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1288DCE-DADC-4A16-9D88-DB394397D19C}" type="datetimeFigureOut">
              <a:rPr lang="ru-RU" smtClean="0"/>
              <a:t>01.04.2018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4114095-9E89-42FC-8548-1070D0F949DA}"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1288DCE-DADC-4A16-9D88-DB394397D19C}" type="datetimeFigureOut">
              <a:rPr lang="ru-RU" smtClean="0"/>
              <a:t>01.04.2018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114095-9E89-42FC-8548-1070D0F949D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1288DCE-DADC-4A16-9D88-DB394397D19C}" type="datetimeFigureOut">
              <a:rPr lang="ru-RU" smtClean="0"/>
              <a:t>01.04.2018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114095-9E89-42FC-8548-1070D0F949D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1288DCE-DADC-4A16-9D88-DB394397D19C}" type="datetimeFigureOut">
              <a:rPr lang="ru-RU" smtClean="0"/>
              <a:t>01.04.2018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114095-9E89-42FC-8548-1070D0F949D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1288DCE-DADC-4A16-9D88-DB394397D19C}" type="datetimeFigureOut">
              <a:rPr lang="ru-RU" smtClean="0"/>
              <a:t>01.04.2018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4114095-9E89-42FC-8548-1070D0F949DA}"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1288DCE-DADC-4A16-9D88-DB394397D19C}" type="datetimeFigureOut">
              <a:rPr lang="ru-RU" smtClean="0"/>
              <a:t>01.04.2018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114095-9E89-42FC-8548-1070D0F949D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1288DCE-DADC-4A16-9D88-DB394397D19C}" type="datetimeFigureOut">
              <a:rPr lang="ru-RU" smtClean="0"/>
              <a:t>01.04.2018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4114095-9E89-42FC-8548-1070D0F949D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1288DCE-DADC-4A16-9D88-DB394397D19C}" type="datetimeFigureOut">
              <a:rPr lang="ru-RU" smtClean="0"/>
              <a:t>01.04.2018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4114095-9E89-42FC-8548-1070D0F949D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1288DCE-DADC-4A16-9D88-DB394397D19C}" type="datetimeFigureOut">
              <a:rPr lang="ru-RU" smtClean="0"/>
              <a:t>01.04.2018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4114095-9E89-42FC-8548-1070D0F949D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1288DCE-DADC-4A16-9D88-DB394397D19C}" type="datetimeFigureOut">
              <a:rPr lang="ru-RU" smtClean="0"/>
              <a:t>01.04.2018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114095-9E89-42FC-8548-1070D0F949D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1288DCE-DADC-4A16-9D88-DB394397D19C}" type="datetimeFigureOut">
              <a:rPr lang="ru-RU" smtClean="0"/>
              <a:t>01.04.2018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114095-9E89-42FC-8548-1070D0F949D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1288DCE-DADC-4A16-9D88-DB394397D19C}" type="datetimeFigureOut">
              <a:rPr lang="ru-RU" smtClean="0"/>
              <a:t>01.04.2018</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4114095-9E89-42FC-8548-1070D0F949DA}"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ÐÐ°ÑÑÐ¸Ð½ÐºÐ¸ Ð¿Ð¾ Ð·Ð°Ð¿ÑÐ¾ÑÑ ÐºÐ°ÑÑÐ¸Ð½ÐºÐ¸ Ð¿ÑÐ¸ÑÐ¾Ð´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ÐÐ°ÑÑÐ¸Ð½ÐºÐ¸ Ð¿Ð¾ Ð·Ð°Ð¿ÑÐ¾ÑÑ ÐºÐ°ÑÑÐ¸Ð½ÐºÐ¸ Ð¿ÑÐ¸ÑÐ¾Ð´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ÐÐ°ÑÑÐ¸Ð½ÐºÐ¸ Ð¿Ð¾ Ð·Ð°Ð¿ÑÐ¾ÑÑ ÐºÐ°ÑÑÐ¸Ð½ÐºÐ¸ Ð¿ÑÐ¸ÑÐ¾Ð´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32" name="Picture 8" descr="ÐÐ°ÑÑÐ¸Ð½ÐºÐ¸ Ð¿Ð¾ Ð·Ð°Ð¿ÑÐ¾ÑÑ ÐºÐ°ÑÑÐ¸Ð½ÐºÐ¸ Ð¿ÑÐ¸ÑÐ¾Ð´Ñ"/>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TextBox 5"/>
          <p:cNvSpPr txBox="1"/>
          <p:nvPr/>
        </p:nvSpPr>
        <p:spPr>
          <a:xfrm>
            <a:off x="2267744" y="1268760"/>
            <a:ext cx="5544616" cy="1754326"/>
          </a:xfrm>
          <a:prstGeom prst="rect">
            <a:avLst/>
          </a:prstGeom>
          <a:noFill/>
        </p:spPr>
        <p:txBody>
          <a:bodyPr wrap="square" rtlCol="0">
            <a:spAutoFit/>
          </a:bodyPr>
          <a:lstStyle/>
          <a:p>
            <a:r>
              <a:rPr lang="en-US" sz="5400" dirty="0"/>
              <a:t> </a:t>
            </a:r>
            <a:r>
              <a:rPr lang="en-US" sz="5400" dirty="0" smtClean="0">
                <a:latin typeface="Gabriola" pitchFamily="82" charset="0"/>
              </a:rPr>
              <a:t>  Ubsunur </a:t>
            </a:r>
            <a:r>
              <a:rPr lang="ru-RU" sz="5400" dirty="0" smtClean="0">
                <a:latin typeface="Gabriola" pitchFamily="82" charset="0"/>
              </a:rPr>
              <a:t>  </a:t>
            </a:r>
            <a:r>
              <a:rPr lang="en-US" sz="5400" dirty="0" smtClean="0">
                <a:latin typeface="Gabriola" pitchFamily="82" charset="0"/>
              </a:rPr>
              <a:t>Hollow</a:t>
            </a:r>
            <a:endParaRPr lang="en-US" sz="5400" dirty="0">
              <a:latin typeface="Gabriola" pitchFamily="82" charset="0"/>
            </a:endParaRPr>
          </a:p>
          <a:p>
            <a:r>
              <a:rPr lang="en-US" sz="5400" dirty="0">
                <a:latin typeface="Gabriola" pitchFamily="82" charset="0"/>
              </a:rPr>
              <a:t> </a:t>
            </a:r>
            <a:r>
              <a:rPr lang="ru-RU" sz="5400" dirty="0" smtClean="0">
                <a:latin typeface="Gabriola" pitchFamily="82" charset="0"/>
              </a:rPr>
              <a:t>       </a:t>
            </a:r>
            <a:r>
              <a:rPr lang="en-US" sz="5400" dirty="0" smtClean="0">
                <a:latin typeface="Gabriola" pitchFamily="82" charset="0"/>
              </a:rPr>
              <a:t>    </a:t>
            </a:r>
            <a:r>
              <a:rPr lang="ru-RU" sz="5400" dirty="0" smtClean="0">
                <a:latin typeface="Gabriola" pitchFamily="82" charset="0"/>
              </a:rPr>
              <a:t> </a:t>
            </a:r>
            <a:r>
              <a:rPr lang="en-US" sz="5400" dirty="0" smtClean="0">
                <a:latin typeface="Gabriola" pitchFamily="82" charset="0"/>
              </a:rPr>
              <a:t>Reserve</a:t>
            </a:r>
            <a:endParaRPr lang="ru-RU" sz="5400" dirty="0">
              <a:latin typeface="Gabriola" pitchFamily="8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18658"/>
          </a:xfrm>
        </p:spPr>
        <p:txBody>
          <a:bodyPr/>
          <a:lstStyle/>
          <a:p>
            <a:r>
              <a:rPr lang="en-US" sz="4400" dirty="0" smtClean="0">
                <a:latin typeface="Gabriola" pitchFamily="82" charset="0"/>
              </a:rPr>
              <a:t>Ubsunur </a:t>
            </a:r>
            <a:r>
              <a:rPr lang="en-US" sz="4400" dirty="0" smtClean="0">
                <a:latin typeface="Gabriola" pitchFamily="82" charset="0"/>
              </a:rPr>
              <a:t>Hollow </a:t>
            </a:r>
            <a:r>
              <a:rPr lang="en-US" sz="4400" dirty="0" smtClean="0">
                <a:latin typeface="Gabriola" pitchFamily="82" charset="0"/>
              </a:rPr>
              <a:t>Reserve - reserve </a:t>
            </a:r>
            <a:r>
              <a:rPr lang="en-US" sz="4400" dirty="0" smtClean="0">
                <a:latin typeface="Gabriola" pitchFamily="82" charset="0"/>
              </a:rPr>
              <a:t>in the Republic of Tuva of the Russian Federation.</a:t>
            </a:r>
            <a:br>
              <a:rPr lang="en-US" sz="4400" dirty="0" smtClean="0">
                <a:latin typeface="Gabriola" pitchFamily="82" charset="0"/>
              </a:rPr>
            </a:br>
            <a:r>
              <a:rPr lang="en-US" sz="4400" dirty="0" smtClean="0">
                <a:latin typeface="Gabriola" pitchFamily="82" charset="0"/>
              </a:rPr>
              <a:t/>
            </a:r>
            <a:br>
              <a:rPr lang="en-US" sz="4400" dirty="0" smtClean="0">
                <a:latin typeface="Gabriola" pitchFamily="82" charset="0"/>
              </a:rPr>
            </a:br>
            <a:r>
              <a:rPr lang="en-US" sz="4400" dirty="0" smtClean="0">
                <a:latin typeface="Gabriola" pitchFamily="82" charset="0"/>
              </a:rPr>
              <a:t>The </a:t>
            </a:r>
            <a:r>
              <a:rPr lang="en-US" sz="4400" dirty="0" smtClean="0">
                <a:latin typeface="Gabriola" pitchFamily="82" charset="0"/>
              </a:rPr>
              <a:t>reserve was included in the UNESCO World Heritage List in 2003.</a:t>
            </a:r>
            <a:r>
              <a:rPr lang="en-US" dirty="0" smtClean="0"/>
              <a:t/>
            </a:r>
            <a:br>
              <a:rPr lang="en-US" dirty="0" smtClean="0"/>
            </a:b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707678"/>
          </a:xfrm>
        </p:spPr>
        <p:txBody>
          <a:bodyPr>
            <a:normAutofit fontScale="90000"/>
          </a:bodyPr>
          <a:lstStyle/>
          <a:p>
            <a:r>
              <a:rPr lang="en-US" sz="4400" dirty="0" smtClean="0">
                <a:latin typeface="Gabriola" pitchFamily="82" charset="0"/>
              </a:rPr>
              <a:t>       Ecology</a:t>
            </a:r>
            <a:endParaRPr lang="ru-RU" sz="4400" dirty="0">
              <a:latin typeface="Gabriola" pitchFamily="82" charset="0"/>
            </a:endParaRPr>
          </a:p>
        </p:txBody>
      </p:sp>
      <p:sp>
        <p:nvSpPr>
          <p:cNvPr id="3" name="Текст 2"/>
          <p:cNvSpPr>
            <a:spLocks noGrp="1"/>
          </p:cNvSpPr>
          <p:nvPr>
            <p:ph type="body" idx="2"/>
          </p:nvPr>
        </p:nvSpPr>
        <p:spPr>
          <a:xfrm>
            <a:off x="467544" y="1196752"/>
            <a:ext cx="3008313" cy="4602163"/>
          </a:xfrm>
        </p:spPr>
        <p:txBody>
          <a:bodyPr>
            <a:noAutofit/>
          </a:bodyPr>
          <a:lstStyle/>
          <a:p>
            <a:r>
              <a:rPr lang="en-US" sz="3200" dirty="0" smtClean="0">
                <a:latin typeface="Gabriola" pitchFamily="82" charset="0"/>
              </a:rPr>
              <a:t>Here you can meet: arrays of mountain taiga; high mountains with alpine meadows, mountain tundra, eternal snows and small glaciers; small sandy deserts in the area, as well as steppe and forest-steppe areas.</a:t>
            </a:r>
            <a:endParaRPr lang="ru-RU" sz="3200" dirty="0">
              <a:latin typeface="Gabriola" pitchFamily="82" charset="0"/>
            </a:endParaRPr>
          </a:p>
        </p:txBody>
      </p:sp>
      <p:pic>
        <p:nvPicPr>
          <p:cNvPr id="5" name="Содержимое 4" descr="130.jpg"/>
          <p:cNvPicPr>
            <a:picLocks noGrp="1" noChangeAspect="1"/>
          </p:cNvPicPr>
          <p:nvPr>
            <p:ph sz="half" idx="1"/>
          </p:nvPr>
        </p:nvPicPr>
        <p:blipFill>
          <a:blip r:embed="rId2" cstate="print"/>
          <a:stretch>
            <a:fillRect/>
          </a:stretch>
        </p:blipFill>
        <p:spPr>
          <a:xfrm>
            <a:off x="3575050" y="1282700"/>
            <a:ext cx="5111750" cy="383381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3008313" cy="836712"/>
          </a:xfrm>
        </p:spPr>
        <p:txBody>
          <a:bodyPr>
            <a:normAutofit/>
          </a:bodyPr>
          <a:lstStyle/>
          <a:p>
            <a:r>
              <a:rPr lang="en-US" sz="4000" dirty="0" smtClean="0">
                <a:latin typeface="Gabriola" pitchFamily="82" charset="0"/>
              </a:rPr>
              <a:t>          Fauna</a:t>
            </a:r>
            <a:endParaRPr lang="ru-RU" sz="4000" dirty="0">
              <a:latin typeface="Gabriola" pitchFamily="82" charset="0"/>
            </a:endParaRPr>
          </a:p>
        </p:txBody>
      </p:sp>
      <p:sp>
        <p:nvSpPr>
          <p:cNvPr id="3" name="Текст 2"/>
          <p:cNvSpPr>
            <a:spLocks noGrp="1"/>
          </p:cNvSpPr>
          <p:nvPr>
            <p:ph type="body" idx="2"/>
          </p:nvPr>
        </p:nvSpPr>
        <p:spPr>
          <a:xfrm>
            <a:off x="467544" y="908720"/>
            <a:ext cx="3528392" cy="5112568"/>
          </a:xfrm>
        </p:spPr>
        <p:txBody>
          <a:bodyPr>
            <a:noAutofit/>
          </a:bodyPr>
          <a:lstStyle/>
          <a:p>
            <a:r>
              <a:rPr lang="en-US" sz="3200" dirty="0" smtClean="0">
                <a:latin typeface="Gabriola" pitchFamily="82" charset="0"/>
              </a:rPr>
              <a:t>359 species of birds are registered on the territory of the reserve. In the fauna of the reserve there are about 80 species of mammals. On the territory there live rare species of animals: mountain sheep argali, snow leopard.</a:t>
            </a:r>
            <a:endParaRPr lang="ru-RU" sz="3200" dirty="0">
              <a:latin typeface="Gabriola" pitchFamily="82" charset="0"/>
            </a:endParaRPr>
          </a:p>
        </p:txBody>
      </p:sp>
      <p:pic>
        <p:nvPicPr>
          <p:cNvPr id="5" name="Содержимое 4" descr="Uncia_uncia.jpg"/>
          <p:cNvPicPr>
            <a:picLocks noGrp="1" noChangeAspect="1"/>
          </p:cNvPicPr>
          <p:nvPr>
            <p:ph sz="half" idx="1"/>
          </p:nvPr>
        </p:nvPicPr>
        <p:blipFill>
          <a:blip r:embed="rId2" cstate="print"/>
          <a:stretch>
            <a:fillRect/>
          </a:stretch>
        </p:blipFill>
        <p:spPr>
          <a:xfrm>
            <a:off x="4644008" y="1052736"/>
            <a:ext cx="4032448" cy="5112568"/>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60648"/>
            <a:ext cx="7086600" cy="776064"/>
          </a:xfrm>
        </p:spPr>
        <p:txBody>
          <a:bodyPr/>
          <a:lstStyle/>
          <a:p>
            <a:r>
              <a:rPr lang="en-US" sz="6000" dirty="0" smtClean="0">
                <a:latin typeface="Gabriola" pitchFamily="82" charset="0"/>
              </a:rPr>
              <a:t>             Problems</a:t>
            </a:r>
            <a:endParaRPr lang="ru-RU" sz="6000" dirty="0">
              <a:latin typeface="Gabriola" pitchFamily="82" charset="0"/>
            </a:endParaRPr>
          </a:p>
        </p:txBody>
      </p:sp>
      <p:sp>
        <p:nvSpPr>
          <p:cNvPr id="3" name="Текст 2"/>
          <p:cNvSpPr>
            <a:spLocks noGrp="1"/>
          </p:cNvSpPr>
          <p:nvPr>
            <p:ph type="body" idx="1"/>
          </p:nvPr>
        </p:nvSpPr>
        <p:spPr>
          <a:xfrm>
            <a:off x="467544" y="1124744"/>
            <a:ext cx="3816424" cy="5112568"/>
          </a:xfrm>
        </p:spPr>
        <p:txBody>
          <a:bodyPr>
            <a:noAutofit/>
          </a:bodyPr>
          <a:lstStyle/>
          <a:p>
            <a:r>
              <a:rPr lang="en-US" sz="3200" dirty="0" smtClean="0">
                <a:latin typeface="Gabriola" pitchFamily="82" charset="0"/>
              </a:rPr>
              <a:t>In the reserve, 7 cases of natural fires occurred, covering 4,606 hectares of reserve land. The average area of one fire is 658 hectares, which indicates the insufficient equipment of the reserve to extinguish fires and the need to strengthen </a:t>
            </a:r>
            <a:r>
              <a:rPr lang="en-US" sz="3200" dirty="0" smtClean="0">
                <a:latin typeface="Gabriola" pitchFamily="82" charset="0"/>
              </a:rPr>
              <a:t>the material </a:t>
            </a:r>
            <a:r>
              <a:rPr lang="en-US" sz="3200" dirty="0" smtClean="0">
                <a:latin typeface="Gabriola" pitchFamily="82" charset="0"/>
              </a:rPr>
              <a:t>and technical bases.</a:t>
            </a:r>
            <a:endParaRPr lang="ru-RU" sz="3200" dirty="0">
              <a:latin typeface="Gabriola" pitchFamily="82" charset="0"/>
            </a:endParaRPr>
          </a:p>
        </p:txBody>
      </p:sp>
      <p:pic>
        <p:nvPicPr>
          <p:cNvPr id="15362" name="Picture 2" descr="ÐÐ¾ÑÐ¾Ð¶ÐµÐµ Ð¸Ð·Ð¾Ð±ÑÐ°Ð¶ÐµÐ½Ð¸Ðµ"/>
          <p:cNvPicPr>
            <a:picLocks noChangeAspect="1" noChangeArrowheads="1"/>
          </p:cNvPicPr>
          <p:nvPr/>
        </p:nvPicPr>
        <p:blipFill>
          <a:blip r:embed="rId2" cstate="print"/>
          <a:srcRect/>
          <a:stretch>
            <a:fillRect/>
          </a:stretch>
        </p:blipFill>
        <p:spPr bwMode="auto">
          <a:xfrm>
            <a:off x="4355976" y="1340768"/>
            <a:ext cx="4608512" cy="410445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260648"/>
            <a:ext cx="5256584" cy="748680"/>
          </a:xfrm>
        </p:spPr>
        <p:txBody>
          <a:bodyPr/>
          <a:lstStyle/>
          <a:p>
            <a:r>
              <a:rPr lang="en-US" sz="5400" dirty="0" smtClean="0">
                <a:latin typeface="Gabriola" pitchFamily="82" charset="0"/>
              </a:rPr>
              <a:t>Solution </a:t>
            </a:r>
            <a:r>
              <a:rPr lang="en-US" sz="5400" dirty="0" smtClean="0">
                <a:latin typeface="Gabriola" pitchFamily="82" charset="0"/>
              </a:rPr>
              <a:t>of a problem</a:t>
            </a:r>
            <a:endParaRPr lang="ru-RU" sz="5400" dirty="0">
              <a:latin typeface="Gabriola" pitchFamily="82" charset="0"/>
            </a:endParaRPr>
          </a:p>
        </p:txBody>
      </p:sp>
      <p:sp>
        <p:nvSpPr>
          <p:cNvPr id="3" name="Текст 2"/>
          <p:cNvSpPr>
            <a:spLocks noGrp="1"/>
          </p:cNvSpPr>
          <p:nvPr>
            <p:ph type="body" idx="1"/>
          </p:nvPr>
        </p:nvSpPr>
        <p:spPr>
          <a:xfrm>
            <a:off x="1043608" y="1412776"/>
            <a:ext cx="7086600" cy="1509712"/>
          </a:xfrm>
        </p:spPr>
        <p:txBody>
          <a:bodyPr>
            <a:noAutofit/>
          </a:bodyPr>
          <a:lstStyle/>
          <a:p>
            <a:pPr algn="ctr"/>
            <a:r>
              <a:rPr lang="en-US" sz="4000" dirty="0" smtClean="0"/>
              <a:t>We </a:t>
            </a:r>
            <a:r>
              <a:rPr lang="en-US" sz="4000" dirty="0" smtClean="0"/>
              <a:t>can apply to the profile committee of the State Duma of the Russian Federation with a request to allocate money for strengthening the material and technical bases.</a:t>
            </a:r>
            <a:endParaRPr lang="ru-RU" sz="4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44</TotalTime>
  <Words>188</Words>
  <Application>Microsoft Office PowerPoint</Application>
  <PresentationFormat>Экран (4:3)</PresentationFormat>
  <Paragraphs>11</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Апекс</vt:lpstr>
      <vt:lpstr>Слайд 1</vt:lpstr>
      <vt:lpstr>Ubsunur Hollow Reserve - reserve in the Republic of Tuva of the Russian Federation.  The reserve was included in the UNESCO World Heritage List in 2003. </vt:lpstr>
      <vt:lpstr>       Ecology</vt:lpstr>
      <vt:lpstr>          Fauna</vt:lpstr>
      <vt:lpstr>             Problems</vt:lpstr>
      <vt:lpstr>Solution of a problem</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ПК</dc:creator>
  <cp:lastModifiedBy>ПК</cp:lastModifiedBy>
  <cp:revision>5</cp:revision>
  <dcterms:created xsi:type="dcterms:W3CDTF">2018-04-01T11:00:24Z</dcterms:created>
  <dcterms:modified xsi:type="dcterms:W3CDTF">2018-04-01T11:44:32Z</dcterms:modified>
</cp:coreProperties>
</file>