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5" r:id="rId3"/>
    <p:sldId id="286" r:id="rId4"/>
    <p:sldId id="287" r:id="rId5"/>
    <p:sldId id="288" r:id="rId6"/>
    <p:sldId id="289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990033"/>
    <a:srgbClr val="CC0066"/>
    <a:srgbClr val="DC5ED3"/>
    <a:srgbClr val="CE2CC2"/>
    <a:srgbClr val="EEB0E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60"/>
  </p:normalViewPr>
  <p:slideViewPr>
    <p:cSldViewPr snapToGrid="0"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EEACA06-CF18-4FCF-81C9-3D28767578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4FE7B1-6C4F-438A-9936-F516CBCE6B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A00144-63D9-4E56-A603-4BD9B72E6F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61F86-9709-47BC-BC4C-242C00DF5C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20C734-C591-4713-AB65-D4A3F971E9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011C1-C673-4E24-8AB1-54E6CB313E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25000-F3C7-4A1A-9E08-29929B1BD2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CC88E5-0235-4D2A-A229-976E1E8DE2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B1DEF-A321-40BA-A95C-C8FE2B10A8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C5547-BCFA-4070-8090-8640A0363A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D1380-B1F9-4A9D-AEBD-B53AD2EAFB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568D72-381E-467C-B3F8-EAA094319B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10585" y="3250786"/>
            <a:ext cx="7470775" cy="1517650"/>
          </a:xfrm>
          <a:effectLst>
            <a:outerShdw dist="35921" dir="2700000" algn="ctr" rotWithShape="0">
              <a:schemeClr val="bg2"/>
            </a:outerShdw>
          </a:effectLst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CC3300"/>
                </a:solidFill>
                <a:latin typeface="Arial" charset="0"/>
                <a:cs typeface="Arial" charset="0"/>
              </a:rPr>
              <a:t>Построение </a:t>
            </a:r>
            <a:r>
              <a:rPr lang="ru-RU" sz="4000" b="1" dirty="0" smtClean="0">
                <a:solidFill>
                  <a:srgbClr val="CC3300"/>
                </a:solidFill>
                <a:latin typeface="Arial" charset="0"/>
                <a:cs typeface="Arial" charset="0"/>
              </a:rPr>
              <a:t>аксонометрических проекций</a:t>
            </a:r>
          </a:p>
        </p:txBody>
      </p:sp>
      <p:sp>
        <p:nvSpPr>
          <p:cNvPr id="4" name="Rectangle 11"/>
          <p:cNvSpPr txBox="1">
            <a:spLocks noChangeArrowheads="1"/>
          </p:cNvSpPr>
          <p:nvPr/>
        </p:nvSpPr>
        <p:spPr>
          <a:xfrm>
            <a:off x="1138237" y="295551"/>
            <a:ext cx="7470775" cy="151765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cap="all" spc="3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rPr>
              <a:t>ГБПОУ ВО «КАТ»</a:t>
            </a: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11"/>
          <p:cNvSpPr txBox="1">
            <a:spLocks noChangeArrowheads="1"/>
          </p:cNvSpPr>
          <p:nvPr/>
        </p:nvSpPr>
        <p:spPr>
          <a:xfrm>
            <a:off x="2743201" y="6149007"/>
            <a:ext cx="6197116" cy="594001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800" kern="1200" cap="all" spc="3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Преподаватель Королёва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Д.с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.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50" y="1519238"/>
            <a:ext cx="5394325" cy="41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304800" y="5730875"/>
            <a:ext cx="8509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/>
              <a:t>Коэффициенты искажения по осям </a:t>
            </a:r>
            <a:r>
              <a:rPr lang="en-US" i="1"/>
              <a:t>x</a:t>
            </a:r>
            <a:r>
              <a:rPr lang="en-US">
                <a:sym typeface="Symbol" pitchFamily="18" charset="2"/>
              </a:rPr>
              <a:t></a:t>
            </a:r>
            <a:r>
              <a:rPr lang="en-US" i="1"/>
              <a:t> </a:t>
            </a:r>
            <a:r>
              <a:rPr lang="ru-RU"/>
              <a:t>и </a:t>
            </a:r>
            <a:r>
              <a:rPr lang="en-US" i="1"/>
              <a:t>z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равны единице, а по оси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 принимается равным 0,5. Допускается применять фронтальные диметрические проекции с углом наклона оси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, равным 30 и 60</a:t>
            </a:r>
            <a:r>
              <a:rPr lang="ru-RU">
                <a:sym typeface="Symbol" pitchFamily="18" charset="2"/>
              </a:rPr>
              <a:t></a:t>
            </a:r>
            <a:r>
              <a:rPr lang="ru-RU"/>
              <a:t>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66725" y="114300"/>
            <a:ext cx="82296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3600" b="1">
                <a:solidFill>
                  <a:srgbClr val="CC3300"/>
                </a:solidFill>
              </a:rPr>
              <a:t>Косоугольная</a:t>
            </a:r>
            <a:br>
              <a:rPr lang="ru-RU" sz="3600" b="1">
                <a:solidFill>
                  <a:srgbClr val="CC3300"/>
                </a:solidFill>
              </a:rPr>
            </a:br>
            <a:r>
              <a:rPr lang="ru-RU" sz="3600" b="1">
                <a:solidFill>
                  <a:srgbClr val="CC3300"/>
                </a:solidFill>
              </a:rPr>
              <a:t>фронтальная диметрическая проекция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466725" y="190500"/>
            <a:ext cx="82296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3200" b="1">
                <a:solidFill>
                  <a:srgbClr val="CC3300"/>
                </a:solidFill>
              </a:rPr>
              <a:t>Аксонометрическая проекция окружности в прямоугольной изометрии</a:t>
            </a:r>
            <a:r>
              <a:rPr lang="ru-RU" sz="3200">
                <a:solidFill>
                  <a:srgbClr val="CC3300"/>
                </a:solidFill>
              </a:rPr>
              <a:t> </a:t>
            </a:r>
          </a:p>
        </p:txBody>
      </p:sp>
      <p:pic>
        <p:nvPicPr>
          <p:cNvPr id="12291" name="Picture 7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511300"/>
            <a:ext cx="87757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182688"/>
            <a:ext cx="7877175" cy="459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04800" y="5867400"/>
            <a:ext cx="850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/>
              <a:t>При построении диметрической проекции окружности коэффициент искажения по оси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равен 0,5.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6725" y="190500"/>
            <a:ext cx="82296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3200" b="1">
                <a:solidFill>
                  <a:srgbClr val="CC3300"/>
                </a:solidFill>
              </a:rPr>
              <a:t>Прямоугольная диметрическая проекция окружности</a:t>
            </a:r>
            <a:endParaRPr lang="ru-RU" sz="320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30200" y="1287463"/>
            <a:ext cx="8509000" cy="53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/>
            <a:r>
              <a:rPr lang="ru-RU"/>
              <a:t>Построение аксонометрических проекций из ортогональных проекций предмета рекомендуется осуществлять в такой последовательности:</a:t>
            </a:r>
          </a:p>
          <a:p>
            <a:pPr marL="342900" indent="-342900" algn="just"/>
            <a:endParaRPr lang="ru-RU"/>
          </a:p>
          <a:p>
            <a:pPr marL="342900" indent="-342900" algn="just">
              <a:buFontTx/>
              <a:buChar char="-"/>
            </a:pPr>
            <a:r>
              <a:rPr lang="ru-RU"/>
              <a:t> На ортогональном чертеже обозначают оси прямоугольной системы координат, к которой и относят данный предмет. Оси ориентируют так, чтобы они допускали удобное измерение координат точек предмета. У поверхностей вращения эти оси целесообразно совмещать с осями симметрии, а у гранных – с ребрами.</a:t>
            </a:r>
          </a:p>
          <a:p>
            <a:pPr marL="342900" indent="-342900" algn="just">
              <a:buFontTx/>
              <a:buChar char="-"/>
            </a:pPr>
            <a:endParaRPr lang="ru-RU"/>
          </a:p>
          <a:p>
            <a:pPr marL="342900" indent="-342900" algn="just">
              <a:buFontTx/>
              <a:buChar char="-"/>
            </a:pPr>
            <a:r>
              <a:rPr lang="ru-RU"/>
              <a:t> Строят аксонометрические оси с расчетом, чтобы была обеспечена наилучшая наглядность изображения и видимость отдельных элементов предмета.</a:t>
            </a:r>
          </a:p>
          <a:p>
            <a:pPr marL="342900" indent="-342900" algn="just">
              <a:buFontTx/>
              <a:buChar char="-"/>
            </a:pPr>
            <a:endParaRPr lang="ru-RU"/>
          </a:p>
          <a:p>
            <a:pPr marL="342900" indent="-342900" algn="just">
              <a:buFontTx/>
              <a:buChar char="-"/>
            </a:pPr>
            <a:r>
              <a:rPr lang="ru-RU"/>
              <a:t> По одной из ортогональных проекций предмета чертят вторичную проекцию. Вычерчивать рекомендуется ту вторичную проекцию предмета, которая проще других. Таким образом, используют два измерения предмета.</a:t>
            </a:r>
          </a:p>
          <a:p>
            <a:pPr marL="342900" indent="-342900" algn="just">
              <a:buFontTx/>
              <a:buChar char="-"/>
            </a:pPr>
            <a:endParaRPr lang="ru-RU"/>
          </a:p>
          <a:p>
            <a:pPr marL="342900" indent="-342900" algn="just"/>
            <a:r>
              <a:rPr lang="ru-RU"/>
              <a:t>- Создают аксонометрическое изображение, откладывая третье измерение предмета.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66725" y="190500"/>
            <a:ext cx="82296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2800" b="1">
                <a:solidFill>
                  <a:srgbClr val="CC3300"/>
                </a:solidFill>
              </a:rPr>
              <a:t>ПОСЛЕДОВАТЕЛЬНОСТЬ  ПОСТРОЕНИЯ  АКСОНОМЕТРИЧЕСКИХ ПРОЕКЦИЙ</a:t>
            </a:r>
            <a:r>
              <a:rPr lang="ru-RU" sz="2800">
                <a:solidFill>
                  <a:srgbClr val="CC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1850"/>
            <a:ext cx="9144000" cy="417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330200" y="4914900"/>
            <a:ext cx="85090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/>
            <a:r>
              <a:rPr lang="ru-RU"/>
              <a:t>1. Относим точку </a:t>
            </a:r>
            <a:r>
              <a:rPr lang="ru-RU" i="1"/>
              <a:t>А</a:t>
            </a:r>
            <a:r>
              <a:rPr lang="ru-RU"/>
              <a:t> к координатным осям </a:t>
            </a:r>
            <a:r>
              <a:rPr lang="en-US" i="1"/>
              <a:t>x</a:t>
            </a:r>
            <a:r>
              <a:rPr lang="ru-RU"/>
              <a:t>,</a:t>
            </a:r>
            <a:r>
              <a:rPr lang="ru-RU" i="1"/>
              <a:t> </a:t>
            </a:r>
            <a:r>
              <a:rPr lang="en-US" i="1"/>
              <a:t>y</a:t>
            </a:r>
            <a:r>
              <a:rPr lang="ru-RU"/>
              <a:t>,</a:t>
            </a:r>
            <a:r>
              <a:rPr lang="ru-RU" i="1"/>
              <a:t> </a:t>
            </a:r>
            <a:r>
              <a:rPr lang="en-US" i="1"/>
              <a:t>z</a:t>
            </a:r>
            <a:r>
              <a:rPr lang="ru-RU" i="1"/>
              <a:t>.</a:t>
            </a:r>
            <a:r>
              <a:rPr lang="ru-RU"/>
              <a:t/>
            </a:r>
            <a:br>
              <a:rPr lang="ru-RU"/>
            </a:br>
            <a:r>
              <a:rPr lang="ru-RU"/>
              <a:t>2. Проводим аксонометрические оси </a:t>
            </a:r>
            <a:r>
              <a:rPr lang="en-US" i="1"/>
              <a:t>x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,</a:t>
            </a:r>
            <a:r>
              <a:rPr lang="ru-RU" i="1"/>
              <a:t>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,</a:t>
            </a:r>
            <a:r>
              <a:rPr lang="ru-RU" i="1"/>
              <a:t> </a:t>
            </a:r>
            <a:r>
              <a:rPr lang="en-US" i="1"/>
              <a:t>z</a:t>
            </a:r>
            <a:r>
              <a:rPr lang="en-US" i="1">
                <a:sym typeface="Symbol" pitchFamily="18" charset="2"/>
              </a:rPr>
              <a:t></a:t>
            </a:r>
            <a:r>
              <a:rPr lang="ru-RU"/>
              <a:t> под углом 120</a:t>
            </a:r>
            <a:r>
              <a:rPr lang="ru-RU">
                <a:sym typeface="Symbol" pitchFamily="18" charset="2"/>
              </a:rPr>
              <a:t></a:t>
            </a:r>
            <a:r>
              <a:rPr lang="ru-RU"/>
              <a:t>.</a:t>
            </a:r>
          </a:p>
          <a:p>
            <a:pPr marL="342900" indent="-342900"/>
            <a:r>
              <a:rPr lang="ru-RU"/>
              <a:t>3. Строим проекцию точки </a:t>
            </a:r>
            <a:r>
              <a:rPr lang="ru-RU" i="1"/>
              <a:t>А</a:t>
            </a:r>
            <a:r>
              <a:rPr lang="ru-RU"/>
              <a:t> на горизонтальной проекции.</a:t>
            </a:r>
          </a:p>
          <a:p>
            <a:pPr marL="342900" indent="-342900"/>
            <a:r>
              <a:rPr lang="ru-RU"/>
              <a:t>4. Строим аксонометрическую проекцию точки </a:t>
            </a:r>
            <a:r>
              <a:rPr lang="ru-RU" i="1"/>
              <a:t>А</a:t>
            </a:r>
            <a:r>
              <a:rPr lang="ru-RU"/>
              <a:t>. Проводим прямую, параллельную аксонометрической оси </a:t>
            </a:r>
            <a:r>
              <a:rPr lang="en-US" i="1"/>
              <a:t>z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и откладываем отрезок, равный координате </a:t>
            </a:r>
            <a:r>
              <a:rPr lang="en-US" i="1"/>
              <a:t>z</a:t>
            </a:r>
            <a:r>
              <a:rPr lang="ru-RU"/>
              <a:t>. Получим точку </a:t>
            </a:r>
            <a:r>
              <a:rPr lang="ru-RU" i="1"/>
              <a:t>А</a:t>
            </a:r>
            <a:r>
              <a:rPr lang="ru-RU">
                <a:sym typeface="Symbol" pitchFamily="18" charset="2"/>
              </a:rPr>
              <a:t></a:t>
            </a:r>
            <a:r>
              <a:rPr lang="ru-RU"/>
              <a:t> – аксонометрическая проекция точки </a:t>
            </a:r>
            <a:r>
              <a:rPr lang="ru-RU" i="1"/>
              <a:t>А</a:t>
            </a:r>
            <a:r>
              <a:rPr lang="ru-RU"/>
              <a:t> .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66725" y="76200"/>
            <a:ext cx="82296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2400" b="1">
                <a:solidFill>
                  <a:srgbClr val="CC3300"/>
                </a:solidFill>
              </a:rPr>
              <a:t>Построение точки </a:t>
            </a:r>
            <a:r>
              <a:rPr lang="ru-RU" sz="2400" b="1" i="1">
                <a:solidFill>
                  <a:srgbClr val="CC3300"/>
                </a:solidFill>
              </a:rPr>
              <a:t>А</a:t>
            </a:r>
            <a:r>
              <a:rPr lang="ru-RU" sz="2400" b="1">
                <a:solidFill>
                  <a:srgbClr val="CC3300"/>
                </a:solidFill>
              </a:rPr>
              <a:t> в прямоугольной изометрии по заданным ортогональным проекциям</a:t>
            </a:r>
            <a:r>
              <a:rPr lang="ru-RU" sz="2400">
                <a:solidFill>
                  <a:srgbClr val="CC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330200" y="4914900"/>
            <a:ext cx="85090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/>
              <a:t> Построение проекции окружности проецируется в эллипс.</a:t>
            </a:r>
          </a:p>
          <a:p>
            <a:pPr marL="342900" indent="-342900" algn="just"/>
            <a:r>
              <a:rPr lang="ru-RU"/>
              <a:t>2. Эллипс строится по 8 точкам.</a:t>
            </a:r>
          </a:p>
          <a:p>
            <a:pPr marL="342900" indent="-342900" algn="just"/>
            <a:r>
              <a:rPr lang="ru-RU"/>
              <a:t>3. От центра эллипса откладываем высоту конуса и получаем точку </a:t>
            </a:r>
            <a:r>
              <a:rPr lang="en-US" i="1"/>
              <a:t>S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– вершину конуса. </a:t>
            </a:r>
          </a:p>
          <a:p>
            <a:pPr marL="342900" indent="-342900"/>
            <a:r>
              <a:rPr lang="ru-RU"/>
              <a:t>4. Из точки </a:t>
            </a:r>
            <a:r>
              <a:rPr lang="en-US" i="1"/>
              <a:t>S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проводим образующие касательные к эллипсу и получаем аксонометрическую проекцию прямого конуса.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466725" y="76200"/>
            <a:ext cx="82296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ru-RU" sz="3200" b="1">
                <a:solidFill>
                  <a:srgbClr val="CC3300"/>
                </a:solidFill>
              </a:rPr>
              <a:t>Построение конуса в прямоугольной изометрии</a:t>
            </a:r>
            <a:r>
              <a:rPr lang="ru-RU" sz="3200">
                <a:solidFill>
                  <a:srgbClr val="CC3300"/>
                </a:solidFill>
              </a:rPr>
              <a:t> </a:t>
            </a:r>
          </a:p>
        </p:txBody>
      </p:sp>
      <p:pic>
        <p:nvPicPr>
          <p:cNvPr id="16388" name="Picture 6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75" y="947738"/>
            <a:ext cx="5922963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185738" y="482600"/>
            <a:ext cx="8810625" cy="55943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CC3300"/>
                </a:solidFill>
                <a:latin typeface="Arial" charset="0"/>
              </a:rPr>
              <a:t>ОБЩИЕ  СВЕДЕНИЯ</a:t>
            </a:r>
          </a:p>
          <a:p>
            <a:pPr algn="ctr" eaLnBrk="1" hangingPunct="1">
              <a:buFont typeface="Arial" charset="0"/>
              <a:buNone/>
            </a:pPr>
            <a:endParaRPr lang="ru-RU" sz="2400" b="1" smtClean="0">
              <a:solidFill>
                <a:srgbClr val="CC3300"/>
              </a:solidFill>
              <a:latin typeface="Arial" charset="0"/>
            </a:endParaRPr>
          </a:p>
          <a:p>
            <a:pPr eaLnBrk="1" hangingPunct="1"/>
            <a:r>
              <a:rPr lang="ru-RU" sz="2400" smtClean="0">
                <a:latin typeface="Arial" charset="0"/>
              </a:rPr>
              <a:t>Аксонометрические проекции служат наглядному изображению предметов. “Аксонометрия” образовано из слов древнегреческого языка: “аксон”- ось и “метрео”- измеряю - измерение по осям.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Аксонометрия предмета получается параллельным проецированием, вместе с осями прямоугольных координат, к которым он отнесен, на одну плоскость проекций (аксонометрическая плоскость проекций или картинная плоскость).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Аксонометрия – это  чертеж, на котором изображение в трех измерениях.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idx="1"/>
          </p:nvPr>
        </p:nvSpPr>
        <p:spPr>
          <a:xfrm>
            <a:off x="225425" y="328613"/>
            <a:ext cx="8686800" cy="4525962"/>
          </a:xfrm>
        </p:spPr>
        <p:txBody>
          <a:bodyPr>
            <a:normAutofit fontScale="92500" lnSpcReduction="10000"/>
          </a:bodyPr>
          <a:lstStyle/>
          <a:p>
            <a:pPr marL="812800" indent="-812800" algn="ctr">
              <a:buFont typeface="Arial" charset="0"/>
              <a:buNone/>
            </a:pPr>
            <a:r>
              <a:rPr lang="ru-RU" sz="2400" b="1" smtClean="0">
                <a:solidFill>
                  <a:srgbClr val="CC3300"/>
                </a:solidFill>
                <a:latin typeface="Arial" charset="0"/>
              </a:rPr>
              <a:t>КЛАССИФИКАЦИЯ  АКСОНОМЕТРИЧЕСКИХ ПРОЕКЦИЙ</a:t>
            </a:r>
          </a:p>
          <a:p>
            <a:pPr marL="812800" indent="-812800" algn="ctr">
              <a:buFont typeface="Arial" charset="0"/>
              <a:buNone/>
            </a:pPr>
            <a:endParaRPr lang="ru-RU" sz="2400" b="1" smtClean="0">
              <a:solidFill>
                <a:srgbClr val="CC3300"/>
              </a:solidFill>
              <a:latin typeface="Arial" charset="0"/>
            </a:endParaRPr>
          </a:p>
          <a:p>
            <a:pPr marL="812800" indent="-812800">
              <a:buFont typeface="Arial" charset="0"/>
              <a:buNone/>
            </a:pPr>
            <a:r>
              <a:rPr lang="ru-RU" sz="2000" smtClean="0">
                <a:latin typeface="Arial" charset="0"/>
              </a:rPr>
              <a:t>Аксонометрические проекции классифицируются в по двум признакам:</a:t>
            </a:r>
          </a:p>
          <a:p>
            <a:pPr marL="812800" indent="-812800">
              <a:buFont typeface="Arial" charset="0"/>
              <a:buNone/>
            </a:pPr>
            <a:endParaRPr lang="ru-RU" sz="2000" smtClean="0">
              <a:latin typeface="Arial" charset="0"/>
            </a:endParaRPr>
          </a:p>
          <a:p>
            <a:pPr marL="812800" indent="-812800"/>
            <a:r>
              <a:rPr lang="ru-RU" sz="2400" b="1" smtClean="0">
                <a:solidFill>
                  <a:schemeClr val="hlink"/>
                </a:solidFill>
                <a:latin typeface="Arial" charset="0"/>
              </a:rPr>
              <a:t>По направлению проецирования</a:t>
            </a:r>
          </a:p>
          <a:p>
            <a:pPr marL="812800" indent="-812800">
              <a:buFont typeface="Arial" charset="0"/>
              <a:buNone/>
            </a:pPr>
            <a:r>
              <a:rPr lang="ru-RU" sz="2400" smtClean="0">
                <a:latin typeface="Arial" charset="0"/>
              </a:rPr>
              <a:t>(от направления проецирования </a:t>
            </a:r>
            <a:r>
              <a:rPr lang="ru-RU" sz="2400" b="1" smtClean="0">
                <a:latin typeface="Arial" charset="0"/>
              </a:rPr>
              <a:t>делятся на две группы</a:t>
            </a:r>
            <a:r>
              <a:rPr lang="ru-RU" sz="2400" smtClean="0">
                <a:latin typeface="Arial" charset="0"/>
              </a:rPr>
              <a:t>):</a:t>
            </a:r>
          </a:p>
          <a:p>
            <a:pPr marL="812800" indent="-812800"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-  Прямоугольные</a:t>
            </a:r>
            <a:r>
              <a:rPr lang="ru-RU" sz="2400" smtClean="0">
                <a:latin typeface="Arial" charset="0"/>
              </a:rPr>
              <a:t> - направление проецирования перпендикулярно плоскости проекций.</a:t>
            </a:r>
          </a:p>
          <a:p>
            <a:pPr marL="812800" indent="-812800">
              <a:buFontTx/>
              <a:buNone/>
            </a:pPr>
            <a:r>
              <a:rPr lang="ru-RU" sz="2400" b="1" smtClean="0">
                <a:latin typeface="Arial" charset="0"/>
              </a:rPr>
              <a:t>- Косоугольные</a:t>
            </a:r>
            <a:r>
              <a:rPr lang="ru-RU" sz="2400" smtClean="0">
                <a:latin typeface="Arial" charset="0"/>
              </a:rPr>
              <a:t> - направление проецирования не перпендикулярно аксонометрической плоскости проекций.</a:t>
            </a:r>
          </a:p>
          <a:p>
            <a:pPr marL="812800" indent="-812800">
              <a:buFontTx/>
              <a:buChar char="-"/>
            </a:pPr>
            <a:endParaRPr lang="ru-RU" sz="2400" smtClean="0">
              <a:latin typeface="Arial" charset="0"/>
            </a:endParaRPr>
          </a:p>
          <a:p>
            <a:pPr marL="812800" indent="-812800"/>
            <a:r>
              <a:rPr lang="ru-RU" sz="2400" b="1" smtClean="0">
                <a:solidFill>
                  <a:schemeClr val="hlink"/>
                </a:solidFill>
                <a:latin typeface="Arial" charset="0"/>
              </a:rPr>
              <a:t>По коэффициентам искажения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393700"/>
            <a:ext cx="8229600" cy="1065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CC3300"/>
                </a:solidFill>
                <a:latin typeface="Arial" charset="0"/>
              </a:rPr>
              <a:t>коэффициенты искажения аксонометрических проекций</a:t>
            </a:r>
            <a:r>
              <a:rPr lang="ru-RU" sz="4000" smtClean="0">
                <a:solidFill>
                  <a:srgbClr val="CC3300"/>
                </a:solidFill>
                <a:latin typeface="Arial" charset="0"/>
              </a:rPr>
              <a:t> </a:t>
            </a:r>
          </a:p>
        </p:txBody>
      </p:sp>
      <p:sp>
        <p:nvSpPr>
          <p:cNvPr id="5123" name="Rectangle 29"/>
          <p:cNvSpPr>
            <a:spLocks noChangeArrowheads="1"/>
          </p:cNvSpPr>
          <p:nvPr/>
        </p:nvSpPr>
        <p:spPr bwMode="auto">
          <a:xfrm>
            <a:off x="484188" y="2287588"/>
            <a:ext cx="833437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42900">
              <a:tabLst>
                <a:tab pos="660400" algn="l"/>
              </a:tabLst>
            </a:pPr>
            <a:r>
              <a:rPr lang="ru-RU"/>
              <a:t>- Изометрия – коэффициенты искажения по всем трем осям равны между собой (</a:t>
            </a:r>
            <a:r>
              <a:rPr lang="en-US" i="1"/>
              <a:t>K</a:t>
            </a:r>
            <a:r>
              <a:rPr lang="en-US"/>
              <a:t>x </a:t>
            </a:r>
            <a:r>
              <a:rPr lang="ru-RU"/>
              <a:t>= </a:t>
            </a:r>
            <a:r>
              <a:rPr lang="en-US" i="1"/>
              <a:t>K</a:t>
            </a:r>
            <a:r>
              <a:rPr lang="en-US"/>
              <a:t>y</a:t>
            </a:r>
            <a:r>
              <a:rPr lang="ru-RU"/>
              <a:t> = </a:t>
            </a:r>
            <a:r>
              <a:rPr lang="en-US" i="1"/>
              <a:t>K</a:t>
            </a:r>
            <a:r>
              <a:rPr lang="en-US"/>
              <a:t>z</a:t>
            </a:r>
            <a:r>
              <a:rPr lang="ru-RU"/>
              <a:t>)</a:t>
            </a:r>
          </a:p>
          <a:p>
            <a:pPr indent="342900">
              <a:tabLst>
                <a:tab pos="660400" algn="l"/>
              </a:tabLst>
            </a:pPr>
            <a:endParaRPr lang="ru-RU"/>
          </a:p>
          <a:p>
            <a:pPr indent="342900">
              <a:tabLst>
                <a:tab pos="660400" algn="l"/>
              </a:tabLst>
            </a:pPr>
            <a:r>
              <a:rPr lang="ru-RU"/>
              <a:t>- Диметрия – коэффициенты искажения по двум осям равны между собой, а третий им не равен (</a:t>
            </a:r>
            <a:r>
              <a:rPr lang="ru-RU" i="1"/>
              <a:t>K</a:t>
            </a:r>
            <a:r>
              <a:rPr lang="ru-RU"/>
              <a:t>x = </a:t>
            </a:r>
            <a:r>
              <a:rPr lang="ru-RU" i="1"/>
              <a:t>K</a:t>
            </a:r>
            <a:r>
              <a:rPr lang="ru-RU"/>
              <a:t>z </a:t>
            </a:r>
            <a:r>
              <a:rPr lang="ru-RU">
                <a:sym typeface="Symbol" pitchFamily="18" charset="2"/>
              </a:rPr>
              <a:t></a:t>
            </a:r>
            <a:r>
              <a:rPr lang="ru-RU"/>
              <a:t> </a:t>
            </a:r>
            <a:r>
              <a:rPr lang="ru-RU" i="1">
                <a:sym typeface="Symbol" pitchFamily="18" charset="2"/>
              </a:rPr>
              <a:t>K</a:t>
            </a:r>
            <a:r>
              <a:rPr lang="ru-RU">
                <a:sym typeface="Symbol" pitchFamily="18" charset="2"/>
              </a:rPr>
              <a:t>y)</a:t>
            </a:r>
          </a:p>
          <a:p>
            <a:pPr indent="342900">
              <a:tabLst>
                <a:tab pos="660400" algn="l"/>
              </a:tabLst>
            </a:pPr>
            <a:endParaRPr lang="ru-RU">
              <a:sym typeface="Symbol" pitchFamily="18" charset="2"/>
            </a:endParaRPr>
          </a:p>
          <a:p>
            <a:pPr indent="342900">
              <a:tabLst>
                <a:tab pos="660400" algn="l"/>
              </a:tabLst>
            </a:pPr>
            <a:r>
              <a:rPr lang="ru-RU">
                <a:sym typeface="Symbol" pitchFamily="18" charset="2"/>
              </a:rPr>
              <a:t>- Триметрия – коэффициенты искажения по всем трем осям не равны между собой (</a:t>
            </a:r>
            <a:r>
              <a:rPr lang="ru-RU" i="1">
                <a:sym typeface="Symbol" pitchFamily="18" charset="2"/>
              </a:rPr>
              <a:t>K</a:t>
            </a:r>
            <a:r>
              <a:rPr lang="ru-RU">
                <a:sym typeface="Symbol" pitchFamily="18" charset="2"/>
              </a:rPr>
              <a:t>x </a:t>
            </a:r>
            <a:r>
              <a:rPr lang="ru-RU"/>
              <a:t> </a:t>
            </a:r>
            <a:r>
              <a:rPr lang="ru-RU" i="1">
                <a:sym typeface="Symbol" pitchFamily="18" charset="2"/>
              </a:rPr>
              <a:t>K</a:t>
            </a:r>
            <a:r>
              <a:rPr lang="ru-RU">
                <a:sym typeface="Symbol" pitchFamily="18" charset="2"/>
              </a:rPr>
              <a:t>y</a:t>
            </a:r>
            <a:r>
              <a:rPr lang="ru-RU" i="1">
                <a:sym typeface="Symbol" pitchFamily="18" charset="2"/>
              </a:rPr>
              <a:t> </a:t>
            </a:r>
            <a:r>
              <a:rPr lang="ru-RU">
                <a:sym typeface="Symbol" pitchFamily="18" charset="2"/>
              </a:rPr>
              <a:t></a:t>
            </a:r>
            <a:r>
              <a:rPr lang="ru-RU"/>
              <a:t> </a:t>
            </a:r>
            <a:r>
              <a:rPr lang="ru-RU" i="1">
                <a:sym typeface="Symbol" pitchFamily="18" charset="2"/>
              </a:rPr>
              <a:t>K</a:t>
            </a:r>
            <a:r>
              <a:rPr lang="ru-RU">
                <a:sym typeface="Symbol" pitchFamily="18" charset="2"/>
              </a:rPr>
              <a:t>z)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1325" y="3937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CC3300"/>
                </a:solidFill>
              </a:rPr>
              <a:t>СТАНДАРТНЫЕ  АКСОНОМЕТРИЧЕСКИЕ  ПРОЕКЦИИ</a:t>
            </a:r>
            <a:r>
              <a:rPr lang="ru-RU" sz="4000" smtClean="0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6147" name="Rectangle 51"/>
          <p:cNvSpPr>
            <a:spLocks noChangeArrowheads="1"/>
          </p:cNvSpPr>
          <p:nvPr/>
        </p:nvSpPr>
        <p:spPr bwMode="auto">
          <a:xfrm>
            <a:off x="568325" y="2233613"/>
            <a:ext cx="8134350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tabLst>
                <a:tab pos="660400" algn="l"/>
              </a:tabLst>
            </a:pPr>
            <a:r>
              <a:rPr lang="ru-RU"/>
              <a:t>ГОСТ 2.317-69, рекомендует применять </a:t>
            </a:r>
            <a:r>
              <a:rPr lang="ru-RU" b="1"/>
              <a:t>пять стандартных аксонометрических проекций</a:t>
            </a:r>
            <a:r>
              <a:rPr lang="ru-RU"/>
              <a:t>:</a:t>
            </a:r>
          </a:p>
          <a:p>
            <a:pPr algn="just" eaLnBrk="0" hangingPunct="0">
              <a:tabLst>
                <a:tab pos="660400" algn="l"/>
              </a:tabLst>
            </a:pPr>
            <a:endParaRPr lang="ru-RU"/>
          </a:p>
          <a:p>
            <a:pPr algn="just" eaLnBrk="0" hangingPunct="0">
              <a:tabLst>
                <a:tab pos="660400" algn="l"/>
              </a:tabLst>
            </a:pPr>
            <a:r>
              <a:rPr lang="ru-RU" b="1"/>
              <a:t>Прямоугольные</a:t>
            </a:r>
          </a:p>
          <a:p>
            <a:pPr algn="just" eaLnBrk="0" hangingPunct="0">
              <a:buFontTx/>
              <a:buChar char="-"/>
              <a:tabLst>
                <a:tab pos="660400" algn="l"/>
              </a:tabLst>
            </a:pPr>
            <a:r>
              <a:rPr lang="ru-RU"/>
              <a:t>изометрия</a:t>
            </a:r>
          </a:p>
          <a:p>
            <a:pPr algn="just" eaLnBrk="0" hangingPunct="0">
              <a:buFontTx/>
              <a:buChar char="-"/>
              <a:tabLst>
                <a:tab pos="660400" algn="l"/>
              </a:tabLst>
            </a:pPr>
            <a:r>
              <a:rPr lang="ru-RU"/>
              <a:t>диметрия</a:t>
            </a:r>
          </a:p>
          <a:p>
            <a:pPr algn="just" eaLnBrk="0" hangingPunct="0">
              <a:tabLst>
                <a:tab pos="660400" algn="l"/>
              </a:tabLst>
            </a:pPr>
            <a:endParaRPr lang="ru-RU"/>
          </a:p>
          <a:p>
            <a:pPr algn="just" eaLnBrk="0" hangingPunct="0">
              <a:tabLst>
                <a:tab pos="660400" algn="l"/>
              </a:tabLst>
            </a:pPr>
            <a:r>
              <a:rPr lang="ru-RU" b="1"/>
              <a:t>Косоугольные</a:t>
            </a:r>
          </a:p>
          <a:p>
            <a:pPr algn="just" eaLnBrk="0" hangingPunct="0">
              <a:buFontTx/>
              <a:buChar char="-"/>
              <a:tabLst>
                <a:tab pos="660400" algn="l"/>
              </a:tabLst>
            </a:pPr>
            <a:r>
              <a:rPr lang="ru-RU"/>
              <a:t>фронтальная изометрия</a:t>
            </a:r>
          </a:p>
          <a:p>
            <a:pPr algn="just" eaLnBrk="0" hangingPunct="0">
              <a:buFontTx/>
              <a:buChar char="-"/>
              <a:tabLst>
                <a:tab pos="660400" algn="l"/>
              </a:tabLst>
            </a:pPr>
            <a:r>
              <a:rPr lang="ru-RU"/>
              <a:t>горизонтальная изометрия</a:t>
            </a:r>
          </a:p>
          <a:p>
            <a:pPr algn="just" eaLnBrk="0" hangingPunct="0">
              <a:buFontTx/>
              <a:buChar char="-"/>
              <a:tabLst>
                <a:tab pos="660400" algn="l"/>
              </a:tabLst>
            </a:pPr>
            <a:r>
              <a:rPr lang="ru-RU"/>
              <a:t>фронтальная диметрия.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44500" y="414130"/>
            <a:ext cx="8229600" cy="78105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CC3300"/>
                </a:solidFill>
                <a:latin typeface="Arial" charset="0"/>
              </a:rPr>
              <a:t>Прямоугольная</a:t>
            </a:r>
            <a:br>
              <a:rPr lang="ru-RU" sz="4000" b="1" dirty="0" smtClean="0">
                <a:solidFill>
                  <a:srgbClr val="CC3300"/>
                </a:solidFill>
                <a:latin typeface="Arial" charset="0"/>
              </a:rPr>
            </a:br>
            <a:r>
              <a:rPr lang="ru-RU" sz="4000" b="1" dirty="0" smtClean="0">
                <a:solidFill>
                  <a:srgbClr val="CC3300"/>
                </a:solidFill>
                <a:latin typeface="Arial" charset="0"/>
              </a:rPr>
              <a:t>изометрическая проекция</a:t>
            </a:r>
            <a:endParaRPr lang="ru-RU" sz="4000" dirty="0" smtClean="0">
              <a:solidFill>
                <a:srgbClr val="CC3300"/>
              </a:solidFill>
              <a:latin typeface="Arial" charset="0"/>
            </a:endParaRPr>
          </a:p>
        </p:txBody>
      </p:sp>
      <p:pic>
        <p:nvPicPr>
          <p:cNvPr id="7171" name="Picture 7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988" y="1468438"/>
            <a:ext cx="4862512" cy="34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12"/>
          <p:cNvSpPr>
            <a:spLocks noChangeArrowheads="1"/>
          </p:cNvSpPr>
          <p:nvPr/>
        </p:nvSpPr>
        <p:spPr bwMode="auto">
          <a:xfrm>
            <a:off x="304800" y="5440363"/>
            <a:ext cx="85090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коэффициент искажения по всем осям ГОСТ рекомендует строить без сокращения равной единице, что соответствует увеличению изображения в  1,22 раза</a:t>
            </a:r>
            <a:endParaRPr lang="ru-RU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Рисунок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84300"/>
            <a:ext cx="5670550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229600" cy="78105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CC3300"/>
                </a:solidFill>
                <a:latin typeface="Arial" charset="0"/>
              </a:rPr>
              <a:t>Прямоугольная</a:t>
            </a:r>
            <a:br>
              <a:rPr lang="ru-RU" sz="4000" b="1" smtClean="0">
                <a:solidFill>
                  <a:srgbClr val="CC3300"/>
                </a:solidFill>
                <a:latin typeface="Arial" charset="0"/>
              </a:rPr>
            </a:br>
            <a:r>
              <a:rPr lang="ru-RU" sz="4000" b="1" smtClean="0">
                <a:solidFill>
                  <a:srgbClr val="CC3300"/>
                </a:solidFill>
                <a:latin typeface="Arial" charset="0"/>
              </a:rPr>
              <a:t>диметрическая проекция</a:t>
            </a:r>
            <a:endParaRPr lang="ru-RU" sz="4000" smtClean="0">
              <a:solidFill>
                <a:srgbClr val="CC3300"/>
              </a:solidFill>
              <a:latin typeface="Arial" charset="0"/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304800" y="5818188"/>
            <a:ext cx="850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/>
              <a:t>коэффициент искажения: </a:t>
            </a:r>
            <a:r>
              <a:rPr lang="en-US" i="1"/>
              <a:t>K</a:t>
            </a:r>
            <a:r>
              <a:rPr lang="en-US"/>
              <a:t>x</a:t>
            </a:r>
            <a:r>
              <a:rPr lang="ru-RU" i="1"/>
              <a:t> = </a:t>
            </a:r>
            <a:r>
              <a:rPr lang="en-US" i="1"/>
              <a:t>K</a:t>
            </a:r>
            <a:r>
              <a:rPr lang="en-US"/>
              <a:t>z</a:t>
            </a:r>
            <a:r>
              <a:rPr lang="ru-RU" i="1"/>
              <a:t> = </a:t>
            </a:r>
            <a:r>
              <a:rPr lang="ru-RU"/>
              <a:t>1;</a:t>
            </a:r>
            <a:r>
              <a:rPr lang="ru-RU" i="1"/>
              <a:t> </a:t>
            </a:r>
            <a:r>
              <a:rPr lang="en-US" i="1"/>
              <a:t>K</a:t>
            </a:r>
            <a:r>
              <a:rPr lang="en-US"/>
              <a:t>y</a:t>
            </a:r>
            <a:r>
              <a:rPr lang="ru-RU" i="1"/>
              <a:t> = </a:t>
            </a:r>
            <a:r>
              <a:rPr lang="ru-RU"/>
              <a:t>0,5, При этом изображение получается увеличенным в  = 1,06 раза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229600" cy="1274763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CC3300"/>
                </a:solidFill>
                <a:latin typeface="Arial" charset="0"/>
              </a:rPr>
              <a:t>Косоугольная фронтальная изометрическая проекция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5680075"/>
            <a:ext cx="8509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/>
              <a:t>Коэффициенты искажения по всем осям будут равны единице. Допускается применять фронтальные изометрические проекции с углом наклона оси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, равным 30 и 60</a:t>
            </a:r>
            <a:r>
              <a:rPr lang="ru-RU">
                <a:sym typeface="Symbol" pitchFamily="18" charset="2"/>
              </a:rPr>
              <a:t></a:t>
            </a:r>
            <a:r>
              <a:rPr lang="ru-RU"/>
              <a:t>.</a:t>
            </a:r>
          </a:p>
        </p:txBody>
      </p:sp>
      <p:pic>
        <p:nvPicPr>
          <p:cNvPr id="9220" name="Picture 6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455738"/>
            <a:ext cx="5016500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14300"/>
            <a:ext cx="8229600" cy="1539875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smtClean="0">
                <a:solidFill>
                  <a:srgbClr val="CC3300"/>
                </a:solidFill>
                <a:latin typeface="Arial" charset="0"/>
              </a:rPr>
              <a:t>Косоугольная</a:t>
            </a:r>
            <a:br>
              <a:rPr lang="ru-RU" sz="3600" b="1" smtClean="0">
                <a:solidFill>
                  <a:srgbClr val="CC3300"/>
                </a:solidFill>
                <a:latin typeface="Arial" charset="0"/>
              </a:rPr>
            </a:br>
            <a:r>
              <a:rPr lang="ru-RU" sz="3600" b="1" smtClean="0">
                <a:solidFill>
                  <a:srgbClr val="CC3300"/>
                </a:solidFill>
                <a:latin typeface="Arial" charset="0"/>
              </a:rPr>
              <a:t>горизонтальная изометрическая проекция</a:t>
            </a:r>
            <a:endParaRPr lang="ru-RU" sz="3600" smtClean="0">
              <a:solidFill>
                <a:srgbClr val="CC3300"/>
              </a:solidFill>
              <a:latin typeface="Arial" charset="0"/>
            </a:endParaRP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304800" y="5680075"/>
            <a:ext cx="8509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/>
              <a:t>Коэффициенты искажения по всем осям принимаются равными единице. Допускается применять горизонтальные изометрические проекции с углом наклона оси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= 45 и 60</a:t>
            </a:r>
            <a:r>
              <a:rPr lang="ru-RU">
                <a:sym typeface="Symbol" pitchFamily="18" charset="2"/>
              </a:rPr>
              <a:t></a:t>
            </a:r>
            <a:r>
              <a:rPr lang="ru-RU"/>
              <a:t>,сохраняя угол между осями </a:t>
            </a:r>
            <a:r>
              <a:rPr lang="en-US" i="1"/>
              <a:t>x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,</a:t>
            </a:r>
            <a:r>
              <a:rPr lang="ru-RU" i="1"/>
              <a:t> </a:t>
            </a:r>
            <a:r>
              <a:rPr lang="en-US" i="1"/>
              <a:t>y</a:t>
            </a:r>
            <a:r>
              <a:rPr lang="en-US">
                <a:sym typeface="Symbol" pitchFamily="18" charset="2"/>
              </a:rPr>
              <a:t></a:t>
            </a:r>
            <a:r>
              <a:rPr lang="ru-RU"/>
              <a:t> = 90</a:t>
            </a:r>
            <a:r>
              <a:rPr lang="ru-RU">
                <a:sym typeface="Symbol" pitchFamily="18" charset="2"/>
              </a:rPr>
              <a:t></a:t>
            </a:r>
            <a:r>
              <a:rPr lang="ru-RU"/>
              <a:t>. </a:t>
            </a:r>
          </a:p>
        </p:txBody>
      </p:sp>
      <p:pic>
        <p:nvPicPr>
          <p:cNvPr id="10244" name="Picture 5" descr="Рисунок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1857375"/>
            <a:ext cx="3694112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2098</TotalTime>
  <Words>605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Презентация PowerPoint</vt:lpstr>
      <vt:lpstr>Презентация PowerPoint</vt:lpstr>
      <vt:lpstr>Презентация PowerPoint</vt:lpstr>
      <vt:lpstr>коэффициенты искажения аксонометрических проекций </vt:lpstr>
      <vt:lpstr>СТАНДАРТНЫЕ  АКСОНОМЕТРИЧЕСКИЕ  ПРОЕКЦИИ </vt:lpstr>
      <vt:lpstr>Прямоугольная изометрическая проекция</vt:lpstr>
      <vt:lpstr>Прямоугольная диметрическая проекция</vt:lpstr>
      <vt:lpstr>Косоугольная фронтальная изометрическая проекция</vt:lpstr>
      <vt:lpstr>Косоугольная горизонтальная изометрическая проекция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901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Сыпачев Антон</dc:creator>
  <cp:lastModifiedBy>Даша</cp:lastModifiedBy>
  <cp:revision>100</cp:revision>
  <dcterms:created xsi:type="dcterms:W3CDTF">2008-12-04T10:12:17Z</dcterms:created>
  <dcterms:modified xsi:type="dcterms:W3CDTF">2016-09-24T17:10:55Z</dcterms:modified>
</cp:coreProperties>
</file>