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sldIdLst>
    <p:sldId id="270" r:id="rId2"/>
    <p:sldId id="272" r:id="rId3"/>
    <p:sldId id="257" r:id="rId4"/>
    <p:sldId id="258" r:id="rId5"/>
    <p:sldId id="261" r:id="rId6"/>
    <p:sldId id="260" r:id="rId7"/>
    <p:sldId id="263" r:id="rId8"/>
    <p:sldId id="264" r:id="rId9"/>
    <p:sldId id="262" r:id="rId10"/>
    <p:sldId id="265" r:id="rId11"/>
    <p:sldId id="266" r:id="rId12"/>
    <p:sldId id="268" r:id="rId13"/>
    <p:sldId id="271" r:id="rId14"/>
    <p:sldId id="269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2F9ED5"/>
    <a:srgbClr val="46A9DA"/>
    <a:srgbClr val="52BF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9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104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C1EC4CCD-37A6-4A44-9AF0-89CE001EFA3A}" type="datetimeFigureOut">
              <a:rPr lang="ru-RU" smtClean="0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6699B815-8C99-4608-8ADA-1B79646594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EAE077-E339-441C-A118-BAB7488FD767}" type="datetimeFigureOut">
              <a:rPr lang="ru-RU" smtClean="0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5C9A84-3BF5-4FDF-B7E0-65B8D5CE02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51C84C-2922-475E-BB66-CFEA8A8B66C6}" type="datetimeFigureOut">
              <a:rPr lang="ru-RU" smtClean="0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8CDB3D-BCDF-41FF-85F4-26D48325C2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732462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54BF5-290F-4EA3-AC37-1632AF8E8A3D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734EE-A52D-4B55-A816-1D5863D79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57BA9367-10A7-4CF1-BCAA-4ED9DD258007}" type="datetimeFigureOut">
              <a:rPr lang="ru-RU" smtClean="0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45BC9C19-76ED-46E4-B35D-31DA31CE6D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A041C17E-8DCF-483D-80D1-164FA8EA885A}" type="datetimeFigureOut">
              <a:rPr lang="ru-RU" smtClean="0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BB7C2DA5-7DDF-4AC7-814E-CE4662DA57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C0D2C2-83F1-407F-8B8C-836D74072C0D}" type="datetimeFigureOut">
              <a:rPr lang="ru-RU" smtClean="0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FB3210-613E-4778-91EF-A6C7072F58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A716EF-1095-4244-8C52-D57B28D06390}" type="datetimeFigureOut">
              <a:rPr lang="ru-RU" smtClean="0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717BC-2ADE-46AE-A484-5F48FF2C7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96A97607-DA8B-429E-A18F-9DE55E99B543}" type="datetimeFigureOut">
              <a:rPr lang="ru-RU" smtClean="0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C6F1AC6C-AB19-4460-9B21-1A025CCE3C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566475-7CC5-446A-8AB6-4AA9D1AB24A5}" type="datetimeFigureOut">
              <a:rPr lang="ru-RU" smtClean="0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D5D303-2B79-4192-81D5-54FFDBA087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C88CC2BE-256C-47F6-A3C4-E1876B96CF45}" type="datetimeFigureOut">
              <a:rPr lang="ru-RU" smtClean="0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C0D955E3-6250-4793-89A8-CC5F16C01C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B2805789-FBEC-4C0B-8C55-C9FC70776EB9}" type="datetimeFigureOut">
              <a:rPr lang="ru-RU" smtClean="0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9A118D44-824E-4D7E-8E05-943BE68954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0FEA997-3B3C-43F0-B5E5-F225E8CDF45E}" type="datetimeFigureOut">
              <a:rPr lang="ru-RU" smtClean="0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5385D68-2EA6-4EED-8F79-3EC6D430C2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1071546"/>
            <a:ext cx="6172200" cy="278608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Муниципальная конференция проектно-исследовательских работ обучающихся </a:t>
            </a:r>
            <a:br>
              <a:rPr lang="ru-RU" sz="2000" dirty="0" smtClean="0"/>
            </a:br>
            <a:r>
              <a:rPr lang="ru-RU" sz="2000" dirty="0" smtClean="0"/>
              <a:t>5-11 классов</a:t>
            </a:r>
            <a:r>
              <a:rPr lang="ru-RU" sz="2000" b="0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«Старт в науку»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dirty="0" smtClean="0"/>
              <a:t>Название работы: </a:t>
            </a:r>
            <a:br>
              <a:rPr lang="ru-RU" sz="2800" dirty="0" smtClean="0"/>
            </a:br>
            <a:r>
              <a:rPr lang="ru-RU" sz="2800" dirty="0" smtClean="0"/>
              <a:t>«Английский язык – </a:t>
            </a:r>
            <a:r>
              <a:rPr lang="ru-RU" sz="2800" dirty="0" err="1" smtClean="0"/>
              <a:t>язык</a:t>
            </a:r>
            <a:r>
              <a:rPr lang="ru-RU" sz="2800" dirty="0" smtClean="0"/>
              <a:t> парадоксов».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596" y="4429108"/>
            <a:ext cx="4143404" cy="2428892"/>
          </a:xfrm>
        </p:spPr>
        <p:txBody>
          <a:bodyPr>
            <a:normAutofit lnSpcReduction="10000"/>
          </a:bodyPr>
          <a:lstStyle/>
          <a:p>
            <a:r>
              <a:rPr lang="ru-RU" sz="1500" b="1" dirty="0" smtClean="0">
                <a:solidFill>
                  <a:schemeClr val="tx1"/>
                </a:solidFill>
              </a:rPr>
              <a:t>Автор работы: </a:t>
            </a:r>
          </a:p>
          <a:p>
            <a:r>
              <a:rPr lang="ru-RU" sz="1500" b="1" dirty="0" smtClean="0">
                <a:solidFill>
                  <a:schemeClr val="tx1"/>
                </a:solidFill>
              </a:rPr>
              <a:t>Дроздов Иван Сергеевич</a:t>
            </a:r>
          </a:p>
          <a:p>
            <a:r>
              <a:rPr lang="ru-RU" sz="1500" dirty="0" smtClean="0">
                <a:solidFill>
                  <a:schemeClr val="tx1"/>
                </a:solidFill>
              </a:rPr>
              <a:t>МОУ </a:t>
            </a:r>
            <a:r>
              <a:rPr lang="ru-RU" sz="1500" dirty="0" err="1" smtClean="0">
                <a:solidFill>
                  <a:schemeClr val="tx1"/>
                </a:solidFill>
              </a:rPr>
              <a:t>Николо-Кропоткинская</a:t>
            </a:r>
            <a:r>
              <a:rPr lang="ru-RU" sz="1500" dirty="0" smtClean="0">
                <a:solidFill>
                  <a:schemeClr val="tx1"/>
                </a:solidFill>
              </a:rPr>
              <a:t> ООШ</a:t>
            </a:r>
          </a:p>
          <a:p>
            <a:r>
              <a:rPr lang="ru-RU" sz="1500" b="1" dirty="0" smtClean="0">
                <a:solidFill>
                  <a:schemeClr val="tx1"/>
                </a:solidFill>
              </a:rPr>
              <a:t>7 класс</a:t>
            </a:r>
          </a:p>
          <a:p>
            <a:r>
              <a:rPr lang="ru-RU" sz="1500" b="1" dirty="0" smtClean="0">
                <a:solidFill>
                  <a:schemeClr val="tx1"/>
                </a:solidFill>
              </a:rPr>
              <a:t>Руководитель:</a:t>
            </a:r>
          </a:p>
          <a:p>
            <a:r>
              <a:rPr lang="ru-RU" sz="1500" b="1" dirty="0" err="1" smtClean="0">
                <a:solidFill>
                  <a:schemeClr val="tx1"/>
                </a:solidFill>
              </a:rPr>
              <a:t>Шатурина</a:t>
            </a:r>
            <a:r>
              <a:rPr lang="ru-RU" sz="1500" b="1" dirty="0" smtClean="0">
                <a:solidFill>
                  <a:schemeClr val="tx1"/>
                </a:solidFill>
              </a:rPr>
              <a:t> Екатерина Анатольевна,</a:t>
            </a:r>
          </a:p>
          <a:p>
            <a:r>
              <a:rPr lang="ru-RU" sz="1500" b="1" dirty="0" smtClean="0">
                <a:solidFill>
                  <a:schemeClr val="tx1"/>
                </a:solidFill>
              </a:rPr>
              <a:t>учитель английского языка</a:t>
            </a:r>
            <a:r>
              <a:rPr lang="en-US" sz="1500" b="1" dirty="0" smtClean="0">
                <a:solidFill>
                  <a:schemeClr val="tx1"/>
                </a:solidFill>
              </a:rPr>
              <a:t> </a:t>
            </a:r>
            <a:endParaRPr lang="ru-RU" sz="1500" b="1" dirty="0" smtClean="0">
              <a:solidFill>
                <a:schemeClr val="tx1"/>
              </a:solidFill>
            </a:endParaRPr>
          </a:p>
          <a:p>
            <a:r>
              <a:rPr lang="ru-RU" sz="1500" b="1" dirty="0" smtClean="0">
                <a:solidFill>
                  <a:schemeClr val="tx1"/>
                </a:solidFill>
              </a:rPr>
              <a:t>МОУ </a:t>
            </a:r>
            <a:r>
              <a:rPr lang="ru-RU" sz="1500" b="1" dirty="0" err="1" smtClean="0">
                <a:solidFill>
                  <a:schemeClr val="tx1"/>
                </a:solidFill>
              </a:rPr>
              <a:t>Николо-Кропоткинской</a:t>
            </a:r>
            <a:r>
              <a:rPr lang="ru-RU" sz="1500" b="1" dirty="0" smtClean="0">
                <a:solidFill>
                  <a:schemeClr val="tx1"/>
                </a:solidFill>
              </a:rPr>
              <a:t> ООШ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95288" y="153978"/>
            <a:ext cx="84597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Misnomers</a:t>
            </a: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– использование неправильного или неуместного названия.</a:t>
            </a: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27654" name="Picture 6" descr="eggplant-clean15-l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341438"/>
            <a:ext cx="2663825" cy="2084387"/>
          </a:xfrm>
          <a:prstGeom prst="rect">
            <a:avLst/>
          </a:prstGeom>
          <a:noFill/>
        </p:spPr>
      </p:pic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886455" y="3066406"/>
            <a:ext cx="14782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eggplant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</a:t>
            </a:r>
          </a:p>
        </p:txBody>
      </p:sp>
      <p:pic>
        <p:nvPicPr>
          <p:cNvPr id="27656" name="Picture 8" descr="ou25hjfhqwb0r4wi1fz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341438"/>
            <a:ext cx="2376488" cy="1860550"/>
          </a:xfrm>
          <a:prstGeom prst="rect">
            <a:avLst/>
          </a:prstGeom>
          <a:noFill/>
        </p:spPr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3286085" y="3139431"/>
            <a:ext cx="18336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hamburger</a:t>
            </a:r>
            <a:r>
              <a:rPr lang="ru-RU" b="1" dirty="0">
                <a:latin typeface="Cambria" pitchFamily="18" charset="0"/>
              </a:rPr>
              <a:t> </a:t>
            </a:r>
          </a:p>
        </p:txBody>
      </p:sp>
      <p:pic>
        <p:nvPicPr>
          <p:cNvPr id="27658" name="Picture 10" descr="starfis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1125538"/>
            <a:ext cx="2017712" cy="2017712"/>
          </a:xfrm>
          <a:prstGeom prst="rect">
            <a:avLst/>
          </a:prstGeom>
          <a:noFill/>
        </p:spPr>
      </p:pic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6422774" y="3139431"/>
            <a:ext cx="1332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starfish</a:t>
            </a:r>
            <a:r>
              <a:rPr lang="ru-RU" dirty="0"/>
              <a:t> </a:t>
            </a:r>
          </a:p>
        </p:txBody>
      </p:sp>
      <p:pic>
        <p:nvPicPr>
          <p:cNvPr id="27661" name="Picture 13" descr="ищчштп кштп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3573463"/>
            <a:ext cx="2951163" cy="1978025"/>
          </a:xfrm>
          <a:prstGeom prst="rect">
            <a:avLst/>
          </a:prstGeom>
          <a:noFill/>
        </p:spPr>
      </p:pic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1089083" y="5514331"/>
            <a:ext cx="17937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boxing ring</a:t>
            </a:r>
          </a:p>
        </p:txBody>
      </p:sp>
      <p:pic>
        <p:nvPicPr>
          <p:cNvPr id="27664" name="Picture 16" descr="618309-lots-of-colorful-candies-spread-on-white-backgroun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8400" y="3860800"/>
            <a:ext cx="2447925" cy="1631950"/>
          </a:xfrm>
          <a:prstGeom prst="rect">
            <a:avLst/>
          </a:prstGeom>
          <a:noFill/>
        </p:spPr>
      </p:pic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3943307" y="5514331"/>
            <a:ext cx="17161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sweetmeat</a:t>
            </a:r>
          </a:p>
        </p:txBody>
      </p:sp>
      <p:pic>
        <p:nvPicPr>
          <p:cNvPr id="27667" name="Picture 19" descr="5364021-american-hot-dog-on-a-white-backgroun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92838" y="3716338"/>
            <a:ext cx="2951162" cy="1970087"/>
          </a:xfrm>
          <a:prstGeom prst="rect">
            <a:avLst/>
          </a:prstGeom>
          <a:noFill/>
        </p:spPr>
      </p:pic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7022549" y="5514331"/>
            <a:ext cx="11710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hotdog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9" name="Picture 7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88913"/>
            <a:ext cx="3856037" cy="4076700"/>
          </a:xfrm>
          <a:prstGeom prst="rect">
            <a:avLst/>
          </a:prstGeom>
          <a:noFill/>
        </p:spPr>
      </p:pic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2369500" y="4435009"/>
            <a:ext cx="44129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«Шиворот – навыворот»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438283_origin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0"/>
            <a:ext cx="3706812" cy="4581525"/>
          </a:xfrm>
          <a:prstGeom prst="rect">
            <a:avLst/>
          </a:prstGeom>
          <a:noFill/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412758" y="5082709"/>
            <a:ext cx="428514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«Делать из мухи слона»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067576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Результаты моего эксперимента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857232"/>
            <a:ext cx="8286808" cy="5786478"/>
          </a:xfrm>
        </p:spPr>
        <p:txBody>
          <a:bodyPr numCol="2">
            <a:normAutofit fontScale="25000" lnSpcReduction="20000"/>
          </a:bodyPr>
          <a:lstStyle/>
          <a:p>
            <a:r>
              <a:rPr lang="en-US" sz="5600" b="1" dirty="0" smtClean="0"/>
              <a:t>Eggplant</a:t>
            </a:r>
            <a:r>
              <a:rPr lang="ru-RU" sz="5600" dirty="0" smtClean="0"/>
              <a:t>    4 ученика перевели это слово, как яйцо и растение. 2 ученика не смогли перевести данное слово. 4 ученика перевели это слово правильно (баклажан)</a:t>
            </a:r>
            <a:endParaRPr lang="ru-RU" sz="5600" b="1" dirty="0" smtClean="0"/>
          </a:p>
          <a:p>
            <a:r>
              <a:rPr lang="en-US" sz="5600" b="1" dirty="0" smtClean="0"/>
              <a:t>Pineapple</a:t>
            </a:r>
            <a:r>
              <a:rPr lang="ru-RU" sz="5600" dirty="0" smtClean="0"/>
              <a:t>   3 ученика перевели это слово, как сосна и яблоко. 1 ученик не смог перевести данное слово. 6 ученика перевели это слово правильно (ананас)</a:t>
            </a:r>
            <a:endParaRPr lang="ru-RU" sz="5600" b="1" dirty="0" smtClean="0"/>
          </a:p>
          <a:p>
            <a:r>
              <a:rPr lang="en-US" sz="5600" b="1" dirty="0" smtClean="0"/>
              <a:t>Mushroom</a:t>
            </a:r>
            <a:r>
              <a:rPr lang="ru-RU" sz="5600" dirty="0" smtClean="0"/>
              <a:t> 3 ученика перевели это слово, как комната. 2 ученика не смогли перевести данное слово. 5 учеников перевели это слово правильно (гриб)</a:t>
            </a:r>
            <a:endParaRPr lang="ru-RU" sz="5600" b="1" dirty="0" smtClean="0"/>
          </a:p>
          <a:p>
            <a:r>
              <a:rPr lang="en-US" sz="5600" b="1" dirty="0" smtClean="0"/>
              <a:t>Sweet</a:t>
            </a:r>
            <a:r>
              <a:rPr lang="ru-RU" sz="5600" b="1" dirty="0" smtClean="0"/>
              <a:t> </a:t>
            </a:r>
            <a:r>
              <a:rPr lang="en-US" sz="5600" b="1" dirty="0" smtClean="0"/>
              <a:t>tooth</a:t>
            </a:r>
            <a:r>
              <a:rPr lang="ru-RU" sz="5600" b="1" dirty="0" smtClean="0"/>
              <a:t> </a:t>
            </a:r>
            <a:r>
              <a:rPr lang="ru-RU" sz="5600" dirty="0" smtClean="0"/>
              <a:t>4 ученика перевели это слово, как «конфета» и «зуб». 2 ученика не смогли перевести данное слово. 4 ученика перевели это слово правильно (сладкоежка)</a:t>
            </a:r>
            <a:endParaRPr lang="ru-RU" sz="5600" b="1" dirty="0" smtClean="0"/>
          </a:p>
          <a:p>
            <a:r>
              <a:rPr lang="en-US" sz="5600" b="1" dirty="0" smtClean="0"/>
              <a:t>Butterfly</a:t>
            </a:r>
            <a:r>
              <a:rPr lang="ru-RU" sz="5600" b="1" dirty="0" smtClean="0"/>
              <a:t> </a:t>
            </a:r>
            <a:r>
              <a:rPr lang="ru-RU" sz="5600" dirty="0" smtClean="0"/>
              <a:t>2 ученика перевели данное слово, как «масло» и «муха».1 человек перевел данное слово, как«летающее масло». 7 человек перевели слово правильно (бабочка)</a:t>
            </a:r>
            <a:endParaRPr lang="ru-RU" sz="5600" b="1" dirty="0" smtClean="0"/>
          </a:p>
          <a:p>
            <a:r>
              <a:rPr lang="en-US" sz="5600" b="1" dirty="0" smtClean="0"/>
              <a:t>Handwriting</a:t>
            </a:r>
            <a:r>
              <a:rPr lang="ru-RU" sz="5600" dirty="0" smtClean="0"/>
              <a:t> 2 ученика перевели данное слово, как «рука» и «писать». 1 человек перевел данное слово, как «написание». 7 человек перевели слово правильно (почерк)</a:t>
            </a:r>
            <a:endParaRPr lang="ru-RU" sz="5600" b="1" dirty="0" smtClean="0"/>
          </a:p>
          <a:p>
            <a:r>
              <a:rPr lang="en-US" sz="5600" b="1" dirty="0" smtClean="0"/>
              <a:t>Headdress</a:t>
            </a:r>
            <a:r>
              <a:rPr lang="ru-RU" sz="5600" dirty="0" smtClean="0"/>
              <a:t> 3 ученика перевели данное слово, как «голова» и «одежда». 7 человек перевели слово правильно : 3 человека перевели слово, как «прическа». 4 человека перевели слово, как «головной убор». </a:t>
            </a:r>
            <a:endParaRPr lang="ru-RU" sz="5600" b="1" dirty="0" smtClean="0"/>
          </a:p>
          <a:p>
            <a:r>
              <a:rPr lang="en-US" sz="5600" b="1" dirty="0" smtClean="0"/>
              <a:t>Sweetheart</a:t>
            </a:r>
            <a:r>
              <a:rPr lang="ru-RU" sz="5600" b="1" dirty="0" smtClean="0"/>
              <a:t> </a:t>
            </a:r>
            <a:r>
              <a:rPr lang="ru-RU" sz="5600" dirty="0" smtClean="0"/>
              <a:t>4 человека перевели данное слово, как «сладкое сердце». 6 человек смогли перевести данное слово правильно (возлюбленный(</a:t>
            </a:r>
            <a:r>
              <a:rPr lang="ru-RU" sz="5600" dirty="0" err="1" smtClean="0"/>
              <a:t>ая</a:t>
            </a:r>
            <a:r>
              <a:rPr lang="ru-RU" sz="5600" dirty="0" smtClean="0"/>
              <a:t>), дорогой, любимый)</a:t>
            </a:r>
            <a:endParaRPr lang="ru-RU" sz="5600" b="1" dirty="0" smtClean="0"/>
          </a:p>
          <a:p>
            <a:r>
              <a:rPr lang="en-US" sz="5600" b="1" dirty="0" smtClean="0"/>
              <a:t>Strawberry</a:t>
            </a:r>
            <a:r>
              <a:rPr lang="ru-RU" sz="5600" b="1" dirty="0" smtClean="0"/>
              <a:t> </a:t>
            </a:r>
            <a:r>
              <a:rPr lang="ru-RU" sz="5600" dirty="0" smtClean="0"/>
              <a:t>5 человек перевели данное слово, как «солома» и «ягода».5 человек перевели слово правильно (клубника)</a:t>
            </a:r>
            <a:endParaRPr lang="ru-RU" sz="5600" b="1" dirty="0" smtClean="0"/>
          </a:p>
          <a:p>
            <a:r>
              <a:rPr lang="en-US" sz="5600" b="1" dirty="0" smtClean="0"/>
              <a:t>Childhood</a:t>
            </a:r>
            <a:r>
              <a:rPr lang="ru-RU" sz="5600" b="1" dirty="0" smtClean="0"/>
              <a:t> </a:t>
            </a:r>
            <a:r>
              <a:rPr lang="ru-RU" sz="5600" dirty="0" smtClean="0"/>
              <a:t>2 человека перевели данное слово, как «ребенок». 2 человека перевели данное слово, как «ребенок» и «капюшон». 6 человек перевели слово правильно (детство)</a:t>
            </a:r>
            <a:endParaRPr lang="ru-RU" sz="5600" b="1" dirty="0" smtClean="0"/>
          </a:p>
          <a:p>
            <a:r>
              <a:rPr lang="en-US" sz="5600" b="1" dirty="0" smtClean="0"/>
              <a:t>Ladybird</a:t>
            </a:r>
            <a:r>
              <a:rPr lang="ru-RU" sz="5600" b="1" dirty="0" smtClean="0"/>
              <a:t> </a:t>
            </a:r>
            <a:r>
              <a:rPr lang="ru-RU" sz="5600" dirty="0" smtClean="0"/>
              <a:t>4 человека перевели слово, как «леди» и «птица». 1 человек не смог перевести данное слово. 5 человек перевели слово правильно (божья коровка)</a:t>
            </a:r>
            <a:endParaRPr lang="ru-RU" sz="5600" b="1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323850" y="1479581"/>
            <a:ext cx="849788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800" dirty="0" smtClean="0"/>
              <a:t>«Кто не знает иностранных языков, тот ничего не смыслит и в своем родном языке». – </a:t>
            </a:r>
            <a:r>
              <a:rPr lang="ru-RU" sz="4800" i="1" dirty="0" smtClean="0"/>
              <a:t>Иоганн Гёте</a:t>
            </a:r>
            <a:endParaRPr lang="ru-RU" sz="4800" b="1" dirty="0" smtClean="0"/>
          </a:p>
          <a:p>
            <a:pPr algn="ctr"/>
            <a:endParaRPr lang="ru-RU" sz="3200" b="1" dirty="0"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newsflash/>
      </p:transition>
    </mc:Choice>
    <mc:Fallback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290"/>
            <a:ext cx="8143932" cy="625966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Актуальностью</a:t>
            </a:r>
            <a:r>
              <a:rPr lang="ru-RU" dirty="0" smtClean="0"/>
              <a:t> моей темы является знание происхождения и исследование структуры слов в изучении английского языка, а также материал прекрасен для работы над правильной организацией иноязычной речи.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 моей работы заключается в изучении происхождения лексических парадоксов, причин их появления в английском языке.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Мною были поставлены следующие </a:t>
            </a:r>
            <a:r>
              <a:rPr lang="ru-RU" b="1" dirty="0" smtClean="0"/>
              <a:t>ЗАДАЧИ</a:t>
            </a:r>
            <a:r>
              <a:rPr lang="ru-RU" dirty="0" smtClean="0"/>
              <a:t>:</a:t>
            </a:r>
            <a:endParaRPr lang="ru-RU" b="1" dirty="0" smtClean="0"/>
          </a:p>
          <a:p>
            <a:pPr lvl="0">
              <a:buNone/>
            </a:pPr>
            <a:r>
              <a:rPr lang="ru-RU" dirty="0" smtClean="0"/>
              <a:t>проанализировать материал связанный с исследовательской темой;</a:t>
            </a:r>
            <a:endParaRPr lang="ru-RU" b="1" dirty="0" smtClean="0"/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определить место лексических парадоксов при переводе слов английского языка на русский язык;</a:t>
            </a:r>
            <a:endParaRPr lang="ru-RU" b="1" dirty="0" smtClean="0"/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проследить взаимосвязь языка и истории, языка и культуры, языка и действительности;</a:t>
            </a:r>
            <a:endParaRPr lang="ru-RU" b="1" dirty="0" smtClean="0"/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определить трудности, возникающие при переводе лексических парадоксов на русский язык.</a:t>
            </a:r>
            <a:endParaRPr lang="ru-RU" b="1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 моей исследовательской работе я применял такие методы, как:</a:t>
            </a:r>
            <a:endParaRPr lang="ru-RU" b="1" dirty="0" smtClean="0"/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поисково-исследовательский метод (работа со словарем, использование сети </a:t>
            </a:r>
            <a:r>
              <a:rPr lang="en-US" dirty="0" smtClean="0"/>
              <a:t>Internet</a:t>
            </a:r>
            <a:r>
              <a:rPr lang="ru-RU" dirty="0" smtClean="0"/>
              <a:t>, работа с литературой);</a:t>
            </a:r>
            <a:endParaRPr lang="ru-RU" b="1" dirty="0" smtClean="0"/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сравнительно-сопоставительный метод (сравнительный анализ перевода);</a:t>
            </a:r>
            <a:endParaRPr lang="ru-RU" b="1" dirty="0" smtClean="0"/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структурный анализ языкового материала;</a:t>
            </a:r>
            <a:endParaRPr lang="ru-RU" b="1" dirty="0" smtClean="0"/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эмпирический метод (опрос учеников нашей школы).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3359" y="603230"/>
            <a:ext cx="8286808" cy="1077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Язык – это одно из самых важных и самых древних общественных явлений.</a:t>
            </a:r>
          </a:p>
        </p:txBody>
      </p:sp>
      <p:pic>
        <p:nvPicPr>
          <p:cNvPr id="14338" name="Picture 4" descr="D:\Рабочий стол\13239514938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14554"/>
            <a:ext cx="7072362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D:\Рабочий стол\etymological-dictionary-scottish-gaelic-alexander-macbain-paperback-cover-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2349500"/>
            <a:ext cx="21431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D:\Рабочий стол\untitled32rj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420938"/>
            <a:ext cx="2286000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D:\Рабочий стол\illjustrirovannyy_slovar_sovremennogo_angliyskogo_jazyka_477967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1773238"/>
            <a:ext cx="2071688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D:\Рабочий стол\1003203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2492375"/>
            <a:ext cx="2217737" cy="330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1" descr="D:\Рабочий стол\0978019861112_500X5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7900" y="1773238"/>
            <a:ext cx="2185988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73020" y="139678"/>
            <a:ext cx="8572560" cy="240065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Этимология ( от греч. </a:t>
            </a:r>
            <a:r>
              <a:rPr lang="en-US" sz="32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Etymon</a:t>
            </a:r>
            <a:r>
              <a:rPr lang="ru-RU" sz="32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- истина, </a:t>
            </a:r>
            <a:r>
              <a:rPr lang="en-US" sz="32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logos</a:t>
            </a:r>
            <a:r>
              <a:rPr lang="ru-RU" sz="32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– слово) – это наука об истинном значении слова.</a:t>
            </a:r>
            <a:r>
              <a:rPr lang="ru-RU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547688" indent="-438150"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-исконные слова;</a:t>
            </a:r>
          </a:p>
          <a:p>
            <a:pPr marL="547688" indent="-438150"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-слова, образованные при помощи уже существующих;</a:t>
            </a:r>
          </a:p>
          <a:p>
            <a:pPr marL="547688" indent="-438150"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-слова, заимствованные из других языков;</a:t>
            </a:r>
          </a:p>
          <a:p>
            <a:pPr marL="547688" indent="-438150"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 -искусственно созданные;</a:t>
            </a:r>
          </a:p>
          <a:p>
            <a:pPr marL="547688" indent="-438150"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  -слова, возникшие в результате различных «языковых ошибок»;</a:t>
            </a:r>
          </a:p>
          <a:p>
            <a:pPr marL="547688" indent="-438150">
              <a:buFont typeface="Wingdings 3" pitchFamily="18" charset="2"/>
              <a:buAutoNum type="arabicPeriod"/>
              <a:defRPr/>
            </a:pPr>
            <a:endParaRPr lang="ru-RU" sz="2000" dirty="0" smtClean="0">
              <a:solidFill>
                <a:srgbClr val="46A9D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547688" indent="-438150">
              <a:defRPr/>
            </a:pPr>
            <a:endParaRPr lang="ru-RU" sz="2000" dirty="0" smtClean="0">
              <a:solidFill>
                <a:srgbClr val="46A9D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53541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Слова любого языка могут быть разделены на следующие группы:</a:t>
            </a:r>
          </a:p>
        </p:txBody>
      </p:sp>
      <p:graphicFrame>
        <p:nvGraphicFramePr>
          <p:cNvPr id="17412" name="Object 4"/>
          <p:cNvGraphicFramePr>
            <a:graphicFrameLocks/>
          </p:cNvGraphicFramePr>
          <p:nvPr/>
        </p:nvGraphicFramePr>
        <p:xfrm>
          <a:off x="4071934" y="1714488"/>
          <a:ext cx="4572000" cy="3143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Диаграмма" r:id="rId3" imgW="4467251" imgH="1371533" progId="Excel.Sheet.8">
                  <p:embed/>
                </p:oleObj>
              </mc:Choice>
              <mc:Fallback>
                <p:oleObj name="Диаграмма" r:id="rId3" imgW="4467251" imgH="1371533" progId="Excel.Sheet.8">
                  <p:embed/>
                  <p:pic>
                    <p:nvPicPr>
                      <p:cNvPr id="0" name="Picture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1934" y="1714488"/>
                        <a:ext cx="4572000" cy="31432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7444" y="323828"/>
            <a:ext cx="4071966" cy="586314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Парадокс – (от греч. </a:t>
            </a:r>
            <a:r>
              <a:rPr lang="en-US" sz="2500" b="1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  <a:cs typeface="+mn-cs"/>
              </a:rPr>
              <a:t>Paradoxos</a:t>
            </a:r>
            <a:r>
              <a:rPr lang="en-US" sz="2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– </a:t>
            </a:r>
            <a:r>
              <a:rPr lang="ru-RU" sz="2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странный, неожиданный, противоречащий здравому смыслу) </a:t>
            </a:r>
            <a:endParaRPr lang="ru-RU" sz="25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2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1) странное, расходящееся с общепринятым мнением, высказывание, а также мнение, противоречащие здравому смыслу; </a:t>
            </a:r>
            <a:r>
              <a:rPr lang="ru-RU" sz="2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 2)явление</a:t>
            </a:r>
            <a:r>
              <a:rPr lang="ru-RU" sz="2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, кажущееся невероятным и неожиданным.</a:t>
            </a:r>
          </a:p>
        </p:txBody>
      </p:sp>
      <p:pic>
        <p:nvPicPr>
          <p:cNvPr id="17410" name="Picture 2" descr="D:\Рабочий стол\ast1033605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260350"/>
            <a:ext cx="4519613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5292725" y="2997200"/>
            <a:ext cx="3168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apple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323850" y="3068638"/>
            <a:ext cx="3095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pine</a:t>
            </a:r>
            <a:r>
              <a:rPr lang="en-US" sz="4000" dirty="0">
                <a:solidFill>
                  <a:srgbClr val="46A9D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3563938" y="1793875"/>
            <a:ext cx="1295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2771775" y="5445125"/>
            <a:ext cx="3167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pineapple</a:t>
            </a:r>
          </a:p>
        </p:txBody>
      </p:sp>
      <p:pic>
        <p:nvPicPr>
          <p:cNvPr id="19465" name="Picture 9" descr="0_65f60_afca68c6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60350"/>
            <a:ext cx="2908300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 descr="65897267_1288295963_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765175"/>
            <a:ext cx="1938338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2" descr="pineapp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2565400"/>
            <a:ext cx="1677988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5f7f642a9356a5e98b3e16f6223b13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2924175"/>
            <a:ext cx="31877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3708400" y="1274832"/>
            <a:ext cx="1295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+</a:t>
            </a:r>
          </a:p>
        </p:txBody>
      </p:sp>
      <p:pic>
        <p:nvPicPr>
          <p:cNvPr id="26630" name="Picture 6" descr="7966671-ordinary-fly-isolated-on-a-white-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0"/>
            <a:ext cx="288131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but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260350"/>
            <a:ext cx="3059112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6227763" y="2565400"/>
            <a:ext cx="2016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latin typeface="Cambria" pitchFamily="18" charset="0"/>
              </a:rPr>
              <a:t>butter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755650" y="2466975"/>
            <a:ext cx="2087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fly</a:t>
            </a: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3059113" y="5300663"/>
            <a:ext cx="2808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butterfly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867400" y="3141663"/>
            <a:ext cx="2520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berry</a:t>
            </a:r>
            <a:endParaRPr lang="ru-RU" sz="4000" b="1" dirty="0"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684213" y="3141663"/>
            <a:ext cx="23764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goose</a:t>
            </a: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1619250" y="5661025"/>
            <a:ext cx="5905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gooseberry</a:t>
            </a: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3563938" y="1196975"/>
            <a:ext cx="17287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+</a:t>
            </a:r>
          </a:p>
        </p:txBody>
      </p:sp>
      <p:pic>
        <p:nvPicPr>
          <p:cNvPr id="20489" name="Picture 9" descr="7699810-green-ripe-gooseberries-isolated-on-a-white-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3573463"/>
            <a:ext cx="3457575" cy="23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0" descr="201112011141064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88913"/>
            <a:ext cx="25654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1" descr="07980a2fdca23a71abcdb88fa1b_pre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2675" y="333375"/>
            <a:ext cx="42513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450</TotalTime>
  <Words>690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Cambria</vt:lpstr>
      <vt:lpstr>Century Schoolbook</vt:lpstr>
      <vt:lpstr>Times New Roman</vt:lpstr>
      <vt:lpstr>Wingdings</vt:lpstr>
      <vt:lpstr>Wingdings 2</vt:lpstr>
      <vt:lpstr>Wingdings 3</vt:lpstr>
      <vt:lpstr>Эркер</vt:lpstr>
      <vt:lpstr>Диаграмма</vt:lpstr>
      <vt:lpstr>Муниципальная конференция проектно-исследовательских работ обучающихся  5-11 классов  «Старт в науку»  Название работы:  «Английский язык – язык парадоксов».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моего эксперимента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Лексические парадоксы английского языка </dc:title>
  <dc:creator>Николай</dc:creator>
  <cp:lastModifiedBy>USER</cp:lastModifiedBy>
  <cp:revision>33</cp:revision>
  <dcterms:created xsi:type="dcterms:W3CDTF">2013-01-31T11:37:07Z</dcterms:created>
  <dcterms:modified xsi:type="dcterms:W3CDTF">2018-03-15T17:30:48Z</dcterms:modified>
</cp:coreProperties>
</file>