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0" r:id="rId4"/>
    <p:sldId id="266" r:id="rId5"/>
    <p:sldId id="262" r:id="rId6"/>
    <p:sldId id="263" r:id="rId7"/>
    <p:sldId id="264" r:id="rId8"/>
    <p:sldId id="265" r:id="rId9"/>
    <p:sldId id="267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Моделирование воспитательной деятельности  класса в связи с переходом на  ФГОС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143379"/>
            <a:ext cx="6400800" cy="885821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Подготовила руководитель МО классных руководителей </a:t>
            </a:r>
            <a:r>
              <a:rPr lang="ru-RU" dirty="0" err="1" smtClean="0"/>
              <a:t>Толмашова</a:t>
            </a:r>
            <a:r>
              <a:rPr lang="ru-RU" dirty="0" smtClean="0"/>
              <a:t> С.Н.</a:t>
            </a:r>
          </a:p>
          <a:p>
            <a:r>
              <a:rPr lang="ru-RU" smtClean="0"/>
              <a:t>2016-2017 учебный год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Самоуправление это участие обучающихся в управлении собственными делами, которые входят в компетенцию обучающихся. </a:t>
            </a:r>
          </a:p>
          <a:p>
            <a:pPr>
              <a:buNone/>
            </a:pPr>
            <a:r>
              <a:rPr lang="ru-RU" dirty="0" smtClean="0"/>
              <a:t>Самоуправление направлено на вовлечение каждого члена коллектива (класса), в общие дела, общий поиск и творчество. </a:t>
            </a:r>
          </a:p>
          <a:p>
            <a:pPr>
              <a:buNone/>
            </a:pPr>
            <a:r>
              <a:rPr lang="ru-RU" dirty="0" smtClean="0"/>
              <a:t>Самоуправление воспитывает интегративные качества: ответственность, объективную самооценку, дисциплину, умение подчиняться и руководить.</a:t>
            </a:r>
          </a:p>
          <a:p>
            <a:pPr>
              <a:buNone/>
            </a:pPr>
            <a:r>
              <a:rPr lang="ru-RU" dirty="0" smtClean="0"/>
              <a:t>Самоуправление требует обязательного взаимодействия детей и педагогов.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Организация самоуправления учащихся</a:t>
            </a:r>
            <a:endParaRPr lang="ru-RU" sz="2800" b="1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 состав этой среды входят нравственные ценности, урочная, внеурочная деятельность обучающихся; качества личностей педагогов и обучающихся; программы духовно-нравственного воспитания; социальный опыт обучающихся.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Воспитательно-образовательная среда</a:t>
            </a:r>
            <a:endParaRPr lang="ru-RU" sz="3200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2276872"/>
            <a:ext cx="7408333" cy="3849291"/>
          </a:xfrm>
        </p:spPr>
        <p:txBody>
          <a:bodyPr>
            <a:normAutofit fontScale="92500"/>
          </a:bodyPr>
          <a:lstStyle/>
          <a:p>
            <a:pPr indent="342900">
              <a:buNone/>
            </a:pPr>
            <a:r>
              <a:rPr lang="ru-RU" dirty="0" smtClean="0"/>
              <a:t>Внедрение ФГОС является важнейшим, структурообразующим компонентом общенационального пространства духовно-нравственного развития личности гражданина России, средоточием не только интеллектуальной, но также гражданской, духовной, культурной жизни школьника. Воспитание гражданина, укрепление его интереса к жизни, любви к своей стране, потребности творить и совершенствоваться один из важнейших приоритетов государственной политики Российской Федерации в сфере образования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Значимость внедрения ФГОС в воспитательной деятельности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1988840"/>
            <a:ext cx="7408333" cy="413732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«образование - единый целенаправленный процесс воспитания и обучения...», а «воспитание - деятельность, направленная на развитие личности, создание условий для самоопределения и социализации обучающегося на основе </a:t>
            </a:r>
            <a:r>
              <a:rPr lang="ru-RU" dirty="0" err="1" smtClean="0"/>
              <a:t>социокультурных</a:t>
            </a:r>
            <a:r>
              <a:rPr lang="ru-RU" dirty="0" smtClean="0"/>
              <a:t>, духовно-нравственных ценностей и принятых в обществе правил и норм поведения в интересах человека, семьи, общества и государства»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4638"/>
            <a:ext cx="6829444" cy="1143000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/>
              <a:t>Федеральным законом «Об образовании в Российской Федерации» ст.2 определено</a:t>
            </a:r>
            <a:endParaRPr lang="ru-RU" sz="2800" b="1" dirty="0"/>
          </a:p>
        </p:txBody>
      </p:sp>
      <p:pic>
        <p:nvPicPr>
          <p:cNvPr id="4" name="Рисунок 3" descr="3436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7158" y="357166"/>
            <a:ext cx="1432560" cy="1082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ru-RU" dirty="0" smtClean="0"/>
              <a:t>Воспитательный компонент включен в федеральные государственные образовательные стандарты. Его необходимость обусловлена ростом социального статуса воспитания в демократическом обществе, приоритетностью задач  духовно-нравственного развития личности, усиления воспитательного потенциала общего среднего образования, призванного обеспечить готовность учащихся к жизненному самоопределению, их социальную адаптацию. </a:t>
            </a:r>
          </a:p>
          <a:p>
            <a:pPr>
              <a:buNone/>
            </a:pPr>
            <a:r>
              <a:rPr lang="ru-RU" dirty="0" smtClean="0"/>
              <a:t>Включение воспитательного компонента в ФГОС позволяет преодолеть противоречие между актуализацией задач формирования у детей и молодежи гуманистических ценностей, гражданской позиции и почти полным отсутствием в предшествующих образовательных стандартах положений о содержании, организации и результативности воспитательного процесса в образовательном учреждении.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Воспитательный компонент в ФГОС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88840"/>
            <a:ext cx="8229600" cy="4137323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Призвана обеспечить:</a:t>
            </a:r>
          </a:p>
          <a:p>
            <a:r>
              <a:rPr lang="ru-RU" dirty="0" smtClean="0"/>
              <a:t>воспитание высоконравственного, творческого, компетентного гражданина России, принимающего судьбу Отечества как свою личную, осознающего ответственность за настоящее и будущее своей страны;</a:t>
            </a:r>
          </a:p>
          <a:p>
            <a:r>
              <a:rPr lang="ru-RU" dirty="0" smtClean="0"/>
              <a:t>принятие базовых национальных ценностей российского общества таких, как патриотизм, социальная солидарность, гражданственность, семья, здоровье, труд и творчество, наука, традиционные религии России, искусство, литература, природа;</a:t>
            </a:r>
          </a:p>
          <a:p>
            <a:r>
              <a:rPr lang="ru-RU" dirty="0" smtClean="0"/>
              <a:t>приобщение обучающихся к культурным ценностям базовым национальным ценностям российского общества, общечеловеческим ценностям;</a:t>
            </a:r>
          </a:p>
          <a:p>
            <a:r>
              <a:rPr lang="ru-RU" dirty="0" smtClean="0"/>
              <a:t>формирование уклада школьной жизни, включающего урочную, внеурочную и общественно значимую деятельность, систему воспитательных мероприятий, культурных и социальных практик,... приобретение опыта нравственной, общественно значимой деятельности;</a:t>
            </a:r>
          </a:p>
          <a:p>
            <a:r>
              <a:rPr lang="ru-RU" dirty="0" smtClean="0"/>
              <a:t>формирование у обучающихся активной гражданской позиции, мотивации и способности к духовно-нравственному развитию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Концепции духовно-нравственного развития</a:t>
            </a:r>
            <a:endParaRPr lang="ru-RU" sz="2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dirty="0" smtClean="0"/>
              <a:t>Программа представляет собой документ, определяющий цели, задачи, содержание и методы воспитания школьников, управления и контроля результативности воспитательной деятельности в контексте ФГОС.</a:t>
            </a:r>
          </a:p>
          <a:p>
            <a:pPr>
              <a:buNone/>
            </a:pPr>
            <a:r>
              <a:rPr lang="ru-RU" b="1" dirty="0" smtClean="0"/>
              <a:t>Основная цель Программы </a:t>
            </a:r>
            <a:r>
              <a:rPr lang="ru-RU" dirty="0" smtClean="0"/>
              <a:t>- последовательное содействие формированию системы духовно-нравственных ценностей обучающихся посредством создания для них условий позитивной социализации, культурной идентификации и самореализации. </a:t>
            </a:r>
          </a:p>
          <a:p>
            <a:pPr>
              <a:buNone/>
            </a:pPr>
            <a:r>
              <a:rPr lang="ru-RU" b="1" dirty="0" smtClean="0"/>
              <a:t>Результаты воспитания </a:t>
            </a:r>
            <a:r>
              <a:rPr lang="ru-RU" dirty="0" smtClean="0"/>
              <a:t>в образовательном учреждении представлены в Программе как «</a:t>
            </a:r>
            <a:r>
              <a:rPr lang="ru-RU" b="1" i="1" dirty="0" smtClean="0"/>
              <a:t>обеспеченные деятельностью образовательного учреждения минимально необходимые воспитательные эффекты целостного образовательного процесса</a:t>
            </a:r>
            <a:r>
              <a:rPr lang="ru-RU" dirty="0" smtClean="0"/>
              <a:t>». Социально-личностные компетентности рассматриваются как характеристики развития учащегося, выступающие </a:t>
            </a:r>
            <a:r>
              <a:rPr lang="ru-RU" dirty="0" err="1" smtClean="0"/>
              <a:t>внутриличностными</a:t>
            </a:r>
            <a:r>
              <a:rPr lang="ru-RU" dirty="0" smtClean="0"/>
              <a:t> факторами, определяющими его готовность к осуществлению соответствующих социально и личностно значимых функций (с учетом особенностей возраста), формируемую в ходе его взаимодействия с одноклассниками, педагогом, другими людьми, которое опосредовано социально значимыми ценностями.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Программа воспитания и социализации учащихся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В процессе воспитания создаются условия для формирования у обучающихся мотивационно-ценностных ориентаций, коммуникативных способностей, интеллектуальных, эмоционально - волевых и других качеств личности. Важно стремиться к интеграции учебной и внеклассной воспитательной работы, чтобы нравственные нормы, демократические ценности определяли качество взаимоотношений педагогов и обучающихся в учебном процессе.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dirty="0" smtClean="0"/>
              <a:t>Требования к содержанию и условиям воспитания, духовно-­нравственного развития обучающихся </a:t>
            </a:r>
            <a:endParaRPr lang="ru-RU" sz="2800" b="1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/>
              <a:t>Цель воспитательной деятельности</a:t>
            </a:r>
            <a:r>
              <a:rPr lang="ru-RU" dirty="0" smtClean="0"/>
              <a:t>: духовно-нравственное развитие обучающихся на основе их приобщения к национальным российским ценностям, семейным ценностям, общечеловеческим ценностям в контексте формирования у них идентичности гражданина Российской Федерации, воспитание обучающихся в духе любви к Родине и уважения к культурно­-историческому наследию России, развитие творческих способностей и формирование основ социально ответственного поведения в обществе и в семье.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Планирование и организационная работа по воспитательной деятельности</a:t>
            </a:r>
            <a:endParaRPr lang="ru-RU" sz="2800" b="1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772816"/>
            <a:ext cx="8640960" cy="4536504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любящий свой край и свою Родину, знающий свой родной язык, уважающий свой народ, его культуру и духовные традиции;</a:t>
            </a:r>
          </a:p>
          <a:p>
            <a:r>
              <a:rPr lang="ru-RU" sz="7200" dirty="0" smtClean="0"/>
              <a:t>осознающий и принимающий ценности человеческой жизни, семьи, гражданского общества, многонационального российского народа, человечества;</a:t>
            </a:r>
          </a:p>
          <a:p>
            <a:r>
              <a:rPr lang="ru-RU" sz="7200" dirty="0" smtClean="0"/>
              <a:t>активно и заинтересованно познающий мир, осознающий ценность труда, науки и творчества;</a:t>
            </a:r>
          </a:p>
          <a:p>
            <a:r>
              <a:rPr lang="ru-RU" sz="7200" dirty="0" smtClean="0"/>
              <a:t>умеющий учиться, осознающий важность образования и самообразования для жизни и деятельности, способный применять полученные знания на практике;</a:t>
            </a:r>
          </a:p>
          <a:p>
            <a:r>
              <a:rPr lang="ru-RU" sz="7200" dirty="0" smtClean="0"/>
              <a:t>социально активный, уважающий закон и правопорядок, соизмеряющий свои поступки с нравственными ценностями, осознающий свои обязанности перед семьей, обществом, Отечеством;</a:t>
            </a:r>
          </a:p>
          <a:p>
            <a:r>
              <a:rPr lang="ru-RU" sz="7200" dirty="0" smtClean="0"/>
              <a:t>уважающий других людей;</a:t>
            </a:r>
          </a:p>
          <a:p>
            <a:r>
              <a:rPr lang="ru-RU" sz="7200" dirty="0" smtClean="0"/>
              <a:t>умеющий вести конструктивный диалог, достигать взаимопонимания, сотрудничать для достижения общих результатов;</a:t>
            </a:r>
          </a:p>
          <a:p>
            <a:r>
              <a:rPr lang="ru-RU" sz="7200" dirty="0" smtClean="0"/>
              <a:t>осознанно выполняющий правила здорового и безопасного для себя и окружающих образа жизни;</a:t>
            </a:r>
          </a:p>
          <a:p>
            <a:r>
              <a:rPr lang="ru-RU" sz="7200" dirty="0" smtClean="0"/>
              <a:t>ориентирующийся в мире профессий, понимающий значение профессиональной деятельности для человека.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/>
              <a:t>ФГОС ориентирован на становление личностных характеристик выпускника </a:t>
            </a:r>
            <a:endParaRPr lang="ru-RU" sz="2400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229600" cy="4525963"/>
          </a:xfrm>
        </p:spPr>
        <p:txBody>
          <a:bodyPr>
            <a:normAutofit fontScale="25000" lnSpcReduction="20000"/>
          </a:bodyPr>
          <a:lstStyle/>
          <a:p>
            <a:r>
              <a:rPr lang="ru-RU" sz="7200" dirty="0" smtClean="0"/>
              <a:t>Внеурочная деятельность объединяет все виды деятельности обучающихся (кроме учебной деятельности на уроке), в которых возможно и целесообразно решение задач их воспитания, а также социализации.</a:t>
            </a:r>
          </a:p>
          <a:p>
            <a:r>
              <a:rPr lang="ru-RU" sz="7200" dirty="0" smtClean="0"/>
              <a:t>Организовать внеурочную деятельность, направленную на решение задач воспитания обучающихся, можно в самых разных формах: экскурсии, кружки, секции, «круглые столы», конференции, диспуты, школьные научные общества, поисковые и научные исследования, общественно-полезные практики и т.д.</a:t>
            </a:r>
          </a:p>
          <a:p>
            <a:r>
              <a:rPr lang="ru-RU" sz="7200" dirty="0" smtClean="0"/>
              <a:t>Очень важно определить направления внеурочной деятельности для достижения планируемых в воспитательном процессе результатов. Каждое направление внеурочной деятельности задает вектор духовно-нравственного развития обучающегося, это могут быть такие направления как:</a:t>
            </a:r>
          </a:p>
          <a:p>
            <a:pPr>
              <a:buNone/>
            </a:pPr>
            <a:r>
              <a:rPr lang="ru-RU" sz="7200" dirty="0" smtClean="0"/>
              <a:t>-   спортивно-оздоровительное;</a:t>
            </a:r>
          </a:p>
          <a:p>
            <a:pPr>
              <a:buNone/>
            </a:pPr>
            <a:r>
              <a:rPr lang="ru-RU" sz="7200" dirty="0" smtClean="0"/>
              <a:t>-   духовно-нравственное;</a:t>
            </a:r>
          </a:p>
          <a:p>
            <a:pPr>
              <a:buNone/>
            </a:pPr>
            <a:r>
              <a:rPr lang="ru-RU" sz="7200" dirty="0" smtClean="0"/>
              <a:t>-   социальное;</a:t>
            </a:r>
          </a:p>
          <a:p>
            <a:pPr>
              <a:buNone/>
            </a:pPr>
            <a:r>
              <a:rPr lang="ru-RU" sz="7200" dirty="0" smtClean="0"/>
              <a:t>-   научно-интеллектуальное;</a:t>
            </a:r>
          </a:p>
          <a:p>
            <a:pPr>
              <a:buNone/>
            </a:pPr>
            <a:r>
              <a:rPr lang="ru-RU" sz="7200" dirty="0" smtClean="0"/>
              <a:t>-   общекультурное;</a:t>
            </a:r>
          </a:p>
          <a:p>
            <a:pPr>
              <a:buNone/>
            </a:pPr>
            <a:r>
              <a:rPr lang="ru-RU" sz="7200" dirty="0" smtClean="0"/>
              <a:t>-   военно-патриотическое;</a:t>
            </a:r>
          </a:p>
          <a:p>
            <a:pPr>
              <a:buNone/>
            </a:pPr>
            <a:r>
              <a:rPr lang="ru-RU" sz="7200" dirty="0" smtClean="0"/>
              <a:t>-   экологическое.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Внеурочная деятельность ФГОС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112</TotalTime>
  <Words>900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Моделирование воспитательной деятельности  класса в связи с переходом на  ФГОС </vt:lpstr>
      <vt:lpstr>Федеральным законом «Об образовании в Российской Федерации» ст.2 определено</vt:lpstr>
      <vt:lpstr>Воспитательный компонент в ФГОС</vt:lpstr>
      <vt:lpstr>Концепции духовно-нравственного развития</vt:lpstr>
      <vt:lpstr>Программа воспитания и социализации учащихся</vt:lpstr>
      <vt:lpstr>Требования к содержанию и условиям воспитания, духовно-­нравственного развития обучающихся </vt:lpstr>
      <vt:lpstr>Планирование и организационная работа по воспитательной деятельности</vt:lpstr>
      <vt:lpstr>ФГОС ориентирован на становление личностных характеристик выпускника </vt:lpstr>
      <vt:lpstr>Внеурочная деятельность ФГОС</vt:lpstr>
      <vt:lpstr>Организация самоуправления учащихся</vt:lpstr>
      <vt:lpstr>Воспитательно-образовательная среда</vt:lpstr>
      <vt:lpstr>Значимость внедрения ФГОС в воспитательной деятельности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Организация воспитательной работы  в условиях введения ФГОС НОО и ООО </dc:title>
  <dc:creator>Учитель</dc:creator>
  <cp:lastModifiedBy>математика</cp:lastModifiedBy>
  <cp:revision>14</cp:revision>
  <cp:lastPrinted>2017-03-28T21:16:33Z</cp:lastPrinted>
  <dcterms:created xsi:type="dcterms:W3CDTF">2017-03-28T10:24:14Z</dcterms:created>
  <dcterms:modified xsi:type="dcterms:W3CDTF">2018-04-04T10:46:18Z</dcterms:modified>
</cp:coreProperties>
</file>