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65" r:id="rId3"/>
    <p:sldId id="256" r:id="rId4"/>
    <p:sldId id="257" r:id="rId5"/>
    <p:sldId id="258" r:id="rId6"/>
    <p:sldId id="259" r:id="rId7"/>
    <p:sldId id="267" r:id="rId8"/>
    <p:sldId id="260" r:id="rId9"/>
    <p:sldId id="261" r:id="rId10"/>
    <p:sldId id="262" r:id="rId11"/>
    <p:sldId id="263" r:id="rId12"/>
    <p:sldId id="264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73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300" r:id="rId34"/>
    <p:sldId id="301" r:id="rId35"/>
    <p:sldId id="302" r:id="rId36"/>
    <p:sldId id="303" r:id="rId37"/>
    <p:sldId id="290" r:id="rId38"/>
    <p:sldId id="291" r:id="rId39"/>
    <p:sldId id="292" r:id="rId40"/>
    <p:sldId id="293" r:id="rId41"/>
    <p:sldId id="294" r:id="rId42"/>
    <p:sldId id="28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Список неправильных глаголов , сгруппированный </a:t>
            </a:r>
            <a:r>
              <a:rPr lang="ru-RU" b="1" dirty="0">
                <a:solidFill>
                  <a:srgbClr val="FF0000"/>
                </a:solidFill>
              </a:rPr>
              <a:t>для лучшего запоминания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</a:rPr>
              <a:t>Автор презентации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endParaRPr lang="ru-RU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err="1">
                <a:solidFill>
                  <a:srgbClr val="002060"/>
                </a:solidFill>
              </a:rPr>
              <a:t>Гаряева</a:t>
            </a:r>
            <a:r>
              <a:rPr lang="ru-RU" b="1" dirty="0">
                <a:solidFill>
                  <a:srgbClr val="002060"/>
                </a:solidFill>
              </a:rPr>
              <a:t> Виктория Алексеевна,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учитель английского языка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ГБОУ </a:t>
            </a:r>
            <a:r>
              <a:rPr lang="ru-RU" dirty="0">
                <a:solidFill>
                  <a:srgbClr val="002060"/>
                </a:solidFill>
              </a:rPr>
              <a:t>Школа №1959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г. Москва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1959\Desktop\ЗАГРУЗКИ\школа 19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77" y="2276872"/>
            <a:ext cx="4357515" cy="37810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676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2899769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00200"/>
                <a:gridCol w="23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70C0"/>
                          </a:solidFill>
                        </a:rPr>
                        <a:t>lose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lost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lost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Терять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потерять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70C0"/>
                          </a:solidFill>
                        </a:rPr>
                        <a:t>tell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told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told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Сказать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рассказать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70C0"/>
                          </a:solidFill>
                        </a:rPr>
                        <a:t>sell</a:t>
                      </a:r>
                      <a:endParaRPr lang="ru-RU" sz="32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sold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sold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Продавать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продать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102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9073681"/>
              </p:ext>
            </p:extLst>
          </p:nvPr>
        </p:nvGraphicFramePr>
        <p:xfrm>
          <a:off x="457200" y="1600200"/>
          <a:ext cx="8229600" cy="188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stand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stood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stood</a:t>
                      </a:r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Стоять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understand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understood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understood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Понимать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понять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1198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945926"/>
              </p:ext>
            </p:extLst>
          </p:nvPr>
        </p:nvGraphicFramePr>
        <p:xfrm>
          <a:off x="457200" y="1600200"/>
          <a:ext cx="8229600" cy="3749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F0"/>
                          </a:solidFill>
                        </a:rPr>
                        <a:t>meet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met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met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Встречать(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Встретить (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F0"/>
                          </a:solidFill>
                        </a:rPr>
                        <a:t>read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read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read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Читать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Прочитать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F0"/>
                          </a:solidFill>
                        </a:rPr>
                        <a:t>lead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led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led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Вести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F0"/>
                          </a:solidFill>
                        </a:rPr>
                        <a:t>say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said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said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Сказать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говорить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F0"/>
                          </a:solidFill>
                        </a:rPr>
                        <a:t>feed</a:t>
                      </a:r>
                      <a:endParaRPr lang="ru-RU" sz="24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fed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fed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Кормить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покормить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8917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5123002"/>
              </p:ext>
            </p:extLst>
          </p:nvPr>
        </p:nvGraphicFramePr>
        <p:xfrm>
          <a:off x="457200" y="1600200"/>
          <a:ext cx="82296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656184"/>
                <a:gridCol w="24586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leave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left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left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Оставлять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оставить</a:t>
                      </a:r>
                      <a:endParaRPr lang="en-US" sz="32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keep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kept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kept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Держать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Хранить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sleep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slept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slept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Спать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sweep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swept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swept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Мести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пронестись</a:t>
                      </a:r>
                      <a:endParaRPr lang="en-US" sz="32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400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4333265"/>
              </p:ext>
            </p:extLst>
          </p:nvPr>
        </p:nvGraphicFramePr>
        <p:xfrm>
          <a:off x="457200" y="1600200"/>
          <a:ext cx="8229600" cy="2468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656184"/>
                <a:gridCol w="24586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feel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felt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felt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Чувствовать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почувствовать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hold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held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held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Держать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deal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dealt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dealt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Иметь дело с….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804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1825685"/>
              </p:ext>
            </p:extLst>
          </p:nvPr>
        </p:nvGraphicFramePr>
        <p:xfrm>
          <a:off x="457200" y="1600200"/>
          <a:ext cx="8229600" cy="2194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00B050"/>
                          </a:solidFill>
                        </a:rPr>
                        <a:t>burn</a:t>
                      </a:r>
                      <a:endParaRPr lang="ru-RU" sz="4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</a:rPr>
                        <a:t>burnt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</a:rPr>
                        <a:t>burnt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002060"/>
                          </a:solidFill>
                        </a:rPr>
                        <a:t>Гореть</a:t>
                      </a:r>
                      <a:endParaRPr lang="ru-RU" sz="4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00B050"/>
                          </a:solidFill>
                        </a:rPr>
                        <a:t>learn</a:t>
                      </a:r>
                      <a:endParaRPr lang="ru-RU" sz="4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</a:rPr>
                        <a:t>learnt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400" dirty="0" smtClean="0">
                          <a:solidFill>
                            <a:srgbClr val="FF0000"/>
                          </a:solidFill>
                        </a:rPr>
                        <a:t>learnt</a:t>
                      </a:r>
                      <a:endParaRPr lang="ru-RU" sz="4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 smtClean="0">
                          <a:solidFill>
                            <a:srgbClr val="002060"/>
                          </a:solidFill>
                        </a:rPr>
                        <a:t>Учить</a:t>
                      </a:r>
                      <a:r>
                        <a:rPr lang="ru-RU" sz="440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</a:p>
                    <a:p>
                      <a:r>
                        <a:rPr lang="ru-RU" sz="4400" dirty="0" smtClean="0">
                          <a:solidFill>
                            <a:srgbClr val="002060"/>
                          </a:solidFill>
                        </a:rPr>
                        <a:t>изучать</a:t>
                      </a:r>
                      <a:endParaRPr lang="ru-RU" sz="4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777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468522"/>
              </p:ext>
            </p:extLst>
          </p:nvPr>
        </p:nvGraphicFramePr>
        <p:xfrm>
          <a:off x="457200" y="1600200"/>
          <a:ext cx="8229600" cy="2712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build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built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built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Строить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построить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spill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spilt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spilt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Разлить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light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lit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lit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Освещать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осветить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56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6066684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send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sent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sent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Посылать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Послать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spend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spent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spent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Тратить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Истратить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lend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lent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lent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Давать в долг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78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3358236"/>
              </p:ext>
            </p:extLst>
          </p:nvPr>
        </p:nvGraphicFramePr>
        <p:xfrm>
          <a:off x="457200" y="1600200"/>
          <a:ext cx="8229600" cy="329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584176"/>
                <a:gridCol w="25306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spell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spelt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spelt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Произносить по буквам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smell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smelt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smelt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Нюхать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mean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meant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meant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Значить,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иметь в виду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dream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dreamt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dreamt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мечтать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3754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6139628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make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made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made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Делать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Сделать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pay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paid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paid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Платить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Заплатить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lay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laid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laid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Класть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положить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75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Рекомендации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Для лучшего запоминания неправильные глаголы  разделены на </a:t>
            </a:r>
            <a:r>
              <a:rPr lang="ru-RU" b="1" dirty="0" smtClean="0">
                <a:solidFill>
                  <a:srgbClr val="002060"/>
                </a:solidFill>
              </a:rPr>
              <a:t>классы</a:t>
            </a:r>
            <a:r>
              <a:rPr lang="ru-RU" dirty="0" smtClean="0">
                <a:solidFill>
                  <a:srgbClr val="002060"/>
                </a:solidFill>
              </a:rPr>
              <a:t> и маленькие </a:t>
            </a:r>
            <a:r>
              <a:rPr lang="ru-RU" b="1" dirty="0" smtClean="0">
                <a:solidFill>
                  <a:srgbClr val="002060"/>
                </a:solidFill>
              </a:rPr>
              <a:t>группы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Учить лучше всего всю группу – в ней есть </a:t>
            </a:r>
            <a:r>
              <a:rPr lang="ru-RU" b="1" dirty="0" smtClean="0">
                <a:solidFill>
                  <a:srgbClr val="002060"/>
                </a:solidFill>
              </a:rPr>
              <a:t>ритм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В списке дан перевод лишь </a:t>
            </a:r>
            <a:r>
              <a:rPr lang="ru-RU" b="1" dirty="0" smtClean="0">
                <a:solidFill>
                  <a:srgbClr val="002060"/>
                </a:solidFill>
              </a:rPr>
              <a:t>главного </a:t>
            </a:r>
            <a:r>
              <a:rPr lang="ru-RU" dirty="0" smtClean="0">
                <a:solidFill>
                  <a:srgbClr val="002060"/>
                </a:solidFill>
              </a:rPr>
              <a:t>значения основной формы неправильных глаголов.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23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8508943"/>
              </p:ext>
            </p:extLst>
          </p:nvPr>
        </p:nvGraphicFramePr>
        <p:xfrm>
          <a:off x="457200" y="1600200"/>
          <a:ext cx="8229600" cy="472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F0"/>
                          </a:solidFill>
                        </a:rPr>
                        <a:t>bring</a:t>
                      </a:r>
                      <a:endParaRPr lang="ru-RU" sz="28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brought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brought</a:t>
                      </a:r>
                      <a:endParaRPr lang="ru-RU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Приносить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Принести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F0"/>
                          </a:solidFill>
                        </a:rPr>
                        <a:t>buy</a:t>
                      </a:r>
                      <a:endParaRPr lang="ru-RU" sz="28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bought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bought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Покупать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Купить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F0"/>
                          </a:solidFill>
                        </a:rPr>
                        <a:t>think</a:t>
                      </a:r>
                      <a:endParaRPr lang="ru-RU" sz="28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thought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thought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Думать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Подумать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F0"/>
                          </a:solidFill>
                        </a:rPr>
                        <a:t>fight</a:t>
                      </a:r>
                      <a:endParaRPr lang="ru-RU" sz="28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fought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fought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Драться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Подраться,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Бороться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F0"/>
                          </a:solidFill>
                        </a:rPr>
                        <a:t>seek</a:t>
                      </a:r>
                      <a:endParaRPr lang="ru-RU" sz="28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sought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Искать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736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7275055"/>
              </p:ext>
            </p:extLst>
          </p:nvPr>
        </p:nvGraphicFramePr>
        <p:xfrm>
          <a:off x="457200" y="1600200"/>
          <a:ext cx="8229600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656184"/>
                <a:gridCol w="24586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catch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caught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caught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Ловить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Поймать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teach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taught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taught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Учить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преподавать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73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8796964"/>
              </p:ext>
            </p:extLst>
          </p:nvPr>
        </p:nvGraphicFramePr>
        <p:xfrm>
          <a:off x="457200" y="1600200"/>
          <a:ext cx="8229600" cy="2133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find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found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found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Находить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найти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grind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ground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ground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Молоть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намолоть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694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3788392"/>
              </p:ext>
            </p:extLst>
          </p:nvPr>
        </p:nvGraphicFramePr>
        <p:xfrm>
          <a:off x="251520" y="1556792"/>
          <a:ext cx="8661648" cy="3261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224"/>
                <a:gridCol w="1872208"/>
                <a:gridCol w="2304256"/>
                <a:gridCol w="246896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dig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dug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dug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Копать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Выкопать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strike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struck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struck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Ударить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stick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stuck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stuck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Застревать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Застрять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Прилипать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Прилипнуть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06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02395414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512168"/>
                <a:gridCol w="260263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sting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stung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stung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Жалить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Ужалить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hang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hung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hung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Висеть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Вешать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F0"/>
                          </a:solidFill>
                        </a:rPr>
                        <a:t>win</a:t>
                      </a:r>
                      <a:endParaRPr lang="ru-RU" sz="3200" dirty="0">
                        <a:solidFill>
                          <a:srgbClr val="00B0F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won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Won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Выигрывать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выиграть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08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3</a:t>
            </a:r>
            <a:r>
              <a:rPr lang="ru-RU" dirty="0" smtClean="0">
                <a:solidFill>
                  <a:srgbClr val="002060"/>
                </a:solidFill>
              </a:rPr>
              <a:t>-й </a:t>
            </a:r>
            <a:r>
              <a:rPr lang="ru-RU" dirty="0">
                <a:solidFill>
                  <a:srgbClr val="002060"/>
                </a:solidFill>
              </a:rPr>
              <a:t>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третья </a:t>
            </a:r>
            <a:r>
              <a:rPr lang="ru-RU" dirty="0" smtClean="0">
                <a:solidFill>
                  <a:srgbClr val="FF0000"/>
                </a:solidFill>
              </a:rPr>
              <a:t>форма с </a:t>
            </a:r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b="1" dirty="0" err="1" smtClean="0">
                <a:solidFill>
                  <a:srgbClr val="00B050"/>
                </a:solidFill>
              </a:rPr>
              <a:t>en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495455"/>
              </p:ext>
            </p:extLst>
          </p:nvPr>
        </p:nvGraphicFramePr>
        <p:xfrm>
          <a:off x="457200" y="1600200"/>
          <a:ext cx="82296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be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was/were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be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Быть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see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saw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se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6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Видеть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287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5727770"/>
              </p:ext>
            </p:extLst>
          </p:nvPr>
        </p:nvGraphicFramePr>
        <p:xfrm>
          <a:off x="457200" y="1600200"/>
          <a:ext cx="8229600" cy="426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eat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ate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eat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Есть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Съесть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beat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beat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beat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Бить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Избить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give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gave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giv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Давать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Дать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forgive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forgave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forgiv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Прощать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простить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908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940193"/>
              </p:ext>
            </p:extLst>
          </p:nvPr>
        </p:nvGraphicFramePr>
        <p:xfrm>
          <a:off x="457200" y="1600200"/>
          <a:ext cx="8229600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728192"/>
                <a:gridCol w="23866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break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broke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brok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Ломать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Сломать,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разбить</a:t>
                      </a:r>
                      <a:endParaRPr lang="en-US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freeze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froze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froz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Морозить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Замораживать,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Мерзнуть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замерзнуть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choose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chose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chos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Выбирать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Выбрать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chemeClr val="tx1"/>
                          </a:solidFill>
                        </a:rPr>
                        <a:t>speak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spoke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spok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Говорить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23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834174"/>
              </p:ext>
            </p:extLst>
          </p:nvPr>
        </p:nvGraphicFramePr>
        <p:xfrm>
          <a:off x="457200" y="1600200"/>
          <a:ext cx="8229600" cy="3596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00200"/>
                <a:gridCol w="23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steal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stole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stol</a:t>
                      </a: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Воровать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Красть</a:t>
                      </a:r>
                      <a:endParaRPr lang="ru-RU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en-US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wake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woke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wok</a:t>
                      </a: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Будить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Разбудить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Просыпаться,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Проснуться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38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1558009"/>
              </p:ext>
            </p:extLst>
          </p:nvPr>
        </p:nvGraphicFramePr>
        <p:xfrm>
          <a:off x="457200" y="1600200"/>
          <a:ext cx="8229600" cy="128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fall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fell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fall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Упасть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forget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forgot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forgott</a:t>
                      </a:r>
                      <a:r>
                        <a:rPr lang="en-US" sz="36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забыть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0780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Нужно запомнить три формы: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22" name="Объект 2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4079874"/>
              </p:ext>
            </p:extLst>
          </p:nvPr>
        </p:nvGraphicFramePr>
        <p:xfrm>
          <a:off x="468313" y="1638300"/>
          <a:ext cx="8229600" cy="3688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первую</a:t>
                      </a:r>
                      <a:r>
                        <a:rPr lang="ru-RU" sz="2800" baseline="0" dirty="0" smtClean="0"/>
                        <a:t> </a:t>
                      </a:r>
                      <a:r>
                        <a:rPr lang="ru-RU" sz="2800" dirty="0" smtClean="0"/>
                        <a:t> форму</a:t>
                      </a:r>
                      <a:endParaRPr lang="en-US" sz="2800" dirty="0" smtClean="0"/>
                    </a:p>
                    <a:p>
                      <a:pPr algn="ctr"/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вторую</a:t>
                      </a:r>
                      <a:r>
                        <a:rPr lang="ru-RU" sz="2800" baseline="0" dirty="0" smtClean="0"/>
                        <a:t> форму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третью форму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1-я форма</a:t>
                      </a:r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2-я форма</a:t>
                      </a:r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FF0000"/>
                          </a:solidFill>
                        </a:rPr>
                        <a:t>3-я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</a:rPr>
                        <a:t> форма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Основная форма</a:t>
                      </a:r>
                      <a:endParaRPr lang="en-US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Past Simple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Participle II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691680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200648" y="371703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>
            <a:off x="1876411" y="1052736"/>
            <a:ext cx="1183421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868144" y="1052736"/>
            <a:ext cx="136815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2" idx="0"/>
          </p:cNvCxnSpPr>
          <p:nvPr/>
        </p:nvCxnSpPr>
        <p:spPr>
          <a:xfrm>
            <a:off x="4572000" y="1052736"/>
            <a:ext cx="11113" cy="5855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078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7588189"/>
              </p:ext>
            </p:extLst>
          </p:nvPr>
        </p:nvGraphicFramePr>
        <p:xfrm>
          <a:off x="457200" y="1600200"/>
          <a:ext cx="8229600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00200"/>
                <a:gridCol w="23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bite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bit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bitt</a:t>
                      </a: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Кусать(</a:t>
                      </a:r>
                      <a:r>
                        <a:rPr lang="ru-RU" sz="28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),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Укусить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hide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hid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hidd</a:t>
                      </a: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Прятать(</a:t>
                      </a:r>
                      <a:r>
                        <a:rPr lang="ru-RU" sz="28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Спрятать(</a:t>
                      </a:r>
                      <a:r>
                        <a:rPr lang="ru-RU" sz="28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forbid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forbade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forbidd</a:t>
                      </a:r>
                      <a:r>
                        <a:rPr lang="en-US" sz="28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Запрещать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Запретить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701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3037403"/>
              </p:ext>
            </p:extLst>
          </p:nvPr>
        </p:nvGraphicFramePr>
        <p:xfrm>
          <a:off x="457200" y="1600200"/>
          <a:ext cx="822960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656184"/>
                <a:gridCol w="245861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take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took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tak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Брать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взять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shake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shook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shak</a:t>
                      </a:r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Трясти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Потрясти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593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3-й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en-US" dirty="0">
                <a:solidFill>
                  <a:srgbClr val="FF0000"/>
                </a:solidFill>
              </a:rPr>
              <a:t>- </a:t>
            </a:r>
            <a:r>
              <a:rPr lang="en-US" b="1" dirty="0" err="1">
                <a:solidFill>
                  <a:srgbClr val="00B050"/>
                </a:solidFill>
              </a:rPr>
              <a:t>en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065271"/>
              </p:ext>
            </p:extLst>
          </p:nvPr>
        </p:nvGraphicFramePr>
        <p:xfrm>
          <a:off x="457200" y="1600200"/>
          <a:ext cx="8229600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write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wrote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writt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Писать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Написать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drive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drove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driv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Водить,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Вести</a:t>
                      </a:r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 машину,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Ехать,</a:t>
                      </a:r>
                    </a:p>
                    <a:p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Ездить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ride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rode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ridd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Ехать,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Ездить,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кататься</a:t>
                      </a:r>
                      <a:endParaRPr lang="en-US" sz="2400" dirty="0" smtClean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rose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ris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en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Подниматься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подняться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781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4-й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ru-RU" dirty="0">
                <a:solidFill>
                  <a:srgbClr val="002060"/>
                </a:solidFill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7979022"/>
              </p:ext>
            </p:extLst>
          </p:nvPr>
        </p:nvGraphicFramePr>
        <p:xfrm>
          <a:off x="457200" y="1600200"/>
          <a:ext cx="8229600" cy="3566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blow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blew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blow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Дуть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Подуть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fly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flew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flow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Летать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лететь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grow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grew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grow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3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Расти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6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</a:rPr>
                        <a:t>вырасти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915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4-й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ru-RU" dirty="0">
                <a:solidFill>
                  <a:srgbClr val="002060"/>
                </a:solidFill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2415976"/>
              </p:ext>
            </p:extLst>
          </p:nvPr>
        </p:nvGraphicFramePr>
        <p:xfrm>
          <a:off x="457200" y="1600200"/>
          <a:ext cx="8229600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know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knew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know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Знать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throw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threw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throw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Бросать(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Бросить(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shine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shone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sho</a:t>
                      </a: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e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сиять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0573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4-й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третья форма с </a:t>
            </a:r>
            <a:r>
              <a:rPr lang="ru-RU" dirty="0">
                <a:solidFill>
                  <a:srgbClr val="002060"/>
                </a:solidFill>
              </a:rPr>
              <a:t>-</a:t>
            </a:r>
            <a:r>
              <a:rPr lang="en-US" dirty="0">
                <a:solidFill>
                  <a:srgbClr val="002060"/>
                </a:solidFill>
              </a:rPr>
              <a:t>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025860"/>
              </p:ext>
            </p:extLst>
          </p:nvPr>
        </p:nvGraphicFramePr>
        <p:xfrm>
          <a:off x="457200" y="1600200"/>
          <a:ext cx="8229600" cy="1889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1625352"/>
                <a:gridCol w="1872208"/>
                <a:gridCol w="26746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wear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wore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wor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Носить (</a:t>
                      </a:r>
                      <a:r>
                        <a:rPr lang="ru-RU" sz="2800" dirty="0" err="1" smtClean="0">
                          <a:solidFill>
                            <a:srgbClr val="002060"/>
                          </a:solidFill>
                        </a:rPr>
                        <a:t>одежду,обувь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bear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bore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Bor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 (e)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Носить,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Выдерживать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98314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4-й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третья форма с </a:t>
            </a:r>
            <a:r>
              <a:rPr lang="ru-RU" dirty="0" smtClean="0">
                <a:solidFill>
                  <a:srgbClr val="002060"/>
                </a:solidFill>
              </a:rPr>
              <a:t>-</a:t>
            </a:r>
            <a:r>
              <a:rPr lang="en-US" dirty="0" smtClean="0">
                <a:solidFill>
                  <a:srgbClr val="002060"/>
                </a:solidFill>
              </a:rPr>
              <a:t>n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7453064"/>
              </p:ext>
            </p:extLst>
          </p:nvPr>
        </p:nvGraphicFramePr>
        <p:xfrm>
          <a:off x="457200" y="1600200"/>
          <a:ext cx="8229600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draw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drew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draw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Тянуть,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Рисовать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swear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swore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swor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Клясться,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Ругаться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tear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tore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tor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Рвать(</a:t>
                      </a:r>
                      <a:r>
                        <a:rPr lang="ru-RU" sz="28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),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Порвать(</a:t>
                      </a:r>
                      <a:r>
                        <a:rPr lang="ru-RU" sz="28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62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5</a:t>
            </a:r>
            <a:r>
              <a:rPr lang="ru-RU" dirty="0" smtClean="0">
                <a:solidFill>
                  <a:srgbClr val="002060"/>
                </a:solidFill>
              </a:rPr>
              <a:t>-й класс-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чередование </a:t>
            </a:r>
            <a:r>
              <a:rPr lang="en-US" dirty="0" err="1" smtClean="0">
                <a:solidFill>
                  <a:srgbClr val="0070C0"/>
                </a:solidFill>
              </a:rPr>
              <a:t>i</a:t>
            </a:r>
            <a:r>
              <a:rPr lang="en-US" dirty="0" smtClean="0">
                <a:solidFill>
                  <a:srgbClr val="0070C0"/>
                </a:solidFill>
              </a:rPr>
              <a:t>/a/u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1750299"/>
              </p:ext>
            </p:extLst>
          </p:nvPr>
        </p:nvGraphicFramePr>
        <p:xfrm>
          <a:off x="457200" y="1600200"/>
          <a:ext cx="822960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beg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beg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beg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Начинать(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),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Начать(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s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s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s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Петь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спеть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r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r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r</a:t>
                      </a:r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6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6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Звонить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позвонить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27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5-й </a:t>
            </a:r>
            <a:r>
              <a:rPr lang="ru-RU" dirty="0">
                <a:solidFill>
                  <a:srgbClr val="002060"/>
                </a:solidFill>
              </a:rPr>
              <a:t>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 чередование </a:t>
            </a:r>
            <a:r>
              <a:rPr lang="en-US" dirty="0" err="1">
                <a:solidFill>
                  <a:srgbClr val="0070C0"/>
                </a:solidFill>
              </a:rPr>
              <a:t>i</a:t>
            </a:r>
            <a:r>
              <a:rPr lang="en-US" dirty="0">
                <a:solidFill>
                  <a:srgbClr val="0070C0"/>
                </a:solidFill>
              </a:rPr>
              <a:t>/a/u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332918"/>
              </p:ext>
            </p:extLst>
          </p:nvPr>
        </p:nvGraphicFramePr>
        <p:xfrm>
          <a:off x="457200" y="1600200"/>
          <a:ext cx="8229600" cy="2712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sw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m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sw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m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sw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m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Плыть,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Плавать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dr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nk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dr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nk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dr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nk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spr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i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spr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a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spr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u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ng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Вскочить,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Появиться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10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6</a:t>
            </a:r>
            <a:r>
              <a:rPr lang="ru-RU" dirty="0" smtClean="0">
                <a:solidFill>
                  <a:srgbClr val="002060"/>
                </a:solidFill>
              </a:rPr>
              <a:t>-й класс-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первая и третья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4774917"/>
              </p:ext>
            </p:extLst>
          </p:nvPr>
        </p:nvGraphicFramePr>
        <p:xfrm>
          <a:off x="457200" y="1600200"/>
          <a:ext cx="8229600" cy="2834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00200"/>
                <a:gridCol w="23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run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ran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run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Бежать,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Бегать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come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came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come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Приходить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8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Прийти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become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became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become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Становиться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Стать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6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Формы самых </a:t>
            </a:r>
            <a:r>
              <a:rPr lang="ru-RU" b="1" dirty="0" smtClean="0">
                <a:solidFill>
                  <a:srgbClr val="FF0000"/>
                </a:solidFill>
              </a:rPr>
              <a:t>главных</a:t>
            </a:r>
            <a:r>
              <a:rPr lang="ru-RU" dirty="0" smtClean="0">
                <a:solidFill>
                  <a:srgbClr val="FF0000"/>
                </a:solidFill>
              </a:rPr>
              <a:t>  неправильных глаголов: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565181"/>
              </p:ext>
            </p:extLst>
          </p:nvPr>
        </p:nvGraphicFramePr>
        <p:xfrm>
          <a:off x="457200" y="1600200"/>
          <a:ext cx="8229600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</a:rPr>
                        <a:t>be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was/were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been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быть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do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did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done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делать,</a:t>
                      </a:r>
                    </a:p>
                    <a:p>
                      <a:pPr algn="l"/>
                      <a:endParaRPr lang="ru-RU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сделать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have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had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had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 smtClean="0">
                        <a:solidFill>
                          <a:srgbClr val="00B050"/>
                        </a:solidFill>
                      </a:endParaRP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иметь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go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went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gone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ходить,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ездить,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пойти,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поехать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can</a:t>
                      </a:r>
                    </a:p>
                    <a:p>
                      <a:pPr algn="ctr"/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could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en-US" sz="2000" b="1" dirty="0" smtClean="0">
                          <a:solidFill>
                            <a:srgbClr val="002060"/>
                          </a:solidFill>
                        </a:rPr>
                        <a:t>(</a:t>
                      </a:r>
                      <a:r>
                        <a:rPr lang="en-US" sz="2000" b="1" baseline="0" dirty="0" smtClean="0">
                          <a:solidFill>
                            <a:srgbClr val="002060"/>
                          </a:solidFill>
                        </a:rPr>
                        <a:t> been able to)</a:t>
                      </a:r>
                      <a:endParaRPr lang="ru-RU" sz="20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мочь</a:t>
                      </a: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en-US" baseline="0" dirty="0" smtClean="0">
                          <a:solidFill>
                            <a:srgbClr val="00B050"/>
                          </a:solidFill>
                        </a:rPr>
                        <a:t>/</a:t>
                      </a:r>
                      <a:r>
                        <a:rPr lang="ru-RU" baseline="0" dirty="0" smtClean="0">
                          <a:solidFill>
                            <a:srgbClr val="00B050"/>
                          </a:solidFill>
                        </a:rPr>
                        <a:t>смочь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751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Особые случаи!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4019719"/>
              </p:ext>
            </p:extLst>
          </p:nvPr>
        </p:nvGraphicFramePr>
        <p:xfrm>
          <a:off x="457200" y="1600200"/>
          <a:ext cx="8229600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1697360"/>
                <a:gridCol w="1800200"/>
                <a:gridCol w="267464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show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show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show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Показывать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показать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sew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sew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ed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sew</a:t>
                      </a:r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Шить</a:t>
                      </a:r>
                      <a:r>
                        <a:rPr lang="en-US" sz="28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</a:p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Сшить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get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got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Британский вариант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get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got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gotten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Американский вариант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276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Трудные глаголы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778957"/>
              </p:ext>
            </p:extLst>
          </p:nvPr>
        </p:nvGraphicFramePr>
        <p:xfrm>
          <a:off x="457200" y="1600200"/>
          <a:ext cx="8229600" cy="3754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00200"/>
                <a:gridCol w="23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lay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laid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laid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Класть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положить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кого-то или что-то куда-то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lie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lay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lain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Лежать где-то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lie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lied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lied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Врать,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говорить неправду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raise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raised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raised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Поднимать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поднять что- то, кого-то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rise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rose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risen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Вставать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встать,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Подниматься</a:t>
                      </a:r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подняться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246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Методическая литература: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Уникальный курс эффективного и быстрого изучения грамматики. Е. </a:t>
            </a:r>
            <a:r>
              <a:rPr lang="ru-RU" dirty="0" err="1" smtClean="0"/>
              <a:t>В.Некрасова.ООО</a:t>
            </a:r>
            <a:r>
              <a:rPr lang="ru-RU" dirty="0" smtClean="0"/>
              <a:t> «Издательство «Эксмо»,2008.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63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1-й класс-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все </a:t>
            </a:r>
            <a:r>
              <a:rPr lang="ru-RU" dirty="0" smtClean="0">
                <a:solidFill>
                  <a:srgbClr val="FF0000"/>
                </a:solidFill>
              </a:rPr>
              <a:t>три формы одинаковы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711566"/>
              </p:ext>
            </p:extLst>
          </p:nvPr>
        </p:nvGraphicFramePr>
        <p:xfrm>
          <a:off x="457200" y="1600200"/>
          <a:ext cx="822960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728192"/>
                <a:gridCol w="23866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burst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burst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burst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Взорваться,</a:t>
                      </a: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лопнуть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cost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cost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cost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Стоить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609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1-й класс-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все </a:t>
            </a:r>
            <a:r>
              <a:rPr lang="ru-RU" dirty="0">
                <a:solidFill>
                  <a:srgbClr val="FF0000"/>
                </a:solidFill>
              </a:rPr>
              <a:t>три формы одинаковы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0544764"/>
              </p:ext>
            </p:extLst>
          </p:nvPr>
        </p:nvGraphicFramePr>
        <p:xfrm>
          <a:off x="457200" y="1600200"/>
          <a:ext cx="8147248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320948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cut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cut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cut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smtClean="0">
                          <a:solidFill>
                            <a:srgbClr val="002060"/>
                          </a:solidFill>
                        </a:rPr>
                        <a:t>резать</a:t>
                      </a:r>
                      <a:r>
                        <a:rPr lang="en-US" sz="240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smtClean="0">
                          <a:solidFill>
                            <a:srgbClr val="002060"/>
                          </a:solidFill>
                        </a:rPr>
                        <a:t>разрезать,</a:t>
                      </a:r>
                    </a:p>
                    <a:p>
                      <a:r>
                        <a:rPr lang="ru-RU" sz="2400" smtClean="0">
                          <a:solidFill>
                            <a:srgbClr val="002060"/>
                          </a:solidFill>
                        </a:rPr>
                        <a:t>порезаться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00B050"/>
                          </a:solidFill>
                        </a:rPr>
                        <a:t>hit</a:t>
                      </a:r>
                      <a:endParaRPr lang="ru-RU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00B050"/>
                          </a:solidFill>
                        </a:rPr>
                        <a:t>hit</a:t>
                      </a:r>
                      <a:endParaRPr lang="ru-RU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00B050"/>
                          </a:solidFill>
                        </a:rPr>
                        <a:t>hit</a:t>
                      </a:r>
                      <a:endParaRPr lang="ru-RU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smtClean="0">
                          <a:solidFill>
                            <a:srgbClr val="002060"/>
                          </a:solidFill>
                        </a:rPr>
                        <a:t>ударить,удариться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hurt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hurt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hurt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удариться, 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причинять боль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00B050"/>
                          </a:solidFill>
                        </a:rPr>
                        <a:t>let</a:t>
                      </a:r>
                      <a:endParaRPr lang="ru-RU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00B050"/>
                          </a:solidFill>
                        </a:rPr>
                        <a:t>let</a:t>
                      </a:r>
                      <a:endParaRPr lang="ru-RU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00B050"/>
                          </a:solidFill>
                        </a:rPr>
                        <a:t>let</a:t>
                      </a:r>
                      <a:endParaRPr lang="ru-RU" sz="40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позволять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позволить,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давать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дать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put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put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FF0000"/>
                          </a:solidFill>
                        </a:rPr>
                        <a:t>put</a:t>
                      </a:r>
                      <a:endParaRPr lang="ru-RU" sz="40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ставить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поставить,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класть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положить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051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1-й класс-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все </a:t>
            </a:r>
            <a:r>
              <a:rPr lang="ru-RU" dirty="0">
                <a:solidFill>
                  <a:srgbClr val="FF0000"/>
                </a:solidFill>
              </a:rPr>
              <a:t>три формы одинаковы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5000914"/>
              </p:ext>
            </p:extLst>
          </p:nvPr>
        </p:nvGraphicFramePr>
        <p:xfrm>
          <a:off x="457200" y="1600200"/>
          <a:ext cx="8435280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2057400"/>
                <a:gridCol w="226308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shut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shut</a:t>
                      </a:r>
                      <a:endParaRPr lang="ru-RU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shut</a:t>
                      </a:r>
                      <a:endParaRPr lang="ru-RU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solidFill>
                            <a:srgbClr val="002060"/>
                          </a:solidFill>
                        </a:rPr>
                        <a:t>х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лопнуть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захлопнуть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split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split</a:t>
                      </a:r>
                      <a:endParaRPr lang="ru-RU" sz="2400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split</a:t>
                      </a:r>
                      <a:endParaRPr lang="ru-RU" sz="2400" dirty="0" smtClean="0">
                        <a:solidFill>
                          <a:srgbClr val="00B05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расколоть(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spread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spread</a:t>
                      </a:r>
                      <a:endParaRPr lang="ru-RU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spread</a:t>
                      </a:r>
                      <a:endParaRPr lang="ru-RU" sz="2400" dirty="0" smtClean="0">
                        <a:solidFill>
                          <a:srgbClr val="FF0000"/>
                        </a:solidFill>
                      </a:endParaRPr>
                    </a:p>
                    <a:p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распространять(</a:t>
                      </a:r>
                      <a:r>
                        <a:rPr lang="ru-RU" sz="2400" dirty="0" err="1" smtClean="0">
                          <a:solidFill>
                            <a:srgbClr val="002060"/>
                          </a:solidFill>
                        </a:rPr>
                        <a:t>ся</a:t>
                      </a:r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ru-RU" sz="2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set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set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00B050"/>
                          </a:solidFill>
                        </a:rPr>
                        <a:t>set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ставить,</a:t>
                      </a: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устанавливать</a:t>
                      </a:r>
                      <a:r>
                        <a:rPr lang="en-US" sz="24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24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400" dirty="0" smtClean="0">
                          <a:solidFill>
                            <a:srgbClr val="002060"/>
                          </a:solidFill>
                        </a:rPr>
                        <a:t>установить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3386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2-й класс- 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75083165"/>
              </p:ext>
            </p:extLst>
          </p:nvPr>
        </p:nvGraphicFramePr>
        <p:xfrm>
          <a:off x="457200" y="1600200"/>
          <a:ext cx="82296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00200"/>
                <a:gridCol w="23146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00B050"/>
                          </a:solidFill>
                        </a:rPr>
                        <a:t>sit</a:t>
                      </a:r>
                      <a:endParaRPr lang="ru-RU" sz="5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FF0000"/>
                          </a:solidFill>
                        </a:rPr>
                        <a:t>sit</a:t>
                      </a:r>
                      <a:endParaRPr lang="ru-RU" sz="5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FF0000"/>
                          </a:solidFill>
                        </a:rPr>
                        <a:t>sit</a:t>
                      </a:r>
                      <a:endParaRPr lang="ru-RU" sz="5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сидеть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00B050"/>
                          </a:solidFill>
                        </a:rPr>
                        <a:t>have</a:t>
                      </a:r>
                      <a:endParaRPr lang="ru-RU" sz="5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FF0000"/>
                          </a:solidFill>
                        </a:rPr>
                        <a:t>had</a:t>
                      </a:r>
                      <a:endParaRPr lang="ru-RU" sz="5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dirty="0" smtClean="0">
                          <a:solidFill>
                            <a:srgbClr val="FF0000"/>
                          </a:solidFill>
                        </a:rPr>
                        <a:t>had</a:t>
                      </a:r>
                      <a:endParaRPr lang="ru-RU" sz="5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002060"/>
                          </a:solidFill>
                        </a:rPr>
                        <a:t>иметь</a:t>
                      </a:r>
                      <a:endParaRPr lang="ru-RU" sz="54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940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2-й класс- 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вторая и третья формы одинаковы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702652"/>
              </p:ext>
            </p:extLst>
          </p:nvPr>
        </p:nvGraphicFramePr>
        <p:xfrm>
          <a:off x="457200" y="1600200"/>
          <a:ext cx="8229600" cy="3200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7400"/>
                <a:gridCol w="2057400"/>
                <a:gridCol w="1872208"/>
                <a:gridCol w="224259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get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got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got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Получать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получить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shoot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shot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shot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Стрелять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застрелить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B050"/>
                          </a:solidFill>
                        </a:rPr>
                        <a:t>hear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heard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Heard</a:t>
                      </a:r>
                      <a:endParaRPr lang="ru-RU" sz="3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C</a:t>
                      </a:r>
                      <a:r>
                        <a:rPr lang="ru-RU" sz="3200" dirty="0" err="1" smtClean="0">
                          <a:solidFill>
                            <a:srgbClr val="002060"/>
                          </a:solidFill>
                        </a:rPr>
                        <a:t>лышать</a:t>
                      </a:r>
                      <a:r>
                        <a:rPr lang="en-US" sz="3200" dirty="0" smtClean="0">
                          <a:solidFill>
                            <a:srgbClr val="002060"/>
                          </a:solidFill>
                        </a:rPr>
                        <a:t>/</a:t>
                      </a:r>
                      <a:endParaRPr lang="ru-RU" sz="3200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услышать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2514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</Template>
  <TotalTime>303</TotalTime>
  <Words>941</Words>
  <Application>Microsoft Office PowerPoint</Application>
  <PresentationFormat>Экран (4:3)</PresentationFormat>
  <Paragraphs>666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  Список неправильных глаголов , сгруппированный для лучшего запоминания </vt:lpstr>
      <vt:lpstr>Рекомендации</vt:lpstr>
      <vt:lpstr>Нужно запомнить три формы:</vt:lpstr>
      <vt:lpstr>Формы самых главных  неправильных глаголов:</vt:lpstr>
      <vt:lpstr>1-й класс- все три формы одинаковы</vt:lpstr>
      <vt:lpstr>1-й класс- все три формы одинаковы</vt:lpstr>
      <vt:lpstr>1-й класс- все три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2-й класс-  вторая и третья формы одинаковы</vt:lpstr>
      <vt:lpstr> 3-й класс-   третья форма с - en </vt:lpstr>
      <vt:lpstr>3-й класс-   третья форма с - en</vt:lpstr>
      <vt:lpstr>3-й класс-   третья форма с - en</vt:lpstr>
      <vt:lpstr>3-й класс-   третья форма с - en</vt:lpstr>
      <vt:lpstr>3-й класс-   третья форма с - en</vt:lpstr>
      <vt:lpstr>3-й класс-   третья форма с - en</vt:lpstr>
      <vt:lpstr>3-й класс-   третья форма с - en</vt:lpstr>
      <vt:lpstr>3-й класс-   третья форма с - en</vt:lpstr>
      <vt:lpstr>4-й класс-   третья форма с -n</vt:lpstr>
      <vt:lpstr>4-й класс-   третья форма с -n</vt:lpstr>
      <vt:lpstr>4-й класс-   третья форма с -n</vt:lpstr>
      <vt:lpstr>4-й класс-   третья форма с -n</vt:lpstr>
      <vt:lpstr>5-й класс-   чередование i/a/u</vt:lpstr>
      <vt:lpstr>5-й класс-   чередование i/a/u</vt:lpstr>
      <vt:lpstr>6-й класс-   первая и третья формы одинаковы</vt:lpstr>
      <vt:lpstr>Особые случаи!</vt:lpstr>
      <vt:lpstr>Трудные глаголы</vt:lpstr>
      <vt:lpstr>Методическая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Неправильные глаголы</dc:title>
  <dc:creator>user</dc:creator>
  <cp:lastModifiedBy>1959</cp:lastModifiedBy>
  <cp:revision>31</cp:revision>
  <dcterms:created xsi:type="dcterms:W3CDTF">2018-03-30T10:07:20Z</dcterms:created>
  <dcterms:modified xsi:type="dcterms:W3CDTF">2018-04-04T08:54:45Z</dcterms:modified>
</cp:coreProperties>
</file>