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344"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8" r:id="rId1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33" autoAdjust="0"/>
    <p:restoredTop sz="94660"/>
  </p:normalViewPr>
  <p:slideViewPr>
    <p:cSldViewPr>
      <p:cViewPr varScale="1">
        <p:scale>
          <a:sx n="45" d="100"/>
          <a:sy n="45" d="100"/>
        </p:scale>
        <p:origin x="-1260" y="-10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2"/>
      </p:bgRef>
    </p:bg>
    <p:spTree>
      <p:nvGrpSpPr>
        <p:cNvPr id="1" name=""/>
        <p:cNvGrpSpPr/>
        <p:nvPr/>
      </p:nvGrpSpPr>
      <p:grpSpPr>
        <a:xfrm>
          <a:off x="0" y="0"/>
          <a:ext cx="0" cy="0"/>
          <a:chOff x="0" y="0"/>
          <a:chExt cx="0" cy="0"/>
        </a:xfrm>
      </p:grpSpPr>
      <p:sp>
        <p:nvSpPr>
          <p:cNvPr id="7" name="Прямоугольник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2362200" y="4038600"/>
            <a:ext cx="6477000" cy="1828800"/>
          </a:xfrm>
        </p:spPr>
        <p:txBody>
          <a:bodyPr anchor="b"/>
          <a:lstStyle>
            <a:lvl1pPr>
              <a:defRPr cap="all" baseline="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1C453380-C2E6-492E-B336-6866904EFC9F}" type="datetimeFigureOut">
              <a:rPr lang="ru-RU" smtClean="0"/>
              <a:pPr/>
              <a:t>04.02.2015</a:t>
            </a:fld>
            <a:endParaRPr lang="ru-RU"/>
          </a:p>
        </p:txBody>
      </p:sp>
      <p:sp>
        <p:nvSpPr>
          <p:cNvPr id="17" name="Нижний колонтитул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ru-RU"/>
          </a:p>
        </p:txBody>
      </p:sp>
      <p:sp>
        <p:nvSpPr>
          <p:cNvPr id="29" name="Номер слайда 28"/>
          <p:cNvSpPr>
            <a:spLocks noGrp="1"/>
          </p:cNvSpPr>
          <p:nvPr>
            <p:ph type="sldNum" sz="quarter" idx="12"/>
          </p:nvPr>
        </p:nvSpPr>
        <p:spPr>
          <a:xfrm>
            <a:off x="8001000" y="228600"/>
            <a:ext cx="838200" cy="381000"/>
          </a:xfrm>
        </p:spPr>
        <p:txBody>
          <a:bodyPr/>
          <a:lstStyle>
            <a:lvl1pPr>
              <a:defRPr>
                <a:solidFill>
                  <a:schemeClr val="tx2"/>
                </a:solidFill>
              </a:defRPr>
            </a:lvl1pPr>
          </a:lstStyle>
          <a:p>
            <a:fld id="{972C4CE2-F52B-4AA4-82F7-38425C3B9246}"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1C453380-C2E6-492E-B336-6866904EFC9F}" type="datetimeFigureOut">
              <a:rPr lang="ru-RU" smtClean="0"/>
              <a:pPr/>
              <a:t>04.02.2015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72C4CE2-F52B-4AA4-82F7-38425C3B924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bg>
      <p:bgRef idx="1001">
        <a:schemeClr val="bg1"/>
      </p:bgRef>
    </p:bg>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553200" y="609600"/>
            <a:ext cx="2057400" cy="5516563"/>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609600"/>
            <a:ext cx="5562600" cy="5516564"/>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6553200" y="6248402"/>
            <a:ext cx="2209800" cy="365125"/>
          </a:xfrm>
        </p:spPr>
        <p:txBody>
          <a:bodyPr/>
          <a:lstStyle/>
          <a:p>
            <a:fld id="{1C453380-C2E6-492E-B336-6866904EFC9F}" type="datetimeFigureOut">
              <a:rPr lang="ru-RU" smtClean="0"/>
              <a:pPr/>
              <a:t>04.02.2015</a:t>
            </a:fld>
            <a:endParaRPr lang="ru-RU"/>
          </a:p>
        </p:txBody>
      </p:sp>
      <p:sp>
        <p:nvSpPr>
          <p:cNvPr id="5" name="Нижний колонтитул 4"/>
          <p:cNvSpPr>
            <a:spLocks noGrp="1"/>
          </p:cNvSpPr>
          <p:nvPr>
            <p:ph type="ftr" sz="quarter" idx="11"/>
          </p:nvPr>
        </p:nvSpPr>
        <p:spPr>
          <a:xfrm>
            <a:off x="457201" y="6248207"/>
            <a:ext cx="5573483" cy="365125"/>
          </a:xfrm>
        </p:spPr>
        <p:txBody>
          <a:bodyPr/>
          <a:lstStyle/>
          <a:p>
            <a:endParaRPr lang="ru-RU"/>
          </a:p>
        </p:txBody>
      </p:sp>
      <p:sp>
        <p:nvSpPr>
          <p:cNvPr id="7" name="Прямоугольник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Прямоугольник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Прямоугольник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Номер слайда 5"/>
          <p:cNvSpPr>
            <a:spLocks noGrp="1"/>
          </p:cNvSpPr>
          <p:nvPr>
            <p:ph type="sldNum" sz="quarter" idx="12"/>
          </p:nvPr>
        </p:nvSpPr>
        <p:spPr>
          <a:xfrm rot="5400000">
            <a:off x="5989638" y="144462"/>
            <a:ext cx="533400" cy="244476"/>
          </a:xfrm>
        </p:spPr>
        <p:txBody>
          <a:bodyPr/>
          <a:lstStyle/>
          <a:p>
            <a:fld id="{972C4CE2-F52B-4AA4-82F7-38425C3B9246}"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12648" y="228600"/>
            <a:ext cx="8153400" cy="990600"/>
          </a:xfrm>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1C453380-C2E6-492E-B336-6866904EFC9F}" type="datetimeFigureOut">
              <a:rPr lang="ru-RU" smtClean="0"/>
              <a:pPr/>
              <a:t>04.02.2015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lvl1pPr>
              <a:defRPr>
                <a:solidFill>
                  <a:srgbClr val="FFFFFF"/>
                </a:solidFill>
              </a:defRPr>
            </a:lvl1pPr>
          </a:lstStyle>
          <a:p>
            <a:fld id="{972C4CE2-F52B-4AA4-82F7-38425C3B9246}" type="slidenum">
              <a:rPr lang="ru-RU" smtClean="0"/>
              <a:pPr/>
              <a:t>‹#›</a:t>
            </a:fld>
            <a:endParaRPr lang="ru-RU"/>
          </a:p>
        </p:txBody>
      </p:sp>
      <p:sp>
        <p:nvSpPr>
          <p:cNvPr id="8" name="Объект 7"/>
          <p:cNvSpPr>
            <a:spLocks noGrp="1"/>
          </p:cNvSpPr>
          <p:nvPr>
            <p:ph sz="quarter" idx="1"/>
          </p:nvPr>
        </p:nvSpPr>
        <p:spPr>
          <a:xfrm>
            <a:off x="612648" y="1600200"/>
            <a:ext cx="8153400" cy="44958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3" name="Текст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7" name="Прямоугольник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1C453380-C2E6-492E-B336-6866904EFC9F}" type="datetimeFigureOut">
              <a:rPr lang="ru-RU" smtClean="0"/>
              <a:pPr/>
              <a:t>04.02.2015</a:t>
            </a:fld>
            <a:endParaRPr lang="ru-RU"/>
          </a:p>
        </p:txBody>
      </p:sp>
      <p:sp>
        <p:nvSpPr>
          <p:cNvPr id="13" name="Номер слайда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972C4CE2-F52B-4AA4-82F7-38425C3B9246}" type="slidenum">
              <a:rPr lang="ru-RU" smtClean="0"/>
              <a:pPr/>
              <a:t>‹#›</a:t>
            </a:fld>
            <a:endParaRPr lang="ru-RU"/>
          </a:p>
        </p:txBody>
      </p:sp>
      <p:sp>
        <p:nvSpPr>
          <p:cNvPr id="14" name="Нижний колонтитул 13"/>
          <p:cNvSpPr>
            <a:spLocks noGrp="1"/>
          </p:cNvSpPr>
          <p:nvPr>
            <p:ph type="ftr" sz="quarter" idx="12"/>
          </p:nvPr>
        </p:nvSpPr>
        <p:spPr/>
        <p:txBody>
          <a:bodyPr/>
          <a:lstStyle/>
          <a:p>
            <a:endParaRPr lang="ru-R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9" name="Объект 8"/>
          <p:cNvSpPr>
            <a:spLocks noGrp="1"/>
          </p:cNvSpPr>
          <p:nvPr>
            <p:ph sz="quarter" idx="1"/>
          </p:nvPr>
        </p:nvSpPr>
        <p:spPr>
          <a:xfrm>
            <a:off x="609600"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844901" y="1589567"/>
            <a:ext cx="38862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8" name="Дата 7"/>
          <p:cNvSpPr>
            <a:spLocks noGrp="1"/>
          </p:cNvSpPr>
          <p:nvPr>
            <p:ph type="dt" sz="half" idx="15"/>
          </p:nvPr>
        </p:nvSpPr>
        <p:spPr/>
        <p:txBody>
          <a:bodyPr rtlCol="0"/>
          <a:lstStyle/>
          <a:p>
            <a:fld id="{1C453380-C2E6-492E-B336-6866904EFC9F}" type="datetimeFigureOut">
              <a:rPr lang="ru-RU" smtClean="0"/>
              <a:pPr/>
              <a:t>04.02.2015</a:t>
            </a:fld>
            <a:endParaRPr lang="ru-RU"/>
          </a:p>
        </p:txBody>
      </p:sp>
      <p:sp>
        <p:nvSpPr>
          <p:cNvPr id="10" name="Номер слайда 9"/>
          <p:cNvSpPr>
            <a:spLocks noGrp="1"/>
          </p:cNvSpPr>
          <p:nvPr>
            <p:ph type="sldNum" sz="quarter" idx="16"/>
          </p:nvPr>
        </p:nvSpPr>
        <p:spPr/>
        <p:txBody>
          <a:bodyPr rtlCol="0"/>
          <a:lstStyle/>
          <a:p>
            <a:fld id="{972C4CE2-F52B-4AA4-82F7-38425C3B9246}" type="slidenum">
              <a:rPr lang="ru-RU" smtClean="0"/>
              <a:pPr/>
              <a:t>‹#›</a:t>
            </a:fld>
            <a:endParaRPr lang="ru-RU"/>
          </a:p>
        </p:txBody>
      </p:sp>
      <p:sp>
        <p:nvSpPr>
          <p:cNvPr id="12" name="Нижний колонтитул 11"/>
          <p:cNvSpPr>
            <a:spLocks noGrp="1"/>
          </p:cNvSpPr>
          <p:nvPr>
            <p:ph type="ftr" sz="quarter" idx="17"/>
          </p:nvPr>
        </p:nvSpPr>
        <p:spPr/>
        <p:txBody>
          <a:bodyPr rtlCol="0"/>
          <a:lstStyle/>
          <a:p>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3400" y="273050"/>
            <a:ext cx="8153400" cy="869950"/>
          </a:xfrm>
        </p:spPr>
        <p:txBody>
          <a:bodyPr anchor="ctr"/>
          <a:lstStyle>
            <a:lvl1pPr>
              <a:defRPr/>
            </a:lvl1pPr>
          </a:lstStyle>
          <a:p>
            <a:r>
              <a:rPr kumimoji="0" lang="ru-RU" smtClean="0"/>
              <a:t>Образец заголовка</a:t>
            </a:r>
            <a:endParaRPr kumimoji="0" lang="en-US"/>
          </a:p>
        </p:txBody>
      </p:sp>
      <p:sp>
        <p:nvSpPr>
          <p:cNvPr id="11" name="Объект 10"/>
          <p:cNvSpPr>
            <a:spLocks noGrp="1"/>
          </p:cNvSpPr>
          <p:nvPr>
            <p:ph sz="quarter" idx="2"/>
          </p:nvPr>
        </p:nvSpPr>
        <p:spPr>
          <a:xfrm>
            <a:off x="609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quarter" idx="4"/>
          </p:nvPr>
        </p:nvSpPr>
        <p:spPr>
          <a:xfrm>
            <a:off x="4800600" y="2438400"/>
            <a:ext cx="3886200" cy="35814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5"/>
          </p:nvPr>
        </p:nvSpPr>
        <p:spPr/>
        <p:txBody>
          <a:bodyPr rtlCol="0"/>
          <a:lstStyle/>
          <a:p>
            <a:fld id="{1C453380-C2E6-492E-B336-6866904EFC9F}" type="datetimeFigureOut">
              <a:rPr lang="ru-RU" smtClean="0"/>
              <a:pPr/>
              <a:t>04.02.2015</a:t>
            </a:fld>
            <a:endParaRPr lang="ru-RU"/>
          </a:p>
        </p:txBody>
      </p:sp>
      <p:sp>
        <p:nvSpPr>
          <p:cNvPr id="12" name="Номер слайда 11"/>
          <p:cNvSpPr>
            <a:spLocks noGrp="1"/>
          </p:cNvSpPr>
          <p:nvPr>
            <p:ph type="sldNum" sz="quarter" idx="16"/>
          </p:nvPr>
        </p:nvSpPr>
        <p:spPr/>
        <p:txBody>
          <a:bodyPr rtlCol="0"/>
          <a:lstStyle/>
          <a:p>
            <a:fld id="{972C4CE2-F52B-4AA4-82F7-38425C3B9246}" type="slidenum">
              <a:rPr lang="ru-RU" smtClean="0"/>
              <a:pPr/>
              <a:t>‹#›</a:t>
            </a:fld>
            <a:endParaRPr lang="ru-RU"/>
          </a:p>
        </p:txBody>
      </p:sp>
      <p:sp>
        <p:nvSpPr>
          <p:cNvPr id="14" name="Нижний колонтитул 13"/>
          <p:cNvSpPr>
            <a:spLocks noGrp="1"/>
          </p:cNvSpPr>
          <p:nvPr>
            <p:ph type="ftr" sz="quarter" idx="17"/>
          </p:nvPr>
        </p:nvSpPr>
        <p:spPr/>
        <p:txBody>
          <a:bodyPr rtlCol="0"/>
          <a:lstStyle/>
          <a:p>
            <a:endParaRPr lang="ru-RU"/>
          </a:p>
        </p:txBody>
      </p:sp>
      <p:sp>
        <p:nvSpPr>
          <p:cNvPr id="16" name="Текст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5" name="Текст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1C453380-C2E6-492E-B336-6866904EFC9F}" type="datetimeFigureOut">
              <a:rPr lang="ru-RU" smtClean="0"/>
              <a:pPr/>
              <a:t>04.02.2015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lvl1pPr>
              <a:defRPr>
                <a:solidFill>
                  <a:srgbClr val="FFFFFF"/>
                </a:solidFill>
              </a:defRPr>
            </a:lvl1pPr>
          </a:lstStyle>
          <a:p>
            <a:fld id="{972C4CE2-F52B-4AA4-82F7-38425C3B924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C453380-C2E6-492E-B336-6866904EFC9F}" type="datetimeFigureOut">
              <a:rPr lang="ru-RU" smtClean="0"/>
              <a:pPr/>
              <a:t>04.02.2015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a:xfrm>
            <a:off x="0" y="6248400"/>
            <a:ext cx="533400" cy="381000"/>
          </a:xfrm>
        </p:spPr>
        <p:txBody>
          <a:bodyPr/>
          <a:lstStyle>
            <a:lvl1pPr>
              <a:defRPr>
                <a:solidFill>
                  <a:schemeClr val="tx2"/>
                </a:solidFill>
              </a:defRPr>
            </a:lvl1pPr>
          </a:lstStyle>
          <a:p>
            <a:fld id="{972C4CE2-F52B-4AA4-82F7-38425C3B924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09600" y="273050"/>
            <a:ext cx="8077200" cy="869950"/>
          </a:xfrm>
        </p:spPr>
        <p:txBody>
          <a:bodyPr anchor="ctr"/>
          <a:lstStyle>
            <a:lvl1pPr algn="l">
              <a:buNone/>
              <a:defRPr sz="4400" b="0"/>
            </a:lvl1p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1C453380-C2E6-492E-B336-6866904EFC9F}" type="datetimeFigureOut">
              <a:rPr lang="ru-RU" smtClean="0"/>
              <a:pPr/>
              <a:t>04.02.2015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lvl1pPr>
              <a:defRPr>
                <a:solidFill>
                  <a:srgbClr val="FFFFFF"/>
                </a:solidFill>
              </a:defRPr>
            </a:lvl1pPr>
          </a:lstStyle>
          <a:p>
            <a:fld id="{972C4CE2-F52B-4AA4-82F7-38425C3B9246}" type="slidenum">
              <a:rPr lang="ru-RU" smtClean="0"/>
              <a:pPr/>
              <a:t>‹#›</a:t>
            </a:fld>
            <a:endParaRPr lang="ru-RU"/>
          </a:p>
        </p:txBody>
      </p:sp>
      <p:sp>
        <p:nvSpPr>
          <p:cNvPr id="3" name="Текст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9" name="Объект 8"/>
          <p:cNvSpPr>
            <a:spLocks noGrp="1"/>
          </p:cNvSpPr>
          <p:nvPr>
            <p:ph sz="quarter" idx="1"/>
          </p:nvPr>
        </p:nvSpPr>
        <p:spPr>
          <a:xfrm>
            <a:off x="2362200" y="1752600"/>
            <a:ext cx="6400800" cy="44196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3">
        <a:schemeClr val="bg2"/>
      </p:bgRef>
    </p:bg>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ru-RU" smtClean="0"/>
              <a:t>Образец текста</a:t>
            </a:r>
          </a:p>
        </p:txBody>
      </p:sp>
      <p:sp>
        <p:nvSpPr>
          <p:cNvPr id="8" name="Прямоугольник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ru-RU" smtClean="0"/>
              <a:t>Образец заголовка</a:t>
            </a:r>
            <a:endParaRPr kumimoji="0" lang="en-US"/>
          </a:p>
        </p:txBody>
      </p:sp>
      <p:sp>
        <p:nvSpPr>
          <p:cNvPr id="11" name="Прямоугольник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Дата 11"/>
          <p:cNvSpPr>
            <a:spLocks noGrp="1"/>
          </p:cNvSpPr>
          <p:nvPr>
            <p:ph type="dt" sz="half" idx="10"/>
          </p:nvPr>
        </p:nvSpPr>
        <p:spPr>
          <a:xfrm>
            <a:off x="6248400" y="6248400"/>
            <a:ext cx="2667000" cy="365125"/>
          </a:xfrm>
        </p:spPr>
        <p:txBody>
          <a:bodyPr rtlCol="0"/>
          <a:lstStyle/>
          <a:p>
            <a:fld id="{1C453380-C2E6-492E-B336-6866904EFC9F}" type="datetimeFigureOut">
              <a:rPr lang="ru-RU" smtClean="0"/>
              <a:pPr/>
              <a:t>04.02.2015</a:t>
            </a:fld>
            <a:endParaRPr lang="ru-RU"/>
          </a:p>
        </p:txBody>
      </p:sp>
      <p:sp>
        <p:nvSpPr>
          <p:cNvPr id="13" name="Номер слайда 12"/>
          <p:cNvSpPr>
            <a:spLocks noGrp="1"/>
          </p:cNvSpPr>
          <p:nvPr>
            <p:ph type="sldNum" sz="quarter" idx="11"/>
          </p:nvPr>
        </p:nvSpPr>
        <p:spPr>
          <a:xfrm>
            <a:off x="0" y="4667249"/>
            <a:ext cx="1447800" cy="663578"/>
          </a:xfrm>
        </p:spPr>
        <p:txBody>
          <a:bodyPr rtlCol="0"/>
          <a:lstStyle>
            <a:lvl1pPr>
              <a:defRPr sz="2800"/>
            </a:lvl1pPr>
          </a:lstStyle>
          <a:p>
            <a:fld id="{972C4CE2-F52B-4AA4-82F7-38425C3B9246}" type="slidenum">
              <a:rPr lang="ru-RU" smtClean="0"/>
              <a:pPr/>
              <a:t>‹#›</a:t>
            </a:fld>
            <a:endParaRPr lang="ru-RU"/>
          </a:p>
        </p:txBody>
      </p:sp>
      <p:sp>
        <p:nvSpPr>
          <p:cNvPr id="14" name="Нижний колонтитул 13"/>
          <p:cNvSpPr>
            <a:spLocks noGrp="1"/>
          </p:cNvSpPr>
          <p:nvPr>
            <p:ph type="ftr" sz="quarter" idx="12"/>
          </p:nvPr>
        </p:nvSpPr>
        <p:spPr>
          <a:xfrm>
            <a:off x="1600200" y="6248206"/>
            <a:ext cx="4572000" cy="365125"/>
          </a:xfrm>
        </p:spPr>
        <p:txBody>
          <a:bodyPr rtlCol="0"/>
          <a:lstStyle/>
          <a:p>
            <a:endParaRPr lang="ru-RU"/>
          </a:p>
        </p:txBody>
      </p:sp>
      <p:sp>
        <p:nvSpPr>
          <p:cNvPr id="3" name="Рисунок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ru-RU" smtClean="0"/>
              <a:t>Вставка рисунка</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Заголовок 21"/>
          <p:cNvSpPr>
            <a:spLocks noGrp="1"/>
          </p:cNvSpPr>
          <p:nvPr>
            <p:ph type="title"/>
          </p:nvPr>
        </p:nvSpPr>
        <p:spPr>
          <a:xfrm>
            <a:off x="609600" y="228600"/>
            <a:ext cx="8153400" cy="990600"/>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1C453380-C2E6-492E-B336-6866904EFC9F}" type="datetimeFigureOut">
              <a:rPr lang="ru-RU" smtClean="0"/>
              <a:pPr/>
              <a:t>04.02.2015</a:t>
            </a:fld>
            <a:endParaRPr lang="ru-RU"/>
          </a:p>
        </p:txBody>
      </p:sp>
      <p:sp>
        <p:nvSpPr>
          <p:cNvPr id="3" name="Нижний колонтитул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ru-RU"/>
          </a:p>
        </p:txBody>
      </p:sp>
      <p:sp>
        <p:nvSpPr>
          <p:cNvPr id="7" name="Прямоугольник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Номер слайда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972C4CE2-F52B-4AA4-82F7-38425C3B9246}"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4345" r:id="rId1"/>
    <p:sldLayoutId id="2147484346" r:id="rId2"/>
    <p:sldLayoutId id="2147484347" r:id="rId3"/>
    <p:sldLayoutId id="2147484348" r:id="rId4"/>
    <p:sldLayoutId id="2147484349" r:id="rId5"/>
    <p:sldLayoutId id="2147484350" r:id="rId6"/>
    <p:sldLayoutId id="2147484351" r:id="rId7"/>
    <p:sldLayoutId id="2147484352" r:id="rId8"/>
    <p:sldLayoutId id="2147484353" r:id="rId9"/>
    <p:sldLayoutId id="2147484354" r:id="rId10"/>
    <p:sldLayoutId id="2147484355"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jpeg"/><Relationship Id="rId5" Type="http://schemas.openxmlformats.org/officeDocument/2006/relationships/image" Target="../media/image20.jpe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2" Type="http://schemas.openxmlformats.org/officeDocument/2006/relationships/image" Target="../media/image22.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39552" y="260649"/>
            <a:ext cx="7918648" cy="1512167"/>
          </a:xfrm>
        </p:spPr>
        <p:txBody>
          <a:bodyPr>
            <a:normAutofit fontScale="90000"/>
          </a:bodyPr>
          <a:lstStyle/>
          <a:p>
            <a:pPr algn="ctr"/>
            <a:r>
              <a:rPr lang="ru-RU" b="1" dirty="0" smtClean="0"/>
              <a:t/>
            </a:r>
            <a:br>
              <a:rPr lang="ru-RU" b="1" dirty="0" smtClean="0"/>
            </a:br>
            <a:r>
              <a:rPr lang="ru-RU" b="1" dirty="0" smtClean="0"/>
              <a:t/>
            </a:r>
            <a:br>
              <a:rPr lang="ru-RU" b="1" dirty="0" smtClean="0"/>
            </a:br>
            <a:r>
              <a:rPr lang="ru-RU" sz="4000" b="1" dirty="0" smtClean="0">
                <a:solidFill>
                  <a:schemeClr val="accent6">
                    <a:lumMod val="50000"/>
                  </a:schemeClr>
                </a:solidFill>
              </a:rPr>
              <a:t>Развитие </a:t>
            </a:r>
            <a:r>
              <a:rPr lang="ru-RU" sz="4000" b="1" dirty="0">
                <a:solidFill>
                  <a:schemeClr val="accent6">
                    <a:lumMod val="50000"/>
                  </a:schemeClr>
                </a:solidFill>
              </a:rPr>
              <a:t>речи дошкольников в игровой деятельности</a:t>
            </a:r>
          </a:p>
        </p:txBody>
      </p:sp>
      <p:sp>
        <p:nvSpPr>
          <p:cNvPr id="3" name="Подзаголовок 2"/>
          <p:cNvSpPr>
            <a:spLocks noGrp="1"/>
          </p:cNvSpPr>
          <p:nvPr>
            <p:ph type="subTitle" idx="1"/>
          </p:nvPr>
        </p:nvSpPr>
        <p:spPr>
          <a:xfrm>
            <a:off x="4427984" y="3861048"/>
            <a:ext cx="4536504" cy="1656184"/>
          </a:xfrm>
        </p:spPr>
        <p:txBody>
          <a:bodyPr>
            <a:normAutofit fontScale="92500" lnSpcReduction="20000"/>
          </a:bodyPr>
          <a:lstStyle/>
          <a:p>
            <a:pPr algn="r"/>
            <a:endParaRPr lang="ru-RU" sz="1800" b="1" i="1" dirty="0" smtClean="0">
              <a:solidFill>
                <a:schemeClr val="bg2">
                  <a:lumMod val="50000"/>
                </a:schemeClr>
              </a:solidFill>
              <a:latin typeface="Times New Roman" pitchFamily="18" charset="0"/>
              <a:cs typeface="Times New Roman" pitchFamily="18" charset="0"/>
            </a:endParaRPr>
          </a:p>
          <a:p>
            <a:pPr algn="r"/>
            <a:r>
              <a:rPr lang="ru-RU" sz="2200" b="1" i="1" dirty="0" smtClean="0">
                <a:solidFill>
                  <a:schemeClr val="bg2">
                    <a:lumMod val="50000"/>
                  </a:schemeClr>
                </a:solidFill>
                <a:latin typeface="Times New Roman" pitchFamily="18" charset="0"/>
                <a:cs typeface="Times New Roman" pitchFamily="18" charset="0"/>
              </a:rPr>
              <a:t>Автор: учитель-логопед </a:t>
            </a:r>
          </a:p>
          <a:p>
            <a:pPr algn="r"/>
            <a:r>
              <a:rPr lang="ru-RU" sz="2200" b="1" i="1" dirty="0" smtClean="0">
                <a:solidFill>
                  <a:schemeClr val="bg2">
                    <a:lumMod val="50000"/>
                  </a:schemeClr>
                </a:solidFill>
                <a:latin typeface="Times New Roman" pitchFamily="18" charset="0"/>
                <a:cs typeface="Times New Roman" pitchFamily="18" charset="0"/>
              </a:rPr>
              <a:t>МБДОУ МО г. Краснодар</a:t>
            </a:r>
          </a:p>
          <a:p>
            <a:pPr algn="r"/>
            <a:r>
              <a:rPr lang="ru-RU" sz="2200" b="1" i="1" dirty="0" smtClean="0">
                <a:solidFill>
                  <a:schemeClr val="bg2">
                    <a:lumMod val="50000"/>
                  </a:schemeClr>
                </a:solidFill>
                <a:latin typeface="Times New Roman" pitchFamily="18" charset="0"/>
                <a:cs typeface="Times New Roman" pitchFamily="18" charset="0"/>
              </a:rPr>
              <a:t>«Детский сад № 161» </a:t>
            </a:r>
          </a:p>
          <a:p>
            <a:pPr algn="r"/>
            <a:r>
              <a:rPr lang="ru-RU" sz="2200" b="1" i="1" dirty="0" err="1" smtClean="0">
                <a:solidFill>
                  <a:schemeClr val="bg2">
                    <a:lumMod val="50000"/>
                  </a:schemeClr>
                </a:solidFill>
                <a:latin typeface="Times New Roman" pitchFamily="18" charset="0"/>
                <a:cs typeface="Times New Roman" pitchFamily="18" charset="0"/>
              </a:rPr>
              <a:t>Орагвелидзе</a:t>
            </a:r>
            <a:r>
              <a:rPr lang="ru-RU" sz="2200" b="1" i="1" dirty="0" smtClean="0">
                <a:solidFill>
                  <a:schemeClr val="bg2">
                    <a:lumMod val="50000"/>
                  </a:schemeClr>
                </a:solidFill>
                <a:latin typeface="Times New Roman" pitchFamily="18" charset="0"/>
                <a:cs typeface="Times New Roman" pitchFamily="18" charset="0"/>
              </a:rPr>
              <a:t> Ирина Владимировна</a:t>
            </a:r>
          </a:p>
          <a:p>
            <a:endParaRPr lang="ru-RU" dirty="0"/>
          </a:p>
        </p:txBody>
      </p:sp>
      <p:pic>
        <p:nvPicPr>
          <p:cNvPr id="2054" name="Picture 6" descr="F:\логопедия\дщ.jpe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529" y="3140968"/>
            <a:ext cx="4450094" cy="2215214"/>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479635" y="2967335"/>
            <a:ext cx="184730" cy="923330"/>
          </a:xfrm>
          <a:prstGeom prst="rect">
            <a:avLst/>
          </a:prstGeom>
          <a:noFill/>
        </p:spPr>
        <p:txBody>
          <a:bodyPr wrap="none" lIns="91440" tIns="45720" rIns="91440" bIns="45720">
            <a:spAutoFit/>
          </a:bodyPr>
          <a:lstStyle/>
          <a:p>
            <a:pPr algn="ctr"/>
            <a:endParaRPr lang="ru-RU" sz="5400" b="1" cap="none" spc="0"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extLst>
      <p:ext uri="{BB962C8B-B14F-4D97-AF65-F5344CB8AC3E}">
        <p14:creationId xmlns:p14="http://schemas.microsoft.com/office/powerpoint/2010/main" val="864920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54"/>
                                        </p:tgtEl>
                                        <p:attrNameLst>
                                          <p:attrName>style.visibility</p:attrName>
                                        </p:attrNameLst>
                                      </p:cBhvr>
                                      <p:to>
                                        <p:strVal val="visible"/>
                                      </p:to>
                                    </p:set>
                                    <p:anim calcmode="lin" valueType="num">
                                      <p:cBhvr additive="base">
                                        <p:cTn id="7" dur="500" fill="hold"/>
                                        <p:tgtEl>
                                          <p:spTgt spid="2054"/>
                                        </p:tgtEl>
                                        <p:attrNameLst>
                                          <p:attrName>ppt_x</p:attrName>
                                        </p:attrNameLst>
                                      </p:cBhvr>
                                      <p:tavLst>
                                        <p:tav tm="0">
                                          <p:val>
                                            <p:strVal val="#ppt_x"/>
                                          </p:val>
                                        </p:tav>
                                        <p:tav tm="100000">
                                          <p:val>
                                            <p:strVal val="#ppt_x"/>
                                          </p:val>
                                        </p:tav>
                                      </p:tavLst>
                                    </p:anim>
                                    <p:anim calcmode="lin" valueType="num">
                                      <p:cBhvr additive="base">
                                        <p:cTn id="8" dur="500" fill="hold"/>
                                        <p:tgtEl>
                                          <p:spTgt spid="205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dirty="0" smtClean="0"/>
              <a:t>Игры на развитие слухового внимания</a:t>
            </a:r>
            <a:endParaRPr lang="ru-RU" dirty="0"/>
          </a:p>
        </p:txBody>
      </p:sp>
      <p:sp>
        <p:nvSpPr>
          <p:cNvPr id="3" name="Содержимое 2"/>
          <p:cNvSpPr>
            <a:spLocks noGrp="1"/>
          </p:cNvSpPr>
          <p:nvPr>
            <p:ph sz="quarter" idx="1"/>
          </p:nvPr>
        </p:nvSpPr>
        <p:spPr/>
        <p:txBody>
          <a:bodyPr>
            <a:normAutofit fontScale="70000" lnSpcReduction="20000"/>
          </a:bodyPr>
          <a:lstStyle/>
          <a:p>
            <a:r>
              <a:rPr lang="ru-RU" b="1" dirty="0" smtClean="0"/>
              <a:t>«Где позвонили?»;</a:t>
            </a:r>
          </a:p>
          <a:p>
            <a:r>
              <a:rPr lang="ru-RU" b="1" dirty="0" smtClean="0"/>
              <a:t>«Скажи, что ты слышишь»;</a:t>
            </a:r>
          </a:p>
          <a:p>
            <a:r>
              <a:rPr lang="ru-RU" b="1" dirty="0" smtClean="0"/>
              <a:t>«Тихо — громко!»;</a:t>
            </a:r>
          </a:p>
          <a:p>
            <a:r>
              <a:rPr lang="ru-RU" b="1" dirty="0" smtClean="0"/>
              <a:t>«Наседка и цыплята»;</a:t>
            </a:r>
          </a:p>
          <a:p>
            <a:pPr algn="ctr"/>
            <a:r>
              <a:rPr lang="ru-RU" b="1" dirty="0" smtClean="0"/>
              <a:t>«Часовой»</a:t>
            </a:r>
          </a:p>
          <a:p>
            <a:r>
              <a:rPr lang="ru-RU" b="1" u="sng" dirty="0" smtClean="0"/>
              <a:t>Цель.</a:t>
            </a:r>
            <a:r>
              <a:rPr lang="ru-RU" dirty="0" smtClean="0"/>
              <a:t> Развитие ориентации в пространстве.</a:t>
            </a:r>
            <a:br>
              <a:rPr lang="ru-RU" dirty="0" smtClean="0"/>
            </a:br>
            <a:r>
              <a:rPr lang="ru-RU" b="1" u="sng" dirty="0" smtClean="0"/>
              <a:t>Оборудование.</a:t>
            </a:r>
            <a:r>
              <a:rPr lang="ru-RU" dirty="0" smtClean="0"/>
              <a:t> Повязка на глаза.</a:t>
            </a:r>
            <a:br>
              <a:rPr lang="ru-RU" dirty="0" smtClean="0"/>
            </a:br>
            <a:r>
              <a:rPr lang="ru-RU" b="1" u="sng" dirty="0" smtClean="0"/>
              <a:t>Описание игры. </a:t>
            </a:r>
            <a:r>
              <a:rPr lang="ru-RU" dirty="0" smtClean="0"/>
              <a:t>Посередине площадки чертят круг. В середине круга ребенок с завязанными глазами (часовой). Все дети с одного конца площадки должны пробраться тихонько через круг на другой конец. Часовой слушает. Если услышит шорох, кричит: "Стой!" Все останавливаются. Часовой идет на звук и старается отыскать, кто шумел. Найденный выходит из игры. Игра продолжается дальше. После того как будут пойманы четыре-шесть детей, выбирается новый часовой и игра начинается сначала.</a:t>
            </a:r>
            <a:br>
              <a:rPr lang="ru-RU" dirty="0" smtClean="0"/>
            </a:br>
            <a:endParaRPr lang="ru-RU" dirty="0"/>
          </a:p>
        </p:txBody>
      </p:sp>
      <p:pic>
        <p:nvPicPr>
          <p:cNvPr id="4099" name="Picture 3" descr="C:\Documents and Settings\Татьяна\Рабочий стол\логопедия\img3.jpg"/>
          <p:cNvPicPr>
            <a:picLocks noChangeAspect="1" noChangeArrowheads="1"/>
          </p:cNvPicPr>
          <p:nvPr/>
        </p:nvPicPr>
        <p:blipFill>
          <a:blip r:embed="rId2"/>
          <a:srcRect/>
          <a:stretch>
            <a:fillRect/>
          </a:stretch>
        </p:blipFill>
        <p:spPr bwMode="auto">
          <a:xfrm>
            <a:off x="6072198" y="1643050"/>
            <a:ext cx="2524115" cy="1893086"/>
          </a:xfrm>
          <a:prstGeom prst="rect">
            <a:avLst/>
          </a:prstGeom>
          <a:noFill/>
        </p:spPr>
      </p:pic>
    </p:spTree>
  </p:cSld>
  <p:clrMapOvr>
    <a:masterClrMapping/>
  </p:clrMapOvr>
  <mc:AlternateContent xmlns:mc="http://schemas.openxmlformats.org/markup-compatibility/2006">
    <mc:Choice xmlns:p14="http://schemas.microsoft.com/office/powerpoint/2010/main" Requires="p14">
      <p:transition spd="slow" p14:dur="1500">
        <p:split orient="vert"/>
      </p:transition>
    </mc:Choice>
    <mc:Fallback>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style.rotation</p:attrName>
                                        </p:attrNameLst>
                                      </p:cBhvr>
                                      <p:tavLst>
                                        <p:tav tm="0">
                                          <p:val>
                                            <p:fltVal val="90"/>
                                          </p:val>
                                        </p:tav>
                                        <p:tav tm="100000">
                                          <p:val>
                                            <p:fltVal val="0"/>
                                          </p:val>
                                        </p:tav>
                                      </p:tavLst>
                                    </p:anim>
                                    <p:animEffect transition="in" filter="fade">
                                      <p:cBhvr>
                                        <p:cTn id="10" dur="10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additive="base">
                                        <p:cTn id="2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 calcmode="lin" valueType="num">
                                      <p:cBhvr additive="base">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grpId="0" nodeType="clickEffect">
                                  <p:stCondLst>
                                    <p:cond delay="0"/>
                                  </p:stCondLst>
                                  <p:childTnLst>
                                    <p:set>
                                      <p:cBhvr>
                                        <p:cTn id="32" dur="1" fill="hold">
                                          <p:stCondLst>
                                            <p:cond delay="0"/>
                                          </p:stCondLst>
                                        </p:cTn>
                                        <p:tgtEl>
                                          <p:spTgt spid="3">
                                            <p:txEl>
                                              <p:pRg st="3" end="3"/>
                                            </p:txEl>
                                          </p:spTgt>
                                        </p:tgtEl>
                                        <p:attrNameLst>
                                          <p:attrName>style.visibility</p:attrName>
                                        </p:attrNameLst>
                                      </p:cBhvr>
                                      <p:to>
                                        <p:strVal val="visible"/>
                                      </p:to>
                                    </p:set>
                                    <p:anim calcmode="lin" valueType="num">
                                      <p:cBhvr additive="base">
                                        <p:cTn id="3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additive="base">
                                        <p:cTn id="3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2" presetClass="entr" presetSubtype="4" fill="hold" grpId="0" nodeType="clickEffect">
                                  <p:stCondLst>
                                    <p:cond delay="0"/>
                                  </p:stCondLst>
                                  <p:childTnLst>
                                    <p:set>
                                      <p:cBhvr>
                                        <p:cTn id="44" dur="1" fill="hold">
                                          <p:stCondLst>
                                            <p:cond delay="0"/>
                                          </p:stCondLst>
                                        </p:cTn>
                                        <p:tgtEl>
                                          <p:spTgt spid="3">
                                            <p:txEl>
                                              <p:pRg st="5" end="5"/>
                                            </p:txEl>
                                          </p:spTgt>
                                        </p:tgtEl>
                                        <p:attrNameLst>
                                          <p:attrName>style.visibility</p:attrName>
                                        </p:attrNameLst>
                                      </p:cBhvr>
                                      <p:to>
                                        <p:strVal val="visible"/>
                                      </p:to>
                                    </p:set>
                                    <p:anim calcmode="lin" valueType="num">
                                      <p:cBhvr additive="base">
                                        <p:cTn id="4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122" name="Picture 2" descr="C:\Documents and Settings\Татьяна\Рабочий стол\логопедия\Logopedicheskaya-rifmovka-Myishki-e1361290601145.png"/>
          <p:cNvPicPr>
            <a:picLocks noGrp="1" noChangeAspect="1" noChangeArrowheads="1"/>
          </p:cNvPicPr>
          <p:nvPr>
            <p:ph sz="quarter" idx="1"/>
          </p:nvPr>
        </p:nvPicPr>
        <p:blipFill>
          <a:blip r:embed="rId2"/>
          <a:srcRect/>
          <a:stretch>
            <a:fillRect/>
          </a:stretch>
        </p:blipFill>
        <p:spPr bwMode="auto">
          <a:xfrm>
            <a:off x="285720" y="214290"/>
            <a:ext cx="3403602" cy="2535683"/>
          </a:xfrm>
          <a:prstGeom prst="rect">
            <a:avLst/>
          </a:prstGeom>
          <a:noFill/>
        </p:spPr>
      </p:pic>
      <p:pic>
        <p:nvPicPr>
          <p:cNvPr id="5123" name="Picture 3" descr="C:\Documents and Settings\Татьяна\Рабочий стол\логопедия\slayd-14.png"/>
          <p:cNvPicPr>
            <a:picLocks noChangeAspect="1" noChangeArrowheads="1"/>
          </p:cNvPicPr>
          <p:nvPr/>
        </p:nvPicPr>
        <p:blipFill>
          <a:blip r:embed="rId3"/>
          <a:srcRect/>
          <a:stretch>
            <a:fillRect/>
          </a:stretch>
        </p:blipFill>
        <p:spPr bwMode="auto">
          <a:xfrm>
            <a:off x="3385116" y="1928802"/>
            <a:ext cx="3143256" cy="2357442"/>
          </a:xfrm>
          <a:prstGeom prst="rect">
            <a:avLst/>
          </a:prstGeom>
          <a:noFill/>
        </p:spPr>
      </p:pic>
      <p:pic>
        <p:nvPicPr>
          <p:cNvPr id="5124" name="Picture 4" descr="C:\Documents and Settings\Татьяна\Рабочий стол\логопедия\kotenok4.png"/>
          <p:cNvPicPr>
            <a:picLocks noChangeAspect="1" noChangeArrowheads="1"/>
          </p:cNvPicPr>
          <p:nvPr/>
        </p:nvPicPr>
        <p:blipFill>
          <a:blip r:embed="rId4"/>
          <a:srcRect/>
          <a:stretch>
            <a:fillRect/>
          </a:stretch>
        </p:blipFill>
        <p:spPr bwMode="auto">
          <a:xfrm>
            <a:off x="5643570" y="4143380"/>
            <a:ext cx="3238522" cy="2428892"/>
          </a:xfrm>
          <a:prstGeom prst="rect">
            <a:avLst/>
          </a:prstGeom>
          <a:noFill/>
        </p:spPr>
      </p:pic>
      <p:pic>
        <p:nvPicPr>
          <p:cNvPr id="5125" name="Picture 5" descr="C:\Documents and Settings\Татьяна\Рабочий стол\логопедия\img2.jpg"/>
          <p:cNvPicPr>
            <a:picLocks noChangeAspect="1" noChangeArrowheads="1"/>
          </p:cNvPicPr>
          <p:nvPr/>
        </p:nvPicPr>
        <p:blipFill>
          <a:blip r:embed="rId5"/>
          <a:srcRect/>
          <a:stretch>
            <a:fillRect/>
          </a:stretch>
        </p:blipFill>
        <p:spPr bwMode="auto">
          <a:xfrm>
            <a:off x="214282" y="4071942"/>
            <a:ext cx="3333773" cy="2500330"/>
          </a:xfrm>
          <a:prstGeom prst="rect">
            <a:avLst/>
          </a:prstGeom>
          <a:noFill/>
        </p:spPr>
      </p:pic>
      <p:pic>
        <p:nvPicPr>
          <p:cNvPr id="5126" name="Picture 6" descr="C:\Documents and Settings\Татьяна\Рабочий стол\логопедия\104022462_.jpg"/>
          <p:cNvPicPr>
            <a:picLocks noChangeAspect="1" noChangeArrowheads="1"/>
          </p:cNvPicPr>
          <p:nvPr/>
        </p:nvPicPr>
        <p:blipFill>
          <a:blip r:embed="rId6"/>
          <a:srcRect/>
          <a:stretch>
            <a:fillRect/>
          </a:stretch>
        </p:blipFill>
        <p:spPr bwMode="auto">
          <a:xfrm>
            <a:off x="6187978" y="0"/>
            <a:ext cx="2956022" cy="2143116"/>
          </a:xfrm>
          <a:prstGeom prst="rect">
            <a:avLst/>
          </a:prstGeom>
          <a:noFill/>
        </p:spPr>
      </p:pic>
    </p:spTree>
  </p:cSld>
  <p:clrMapOvr>
    <a:masterClrMapping/>
  </p:clrMapOvr>
  <p:transition spd="slow">
    <p:wheel spokes="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fade">
                                      <p:cBhvr>
                                        <p:cTn id="7" dur="500"/>
                                        <p:tgtEl>
                                          <p:spTgt spid="5122"/>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126"/>
                                        </p:tgtEl>
                                        <p:attrNameLst>
                                          <p:attrName>style.visibility</p:attrName>
                                        </p:attrNameLst>
                                      </p:cBhvr>
                                      <p:to>
                                        <p:strVal val="visible"/>
                                      </p:to>
                                    </p:set>
                                    <p:animEffect transition="in" filter="fade">
                                      <p:cBhvr>
                                        <p:cTn id="12" dur="1000"/>
                                        <p:tgtEl>
                                          <p:spTgt spid="5126"/>
                                        </p:tgtEl>
                                      </p:cBhvr>
                                    </p:animEffect>
                                    <p:anim calcmode="lin" valueType="num">
                                      <p:cBhvr>
                                        <p:cTn id="13" dur="1000" fill="hold"/>
                                        <p:tgtEl>
                                          <p:spTgt spid="5126"/>
                                        </p:tgtEl>
                                        <p:attrNameLst>
                                          <p:attrName>ppt_x</p:attrName>
                                        </p:attrNameLst>
                                      </p:cBhvr>
                                      <p:tavLst>
                                        <p:tav tm="0">
                                          <p:val>
                                            <p:strVal val="#ppt_x"/>
                                          </p:val>
                                        </p:tav>
                                        <p:tav tm="100000">
                                          <p:val>
                                            <p:strVal val="#ppt_x"/>
                                          </p:val>
                                        </p:tav>
                                      </p:tavLst>
                                    </p:anim>
                                    <p:anim calcmode="lin" valueType="num">
                                      <p:cBhvr>
                                        <p:cTn id="14" dur="1000" fill="hold"/>
                                        <p:tgtEl>
                                          <p:spTgt spid="5126"/>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6" presetClass="entr" presetSubtype="16" fill="hold" nodeType="clickEffect">
                                  <p:stCondLst>
                                    <p:cond delay="0"/>
                                  </p:stCondLst>
                                  <p:childTnLst>
                                    <p:set>
                                      <p:cBhvr>
                                        <p:cTn id="18" dur="1" fill="hold">
                                          <p:stCondLst>
                                            <p:cond delay="0"/>
                                          </p:stCondLst>
                                        </p:cTn>
                                        <p:tgtEl>
                                          <p:spTgt spid="5123"/>
                                        </p:tgtEl>
                                        <p:attrNameLst>
                                          <p:attrName>style.visibility</p:attrName>
                                        </p:attrNameLst>
                                      </p:cBhvr>
                                      <p:to>
                                        <p:strVal val="visible"/>
                                      </p:to>
                                    </p:set>
                                    <p:animEffect transition="in" filter="circle(in)">
                                      <p:cBhvr>
                                        <p:cTn id="19" dur="2000"/>
                                        <p:tgtEl>
                                          <p:spTgt spid="5123"/>
                                        </p:tgtEl>
                                      </p:cBhvr>
                                    </p:animEffect>
                                  </p:childTnLst>
                                </p:cTn>
                              </p:par>
                            </p:childTnLst>
                          </p:cTn>
                        </p:par>
                      </p:childTnLst>
                    </p:cTn>
                  </p:par>
                  <p:par>
                    <p:cTn id="20" fill="hold">
                      <p:stCondLst>
                        <p:cond delay="indefinite"/>
                      </p:stCondLst>
                      <p:childTnLst>
                        <p:par>
                          <p:cTn id="21" fill="hold">
                            <p:stCondLst>
                              <p:cond delay="0"/>
                            </p:stCondLst>
                            <p:childTnLst>
                              <p:par>
                                <p:cTn id="22" presetID="16" presetClass="entr" presetSubtype="21" fill="hold" nodeType="clickEffect">
                                  <p:stCondLst>
                                    <p:cond delay="0"/>
                                  </p:stCondLst>
                                  <p:childTnLst>
                                    <p:set>
                                      <p:cBhvr>
                                        <p:cTn id="23" dur="1" fill="hold">
                                          <p:stCondLst>
                                            <p:cond delay="0"/>
                                          </p:stCondLst>
                                        </p:cTn>
                                        <p:tgtEl>
                                          <p:spTgt spid="5125"/>
                                        </p:tgtEl>
                                        <p:attrNameLst>
                                          <p:attrName>style.visibility</p:attrName>
                                        </p:attrNameLst>
                                      </p:cBhvr>
                                      <p:to>
                                        <p:strVal val="visible"/>
                                      </p:to>
                                    </p:set>
                                    <p:animEffect transition="in" filter="barn(inVertical)">
                                      <p:cBhvr>
                                        <p:cTn id="24" dur="500"/>
                                        <p:tgtEl>
                                          <p:spTgt spid="5125"/>
                                        </p:tgtEl>
                                      </p:cBhvr>
                                    </p:animEffect>
                                  </p:childTnLst>
                                </p:cTn>
                              </p:par>
                            </p:childTnLst>
                          </p:cTn>
                        </p:par>
                      </p:childTnLst>
                    </p:cTn>
                  </p:par>
                  <p:par>
                    <p:cTn id="25" fill="hold">
                      <p:stCondLst>
                        <p:cond delay="indefinite"/>
                      </p:stCondLst>
                      <p:childTnLst>
                        <p:par>
                          <p:cTn id="26" fill="hold">
                            <p:stCondLst>
                              <p:cond delay="0"/>
                            </p:stCondLst>
                            <p:childTnLst>
                              <p:par>
                                <p:cTn id="27" presetID="45" presetClass="entr" presetSubtype="0" fill="hold" nodeType="clickEffect">
                                  <p:stCondLst>
                                    <p:cond delay="0"/>
                                  </p:stCondLst>
                                  <p:childTnLst>
                                    <p:set>
                                      <p:cBhvr>
                                        <p:cTn id="28" dur="1" fill="hold">
                                          <p:stCondLst>
                                            <p:cond delay="0"/>
                                          </p:stCondLst>
                                        </p:cTn>
                                        <p:tgtEl>
                                          <p:spTgt spid="5124"/>
                                        </p:tgtEl>
                                        <p:attrNameLst>
                                          <p:attrName>style.visibility</p:attrName>
                                        </p:attrNameLst>
                                      </p:cBhvr>
                                      <p:to>
                                        <p:strVal val="visible"/>
                                      </p:to>
                                    </p:set>
                                    <p:animEffect transition="in" filter="fade">
                                      <p:cBhvr>
                                        <p:cTn id="29" dur="2000"/>
                                        <p:tgtEl>
                                          <p:spTgt spid="5124"/>
                                        </p:tgtEl>
                                      </p:cBhvr>
                                    </p:animEffect>
                                    <p:anim calcmode="lin" valueType="num">
                                      <p:cBhvr>
                                        <p:cTn id="30" dur="2000" fill="hold"/>
                                        <p:tgtEl>
                                          <p:spTgt spid="5124"/>
                                        </p:tgtEl>
                                        <p:attrNameLst>
                                          <p:attrName>ppt_w</p:attrName>
                                        </p:attrNameLst>
                                      </p:cBhvr>
                                      <p:tavLst>
                                        <p:tav tm="0" fmla="#ppt_w*sin(2.5*pi*$)">
                                          <p:val>
                                            <p:fltVal val="0"/>
                                          </p:val>
                                        </p:tav>
                                        <p:tav tm="100000">
                                          <p:val>
                                            <p:fltVal val="1"/>
                                          </p:val>
                                        </p:tav>
                                      </p:tavLst>
                                    </p:anim>
                                    <p:anim calcmode="lin" valueType="num">
                                      <p:cBhvr>
                                        <p:cTn id="31" dur="2000" fill="hold"/>
                                        <p:tgtEl>
                                          <p:spTgt spid="512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C:\Users\333\Desktop\Лизавета\РИСУНКИ\622734717.gif"/>
          <p:cNvPicPr>
            <a:picLocks noChangeAspect="1" noChangeArrowheads="1" noCrop="1"/>
          </p:cNvPicPr>
          <p:nvPr/>
        </p:nvPicPr>
        <p:blipFill>
          <a:blip r:embed="rId2"/>
          <a:srcRect/>
          <a:stretch>
            <a:fillRect/>
          </a:stretch>
        </p:blipFill>
        <p:spPr bwMode="auto">
          <a:xfrm>
            <a:off x="2195513" y="-171450"/>
            <a:ext cx="6873875" cy="6873875"/>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1000" fill="hold"/>
                                        <p:tgtEl>
                                          <p:spTgt spid="10242"/>
                                        </p:tgtEl>
                                        <p:attrNameLst>
                                          <p:attrName>ppt_w</p:attrName>
                                        </p:attrNameLst>
                                      </p:cBhvr>
                                      <p:tavLst>
                                        <p:tav tm="0">
                                          <p:val>
                                            <p:fltVal val="0"/>
                                          </p:val>
                                        </p:tav>
                                        <p:tav tm="100000">
                                          <p:val>
                                            <p:strVal val="#ppt_w"/>
                                          </p:val>
                                        </p:tav>
                                      </p:tavLst>
                                    </p:anim>
                                    <p:anim calcmode="lin" valueType="num">
                                      <p:cBhvr>
                                        <p:cTn id="8" dur="1000" fill="hold"/>
                                        <p:tgtEl>
                                          <p:spTgt spid="10242"/>
                                        </p:tgtEl>
                                        <p:attrNameLst>
                                          <p:attrName>ppt_h</p:attrName>
                                        </p:attrNameLst>
                                      </p:cBhvr>
                                      <p:tavLst>
                                        <p:tav tm="0">
                                          <p:val>
                                            <p:fltVal val="0"/>
                                          </p:val>
                                        </p:tav>
                                        <p:tav tm="100000">
                                          <p:val>
                                            <p:strVal val="#ppt_h"/>
                                          </p:val>
                                        </p:tav>
                                      </p:tavLst>
                                    </p:anim>
                                    <p:anim calcmode="lin" valueType="num">
                                      <p:cBhvr>
                                        <p:cTn id="9" dur="1000" fill="hold"/>
                                        <p:tgtEl>
                                          <p:spTgt spid="10242"/>
                                        </p:tgtEl>
                                        <p:attrNameLst>
                                          <p:attrName>style.rotation</p:attrName>
                                        </p:attrNameLst>
                                      </p:cBhvr>
                                      <p:tavLst>
                                        <p:tav tm="0">
                                          <p:val>
                                            <p:fltVal val="90"/>
                                          </p:val>
                                        </p:tav>
                                        <p:tav tm="100000">
                                          <p:val>
                                            <p:fltVal val="0"/>
                                          </p:val>
                                        </p:tav>
                                      </p:tavLst>
                                    </p:anim>
                                    <p:animEffect transition="in" filter="fade">
                                      <p:cBhvr>
                                        <p:cTn id="10" dur="10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260648"/>
            <a:ext cx="8599320" cy="1062608"/>
          </a:xfrm>
        </p:spPr>
        <p:txBody>
          <a:bodyPr>
            <a:normAutofit fontScale="90000"/>
          </a:bodyPr>
          <a:lstStyle/>
          <a:p>
            <a:r>
              <a:rPr lang="ru-RU" sz="3100" dirty="0">
                <a:solidFill>
                  <a:schemeClr val="tx1">
                    <a:lumMod val="90000"/>
                    <a:lumOff val="10000"/>
                  </a:schemeClr>
                </a:solidFill>
              </a:rPr>
              <a:t>Формирование правильной речи ребенка является одной из основных задач дошкольного образования.</a:t>
            </a:r>
            <a:r>
              <a:rPr lang="ru-RU" sz="2400" dirty="0">
                <a:solidFill>
                  <a:schemeClr val="tx1">
                    <a:lumMod val="90000"/>
                    <a:lumOff val="10000"/>
                  </a:schemeClr>
                </a:solidFill>
              </a:rPr>
              <a:t/>
            </a:r>
            <a:br>
              <a:rPr lang="ru-RU" sz="2400" dirty="0">
                <a:solidFill>
                  <a:schemeClr val="tx1">
                    <a:lumMod val="90000"/>
                    <a:lumOff val="10000"/>
                  </a:schemeClr>
                </a:solidFill>
              </a:rPr>
            </a:br>
            <a:endParaRPr lang="ru-RU" sz="2400" dirty="0">
              <a:solidFill>
                <a:schemeClr val="tx1">
                  <a:lumMod val="90000"/>
                  <a:lumOff val="10000"/>
                </a:schemeClr>
              </a:solidFill>
            </a:endParaRPr>
          </a:p>
        </p:txBody>
      </p:sp>
      <p:sp>
        <p:nvSpPr>
          <p:cNvPr id="3" name="Объект 2"/>
          <p:cNvSpPr>
            <a:spLocks noGrp="1"/>
          </p:cNvSpPr>
          <p:nvPr>
            <p:ph sz="quarter" idx="1"/>
          </p:nvPr>
        </p:nvSpPr>
        <p:spPr/>
        <p:txBody>
          <a:bodyPr>
            <a:normAutofit fontScale="77500" lnSpcReduction="20000"/>
          </a:bodyPr>
          <a:lstStyle/>
          <a:p>
            <a:r>
              <a:rPr lang="ru-RU" dirty="0" smtClean="0"/>
              <a:t>Создание </a:t>
            </a:r>
            <a:r>
              <a:rPr lang="ru-RU" dirty="0"/>
              <a:t>условий для полноценного развития речи детей предусматривает:</a:t>
            </a:r>
          </a:p>
          <a:p>
            <a:r>
              <a:rPr lang="ru-RU" dirty="0"/>
              <a:t>- создание развивающей предметно-пространственной среды;</a:t>
            </a:r>
          </a:p>
          <a:p>
            <a:r>
              <a:rPr lang="ru-RU" dirty="0"/>
              <a:t>- целенаправленную работу воспитателей и узких специалистов над речевым развитием детей во всех видах детской деятельности;</a:t>
            </a:r>
          </a:p>
          <a:p>
            <a:r>
              <a:rPr lang="ru-RU" dirty="0"/>
              <a:t>- повышение профессионального роста педагогов в вопросах речевого развития дошкольников;</a:t>
            </a:r>
          </a:p>
          <a:p>
            <a:r>
              <a:rPr lang="ru-RU" dirty="0"/>
              <a:t>- создание платных дополнительных услуг по развитию речи детей;</a:t>
            </a:r>
          </a:p>
          <a:p>
            <a:r>
              <a:rPr lang="ru-RU" dirty="0"/>
              <a:t>- изучение состояния устной речи детей;</a:t>
            </a:r>
          </a:p>
          <a:p>
            <a:r>
              <a:rPr lang="ru-RU" dirty="0"/>
              <a:t>- участие родителей в речевом воспитании детей.</a:t>
            </a:r>
          </a:p>
          <a:p>
            <a:endParaRPr lang="ru-RU" dirty="0"/>
          </a:p>
        </p:txBody>
      </p:sp>
      <p:pic>
        <p:nvPicPr>
          <p:cNvPr id="5122" name="Picture 2" descr="C:\Users\ira\Desktop\логопедия\4da8845560ac0766dfeeeeb60de49c3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53643" y="4762807"/>
            <a:ext cx="2088232" cy="20951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036128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fade">
                                      <p:cBhvr>
                                        <p:cTn id="14" dur="1000"/>
                                        <p:tgtEl>
                                          <p:spTgt spid="3">
                                            <p:txEl>
                                              <p:pRg st="0" end="0"/>
                                            </p:txEl>
                                          </p:spTgt>
                                        </p:tgtEl>
                                      </p:cBhvr>
                                    </p:animEffect>
                                    <p:anim calcmode="lin" valueType="num">
                                      <p:cBhvr>
                                        <p:cTn id="15"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0" end="0"/>
                                            </p:txEl>
                                          </p:spTgt>
                                        </p:tgtEl>
                                        <p:attrNameLst>
                                          <p:attrName>ppt_y</p:attrName>
                                        </p:attrNameLst>
                                      </p:cBhvr>
                                      <p:tavLst>
                                        <p:tav tm="0">
                                          <p:val>
                                            <p:strVal val="#ppt_y+.1"/>
                                          </p:val>
                                        </p:tav>
                                        <p:tav tm="100000">
                                          <p:val>
                                            <p:strVal val="#ppt_y"/>
                                          </p:val>
                                        </p:tav>
                                      </p:tavLst>
                                    </p:anim>
                                  </p:childTnLst>
                                </p:cTn>
                              </p:par>
                              <p:par>
                                <p:cTn id="17" presetID="42" presetClass="entr" presetSubtype="0" fill="hold"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Effect transition="in" filter="fade">
                                      <p:cBhvr>
                                        <p:cTn id="19" dur="1000"/>
                                        <p:tgtEl>
                                          <p:spTgt spid="3">
                                            <p:txEl>
                                              <p:pRg st="1" end="1"/>
                                            </p:txEl>
                                          </p:spTgt>
                                        </p:tgtEl>
                                      </p:cBhvr>
                                    </p:animEffect>
                                    <p:anim calcmode="lin" valueType="num">
                                      <p:cBhvr>
                                        <p:cTn id="20"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22" fill="hold">
                      <p:stCondLst>
                        <p:cond delay="indefinite"/>
                      </p:stCondLst>
                      <p:childTnLst>
                        <p:par>
                          <p:cTn id="23" fill="hold">
                            <p:stCondLst>
                              <p:cond delay="0"/>
                            </p:stCondLst>
                            <p:childTnLst>
                              <p:par>
                                <p:cTn id="24" presetID="22" presetClass="entr" presetSubtype="4"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wipe(down)">
                                      <p:cBhvr>
                                        <p:cTn id="26" dur="500"/>
                                        <p:tgtEl>
                                          <p:spTgt spid="3">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2" presetClass="entr" presetSubtype="4" fill="hold" nodeType="click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wipe(down)">
                                      <p:cBhvr>
                                        <p:cTn id="31" dur="500"/>
                                        <p:tgtEl>
                                          <p:spTgt spid="3">
                                            <p:txEl>
                                              <p:pRg st="3" end="3"/>
                                            </p:txEl>
                                          </p:spTgt>
                                        </p:tgtEl>
                                      </p:cBhvr>
                                    </p:animEffect>
                                  </p:childTnLst>
                                </p:cTn>
                              </p:par>
                            </p:childTnLst>
                          </p:cTn>
                        </p:par>
                      </p:childTnLst>
                    </p:cTn>
                  </p:par>
                  <p:par>
                    <p:cTn id="32" fill="hold">
                      <p:stCondLst>
                        <p:cond delay="indefinite"/>
                      </p:stCondLst>
                      <p:childTnLst>
                        <p:par>
                          <p:cTn id="33" fill="hold">
                            <p:stCondLst>
                              <p:cond delay="0"/>
                            </p:stCondLst>
                            <p:childTnLst>
                              <p:par>
                                <p:cTn id="34" presetID="16" presetClass="entr" presetSubtype="21" fill="hold" nodeType="clickEffect">
                                  <p:stCondLst>
                                    <p:cond delay="0"/>
                                  </p:stCondLst>
                                  <p:childTnLst>
                                    <p:set>
                                      <p:cBhvr>
                                        <p:cTn id="35" dur="1" fill="hold">
                                          <p:stCondLst>
                                            <p:cond delay="0"/>
                                          </p:stCondLst>
                                        </p:cTn>
                                        <p:tgtEl>
                                          <p:spTgt spid="3">
                                            <p:txEl>
                                              <p:pRg st="4" end="4"/>
                                            </p:txEl>
                                          </p:spTgt>
                                        </p:tgtEl>
                                        <p:attrNameLst>
                                          <p:attrName>style.visibility</p:attrName>
                                        </p:attrNameLst>
                                      </p:cBhvr>
                                      <p:to>
                                        <p:strVal val="visible"/>
                                      </p:to>
                                    </p:set>
                                    <p:animEffect transition="in" filter="barn(inVertical)">
                                      <p:cBhvr>
                                        <p:cTn id="36" dur="500"/>
                                        <p:tgtEl>
                                          <p:spTgt spid="3">
                                            <p:txEl>
                                              <p:pRg st="4" end="4"/>
                                            </p:txEl>
                                          </p:spTgt>
                                        </p:tgtEl>
                                      </p:cBhvr>
                                    </p:animEffect>
                                  </p:childTnLst>
                                </p:cTn>
                              </p:par>
                            </p:childTnLst>
                          </p:cTn>
                        </p:par>
                      </p:childTnLst>
                    </p:cTn>
                  </p:par>
                  <p:par>
                    <p:cTn id="37" fill="hold">
                      <p:stCondLst>
                        <p:cond delay="indefinite"/>
                      </p:stCondLst>
                      <p:childTnLst>
                        <p:par>
                          <p:cTn id="38" fill="hold">
                            <p:stCondLst>
                              <p:cond delay="0"/>
                            </p:stCondLst>
                            <p:childTnLst>
                              <p:par>
                                <p:cTn id="39" presetID="10" presetClass="entr" presetSubtype="0" fill="hold" nodeType="clickEffect">
                                  <p:stCondLst>
                                    <p:cond delay="0"/>
                                  </p:stCondLst>
                                  <p:childTnLst>
                                    <p:set>
                                      <p:cBhvr>
                                        <p:cTn id="40" dur="1" fill="hold">
                                          <p:stCondLst>
                                            <p:cond delay="0"/>
                                          </p:stCondLst>
                                        </p:cTn>
                                        <p:tgtEl>
                                          <p:spTgt spid="3">
                                            <p:txEl>
                                              <p:pRg st="5" end="5"/>
                                            </p:txEl>
                                          </p:spTgt>
                                        </p:tgtEl>
                                        <p:attrNameLst>
                                          <p:attrName>style.visibility</p:attrName>
                                        </p:attrNameLst>
                                      </p:cBhvr>
                                      <p:to>
                                        <p:strVal val="visible"/>
                                      </p:to>
                                    </p:set>
                                    <p:animEffect transition="in" filter="fade">
                                      <p:cBhvr>
                                        <p:cTn id="41" dur="500"/>
                                        <p:tgtEl>
                                          <p:spTgt spid="3">
                                            <p:txEl>
                                              <p:pRg st="5" end="5"/>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3">
                                            <p:txEl>
                                              <p:pRg st="6" end="6"/>
                                            </p:txEl>
                                          </p:spTgt>
                                        </p:tgtEl>
                                        <p:attrNameLst>
                                          <p:attrName>style.visibility</p:attrName>
                                        </p:attrNameLst>
                                      </p:cBhvr>
                                      <p:to>
                                        <p:strVal val="visible"/>
                                      </p:to>
                                    </p:set>
                                    <p:animEffect transition="in" filter="fade">
                                      <p:cBhvr>
                                        <p:cTn id="44"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sz="quarter" idx="1"/>
          </p:nvPr>
        </p:nvSpPr>
        <p:spPr/>
        <p:txBody>
          <a:bodyPr/>
          <a:lstStyle/>
          <a:p>
            <a:r>
              <a:rPr lang="ru-RU" dirty="0"/>
              <a:t>Игра - один из тех видов детской деятельности, которые используются взрослыми в целях воспитания дошкольников, обучения их различным действиям с предметами, способами и средствами общения.</a:t>
            </a:r>
          </a:p>
          <a:p>
            <a:endParaRPr lang="ru-RU" dirty="0"/>
          </a:p>
        </p:txBody>
      </p:sp>
      <p:pic>
        <p:nvPicPr>
          <p:cNvPr id="1027" name="Picture 3" descr="C:\Users\ira\Desktop\логопедия\a_dba4683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23528" y="3866220"/>
            <a:ext cx="1719414" cy="29917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ira\Desktop\логопедия\detskie_igrushk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95875" y="4000500"/>
            <a:ext cx="4048125" cy="28575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p:cNvSpPr>
            <a:spLocks noGrp="1"/>
          </p:cNvSpPr>
          <p:nvPr>
            <p:ph type="title"/>
          </p:nvPr>
        </p:nvSpPr>
        <p:spPr/>
        <p:txBody>
          <a:bodyPr>
            <a:normAutofit fontScale="90000"/>
          </a:bodyPr>
          <a:lstStyle/>
          <a:p>
            <a:r>
              <a:rPr lang="ru-RU" dirty="0" smtClean="0">
                <a:solidFill>
                  <a:schemeClr val="tx1">
                    <a:lumMod val="90000"/>
                    <a:lumOff val="10000"/>
                  </a:schemeClr>
                </a:solidFill>
              </a:rPr>
              <a:t>Игра </a:t>
            </a:r>
            <a:r>
              <a:rPr lang="ru-RU" dirty="0">
                <a:solidFill>
                  <a:schemeClr val="tx1">
                    <a:lumMod val="90000"/>
                    <a:lumOff val="10000"/>
                  </a:schemeClr>
                </a:solidFill>
              </a:rPr>
              <a:t>– ведущий вид деятельности дошкольника</a:t>
            </a:r>
          </a:p>
        </p:txBody>
      </p:sp>
    </p:spTree>
    <p:extLst>
      <p:ext uri="{BB962C8B-B14F-4D97-AF65-F5344CB8AC3E}">
        <p14:creationId xmlns:p14="http://schemas.microsoft.com/office/powerpoint/2010/main" val="797173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grpId="0" nodeType="clickEffect">
                                  <p:stCondLst>
                                    <p:cond delay="0"/>
                                  </p:stCondLst>
                                  <p:childTnLst>
                                    <p:animRot by="120000">
                                      <p:cBhvr>
                                        <p:cTn id="6" dur="100" fill="hold">
                                          <p:stCondLst>
                                            <p:cond delay="0"/>
                                          </p:stCondLst>
                                        </p:cTn>
                                        <p:tgtEl>
                                          <p:spTgt spid="2"/>
                                        </p:tgtEl>
                                        <p:attrNameLst>
                                          <p:attrName>r</p:attrName>
                                        </p:attrNameLst>
                                      </p:cBhvr>
                                    </p:animRot>
                                    <p:animRot by="-240000">
                                      <p:cBhvr>
                                        <p:cTn id="7" dur="200" fill="hold">
                                          <p:stCondLst>
                                            <p:cond delay="200"/>
                                          </p:stCondLst>
                                        </p:cTn>
                                        <p:tgtEl>
                                          <p:spTgt spid="2"/>
                                        </p:tgtEl>
                                        <p:attrNameLst>
                                          <p:attrName>r</p:attrName>
                                        </p:attrNameLst>
                                      </p:cBhvr>
                                    </p:animRot>
                                    <p:animRot by="240000">
                                      <p:cBhvr>
                                        <p:cTn id="8" dur="200" fill="hold">
                                          <p:stCondLst>
                                            <p:cond delay="400"/>
                                          </p:stCondLst>
                                        </p:cTn>
                                        <p:tgtEl>
                                          <p:spTgt spid="2"/>
                                        </p:tgtEl>
                                        <p:attrNameLst>
                                          <p:attrName>r</p:attrName>
                                        </p:attrNameLst>
                                      </p:cBhvr>
                                    </p:animRot>
                                    <p:animRot by="-240000">
                                      <p:cBhvr>
                                        <p:cTn id="9" dur="200" fill="hold">
                                          <p:stCondLst>
                                            <p:cond delay="600"/>
                                          </p:stCondLst>
                                        </p:cTn>
                                        <p:tgtEl>
                                          <p:spTgt spid="2"/>
                                        </p:tgtEl>
                                        <p:attrNameLst>
                                          <p:attrName>r</p:attrName>
                                        </p:attrNameLst>
                                      </p:cBhvr>
                                    </p:animRot>
                                    <p:animRot by="120000">
                                      <p:cBhvr>
                                        <p:cTn id="10" dur="200" fill="hold">
                                          <p:stCondLst>
                                            <p:cond delay="800"/>
                                          </p:stCondLst>
                                        </p:cTn>
                                        <p:tgtEl>
                                          <p:spTgt spid="2"/>
                                        </p:tgtEl>
                                        <p:attrNameLst>
                                          <p:attrName>r</p:attrName>
                                        </p:attrNameLst>
                                      </p:cBhvr>
                                    </p:animRot>
                                  </p:childTnLst>
                                </p:cTn>
                              </p:par>
                            </p:childTnLst>
                          </p:cTn>
                        </p:par>
                      </p:childTnLst>
                    </p:cTn>
                  </p:par>
                  <p:par>
                    <p:cTn id="11" fill="hold">
                      <p:stCondLst>
                        <p:cond delay="indefinite"/>
                      </p:stCondLst>
                      <p:childTnLst>
                        <p:par>
                          <p:cTn id="12" fill="hold">
                            <p:stCondLst>
                              <p:cond delay="0"/>
                            </p:stCondLst>
                            <p:childTnLst>
                              <p:par>
                                <p:cTn id="13" presetID="42" presetClass="entr" presetSubtype="0" fill="hold"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1027"/>
                                        </p:tgtEl>
                                        <p:attrNameLst>
                                          <p:attrName>style.visibility</p:attrName>
                                        </p:attrNameLst>
                                      </p:cBhvr>
                                      <p:to>
                                        <p:strVal val="visible"/>
                                      </p:to>
                                    </p:set>
                                    <p:animEffect transition="in" filter="circle(in)">
                                      <p:cBhvr>
                                        <p:cTn id="22" dur="2000"/>
                                        <p:tgtEl>
                                          <p:spTgt spid="1027"/>
                                        </p:tgtEl>
                                      </p:cBhvr>
                                    </p:animEffect>
                                  </p:childTnLst>
                                </p:cTn>
                              </p:par>
                            </p:childTnLst>
                          </p:cTn>
                        </p:par>
                      </p:childTnLst>
                    </p:cTn>
                  </p:par>
                  <p:par>
                    <p:cTn id="23" fill="hold">
                      <p:stCondLst>
                        <p:cond delay="indefinite"/>
                      </p:stCondLst>
                      <p:childTnLst>
                        <p:par>
                          <p:cTn id="24" fill="hold">
                            <p:stCondLst>
                              <p:cond delay="0"/>
                            </p:stCondLst>
                            <p:childTnLst>
                              <p:par>
                                <p:cTn id="25" presetID="26" presetClass="entr" presetSubtype="0" fill="hold" nodeType="clickEffect">
                                  <p:stCondLst>
                                    <p:cond delay="0"/>
                                  </p:stCondLst>
                                  <p:childTnLst>
                                    <p:set>
                                      <p:cBhvr>
                                        <p:cTn id="26" dur="1" fill="hold">
                                          <p:stCondLst>
                                            <p:cond delay="0"/>
                                          </p:stCondLst>
                                        </p:cTn>
                                        <p:tgtEl>
                                          <p:spTgt spid="1028"/>
                                        </p:tgtEl>
                                        <p:attrNameLst>
                                          <p:attrName>style.visibility</p:attrName>
                                        </p:attrNameLst>
                                      </p:cBhvr>
                                      <p:to>
                                        <p:strVal val="visible"/>
                                      </p:to>
                                    </p:set>
                                    <p:animEffect transition="in" filter="wipe(down)">
                                      <p:cBhvr>
                                        <p:cTn id="27" dur="580">
                                          <p:stCondLst>
                                            <p:cond delay="0"/>
                                          </p:stCondLst>
                                        </p:cTn>
                                        <p:tgtEl>
                                          <p:spTgt spid="1028"/>
                                        </p:tgtEl>
                                      </p:cBhvr>
                                    </p:animEffect>
                                    <p:anim calcmode="lin" valueType="num">
                                      <p:cBhvr>
                                        <p:cTn id="28" dur="1822" tmFilter="0,0; 0.14,0.36; 0.43,0.73; 0.71,0.91; 1.0,1.0">
                                          <p:stCondLst>
                                            <p:cond delay="0"/>
                                          </p:stCondLst>
                                        </p:cTn>
                                        <p:tgtEl>
                                          <p:spTgt spid="1028"/>
                                        </p:tgtEl>
                                        <p:attrNameLst>
                                          <p:attrName>ppt_x</p:attrName>
                                        </p:attrNameLst>
                                      </p:cBhvr>
                                      <p:tavLst>
                                        <p:tav tm="0">
                                          <p:val>
                                            <p:strVal val="#ppt_x-0.25"/>
                                          </p:val>
                                        </p:tav>
                                        <p:tav tm="100000">
                                          <p:val>
                                            <p:strVal val="#ppt_x"/>
                                          </p:val>
                                        </p:tav>
                                      </p:tavLst>
                                    </p:anim>
                                    <p:anim calcmode="lin" valueType="num">
                                      <p:cBhvr>
                                        <p:cTn id="29" dur="664" tmFilter="0.0,0.0; 0.25,0.07; 0.50,0.2; 0.75,0.467; 1.0,1.0">
                                          <p:stCondLst>
                                            <p:cond delay="0"/>
                                          </p:stCondLst>
                                        </p:cTn>
                                        <p:tgtEl>
                                          <p:spTgt spid="1028"/>
                                        </p:tgtEl>
                                        <p:attrNameLst>
                                          <p:attrName>ppt_y</p:attrName>
                                        </p:attrNameLst>
                                      </p:cBhvr>
                                      <p:tavLst>
                                        <p:tav tm="0" fmla="#ppt_y-sin(pi*$)/3">
                                          <p:val>
                                            <p:fltVal val="0.5"/>
                                          </p:val>
                                        </p:tav>
                                        <p:tav tm="100000">
                                          <p:val>
                                            <p:fltVal val="1"/>
                                          </p:val>
                                        </p:tav>
                                      </p:tavLst>
                                    </p:anim>
                                    <p:anim calcmode="lin" valueType="num">
                                      <p:cBhvr>
                                        <p:cTn id="30" dur="664" tmFilter="0, 0; 0.125,0.2665; 0.25,0.4; 0.375,0.465; 0.5,0.5;  0.625,0.535; 0.75,0.6; 0.875,0.7335; 1,1">
                                          <p:stCondLst>
                                            <p:cond delay="664"/>
                                          </p:stCondLst>
                                        </p:cTn>
                                        <p:tgtEl>
                                          <p:spTgt spid="1028"/>
                                        </p:tgtEl>
                                        <p:attrNameLst>
                                          <p:attrName>ppt_y</p:attrName>
                                        </p:attrNameLst>
                                      </p:cBhvr>
                                      <p:tavLst>
                                        <p:tav tm="0" fmla="#ppt_y-sin(pi*$)/9">
                                          <p:val>
                                            <p:fltVal val="0"/>
                                          </p:val>
                                        </p:tav>
                                        <p:tav tm="100000">
                                          <p:val>
                                            <p:fltVal val="1"/>
                                          </p:val>
                                        </p:tav>
                                      </p:tavLst>
                                    </p:anim>
                                    <p:anim calcmode="lin" valueType="num">
                                      <p:cBhvr>
                                        <p:cTn id="31" dur="332" tmFilter="0, 0; 0.125,0.2665; 0.25,0.4; 0.375,0.465; 0.5,0.5;  0.625,0.535; 0.75,0.6; 0.875,0.7335; 1,1">
                                          <p:stCondLst>
                                            <p:cond delay="1324"/>
                                          </p:stCondLst>
                                        </p:cTn>
                                        <p:tgtEl>
                                          <p:spTgt spid="1028"/>
                                        </p:tgtEl>
                                        <p:attrNameLst>
                                          <p:attrName>ppt_y</p:attrName>
                                        </p:attrNameLst>
                                      </p:cBhvr>
                                      <p:tavLst>
                                        <p:tav tm="0" fmla="#ppt_y-sin(pi*$)/27">
                                          <p:val>
                                            <p:fltVal val="0"/>
                                          </p:val>
                                        </p:tav>
                                        <p:tav tm="100000">
                                          <p:val>
                                            <p:fltVal val="1"/>
                                          </p:val>
                                        </p:tav>
                                      </p:tavLst>
                                    </p:anim>
                                    <p:anim calcmode="lin" valueType="num">
                                      <p:cBhvr>
                                        <p:cTn id="32" dur="164" tmFilter="0, 0; 0.125,0.2665; 0.25,0.4; 0.375,0.465; 0.5,0.5;  0.625,0.535; 0.75,0.6; 0.875,0.7335; 1,1">
                                          <p:stCondLst>
                                            <p:cond delay="1656"/>
                                          </p:stCondLst>
                                        </p:cTn>
                                        <p:tgtEl>
                                          <p:spTgt spid="1028"/>
                                        </p:tgtEl>
                                        <p:attrNameLst>
                                          <p:attrName>ppt_y</p:attrName>
                                        </p:attrNameLst>
                                      </p:cBhvr>
                                      <p:tavLst>
                                        <p:tav tm="0" fmla="#ppt_y-sin(pi*$)/81">
                                          <p:val>
                                            <p:fltVal val="0"/>
                                          </p:val>
                                        </p:tav>
                                        <p:tav tm="100000">
                                          <p:val>
                                            <p:fltVal val="1"/>
                                          </p:val>
                                        </p:tav>
                                      </p:tavLst>
                                    </p:anim>
                                    <p:animScale>
                                      <p:cBhvr>
                                        <p:cTn id="33" dur="26">
                                          <p:stCondLst>
                                            <p:cond delay="650"/>
                                          </p:stCondLst>
                                        </p:cTn>
                                        <p:tgtEl>
                                          <p:spTgt spid="1028"/>
                                        </p:tgtEl>
                                      </p:cBhvr>
                                      <p:to x="100000" y="60000"/>
                                    </p:animScale>
                                    <p:animScale>
                                      <p:cBhvr>
                                        <p:cTn id="34" dur="166" decel="50000">
                                          <p:stCondLst>
                                            <p:cond delay="676"/>
                                          </p:stCondLst>
                                        </p:cTn>
                                        <p:tgtEl>
                                          <p:spTgt spid="1028"/>
                                        </p:tgtEl>
                                      </p:cBhvr>
                                      <p:to x="100000" y="100000"/>
                                    </p:animScale>
                                    <p:animScale>
                                      <p:cBhvr>
                                        <p:cTn id="35" dur="26">
                                          <p:stCondLst>
                                            <p:cond delay="1312"/>
                                          </p:stCondLst>
                                        </p:cTn>
                                        <p:tgtEl>
                                          <p:spTgt spid="1028"/>
                                        </p:tgtEl>
                                      </p:cBhvr>
                                      <p:to x="100000" y="80000"/>
                                    </p:animScale>
                                    <p:animScale>
                                      <p:cBhvr>
                                        <p:cTn id="36" dur="166" decel="50000">
                                          <p:stCondLst>
                                            <p:cond delay="1338"/>
                                          </p:stCondLst>
                                        </p:cTn>
                                        <p:tgtEl>
                                          <p:spTgt spid="1028"/>
                                        </p:tgtEl>
                                      </p:cBhvr>
                                      <p:to x="100000" y="100000"/>
                                    </p:animScale>
                                    <p:animScale>
                                      <p:cBhvr>
                                        <p:cTn id="37" dur="26">
                                          <p:stCondLst>
                                            <p:cond delay="1642"/>
                                          </p:stCondLst>
                                        </p:cTn>
                                        <p:tgtEl>
                                          <p:spTgt spid="1028"/>
                                        </p:tgtEl>
                                      </p:cBhvr>
                                      <p:to x="100000" y="90000"/>
                                    </p:animScale>
                                    <p:animScale>
                                      <p:cBhvr>
                                        <p:cTn id="38" dur="166" decel="50000">
                                          <p:stCondLst>
                                            <p:cond delay="1668"/>
                                          </p:stCondLst>
                                        </p:cTn>
                                        <p:tgtEl>
                                          <p:spTgt spid="1028"/>
                                        </p:tgtEl>
                                      </p:cBhvr>
                                      <p:to x="100000" y="100000"/>
                                    </p:animScale>
                                    <p:animScale>
                                      <p:cBhvr>
                                        <p:cTn id="39" dur="26">
                                          <p:stCondLst>
                                            <p:cond delay="1808"/>
                                          </p:stCondLst>
                                        </p:cTn>
                                        <p:tgtEl>
                                          <p:spTgt spid="1028"/>
                                        </p:tgtEl>
                                      </p:cBhvr>
                                      <p:to x="100000" y="95000"/>
                                    </p:animScale>
                                    <p:animScale>
                                      <p:cBhvr>
                                        <p:cTn id="40" dur="166" decel="50000">
                                          <p:stCondLst>
                                            <p:cond delay="1834"/>
                                          </p:stCondLst>
                                        </p:cTn>
                                        <p:tgtEl>
                                          <p:spTgt spid="1028"/>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60648"/>
            <a:ext cx="8226496" cy="1219200"/>
          </a:xfrm>
        </p:spPr>
        <p:txBody>
          <a:bodyPr>
            <a:normAutofit fontScale="90000"/>
          </a:bodyPr>
          <a:lstStyle/>
          <a:p>
            <a:r>
              <a:rPr lang="ru-RU" sz="2800" dirty="0">
                <a:solidFill>
                  <a:srgbClr val="FF0000"/>
                </a:solidFill>
              </a:rPr>
              <a:t>Теоретические представления о сущности детской игры, развитые в отечественной психологии, в основном сводятся к следующему:</a:t>
            </a:r>
            <a:br>
              <a:rPr lang="ru-RU" sz="2800" dirty="0">
                <a:solidFill>
                  <a:srgbClr val="FF0000"/>
                </a:solidFill>
              </a:rPr>
            </a:br>
            <a:endParaRPr lang="ru-RU" sz="2800" dirty="0">
              <a:solidFill>
                <a:srgbClr val="FF0000"/>
              </a:solidFill>
            </a:endParaRPr>
          </a:p>
        </p:txBody>
      </p:sp>
      <p:sp>
        <p:nvSpPr>
          <p:cNvPr id="3" name="Объект 2"/>
          <p:cNvSpPr>
            <a:spLocks noGrp="1"/>
          </p:cNvSpPr>
          <p:nvPr>
            <p:ph sz="quarter" idx="1"/>
          </p:nvPr>
        </p:nvSpPr>
        <p:spPr/>
        <p:txBody>
          <a:bodyPr>
            <a:normAutofit fontScale="85000" lnSpcReduction="10000"/>
          </a:bodyPr>
          <a:lstStyle/>
          <a:p>
            <a:r>
              <a:rPr lang="ru-RU" dirty="0"/>
              <a:t>- игра занимает свое место в ряду других воспроизводящих деятельностей, являясь ведущей в дошкольном возрасте. Именно в процессе игры как ведущей деятельности возникают основные психические новообразования данного возраста;</a:t>
            </a:r>
          </a:p>
          <a:p>
            <a:r>
              <a:rPr lang="ru-RU" dirty="0"/>
              <a:t>- игра является особой, социальной по происхождению, содержанию и структуре деятельностью;</a:t>
            </a:r>
          </a:p>
          <a:p>
            <a:r>
              <a:rPr lang="ru-RU" dirty="0"/>
              <a:t>- развитие игры происходит не спонтанно, а зависит от условий воспитания ребенка, т.е. социальных явлений.</a:t>
            </a:r>
          </a:p>
          <a:p>
            <a:r>
              <a:rPr lang="ru-RU" dirty="0"/>
              <a:t>Общественность в жизни ребенка - это тот коллектив детей, в котором он живет и развивается. Основной вид его деятельности - это игра.</a:t>
            </a:r>
          </a:p>
          <a:p>
            <a:endParaRPr lang="ru-RU" dirty="0"/>
          </a:p>
        </p:txBody>
      </p:sp>
      <p:pic>
        <p:nvPicPr>
          <p:cNvPr id="2051" name="Picture 3" descr="C:\Users\ira\Desktop\логопедия\31349c3d0e9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5735917"/>
            <a:ext cx="2664296" cy="11220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3711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ipe(down)">
                                      <p:cBhvr>
                                        <p:cTn id="12" dur="580">
                                          <p:stCondLst>
                                            <p:cond delay="0"/>
                                          </p:stCondLst>
                                        </p:cTn>
                                        <p:tgtEl>
                                          <p:spTgt spid="3">
                                            <p:txEl>
                                              <p:pRg st="0" end="0"/>
                                            </p:txEl>
                                          </p:spTgt>
                                        </p:tgtEl>
                                      </p:cBhvr>
                                    </p:animEffect>
                                    <p:anim calcmode="lin" valueType="num">
                                      <p:cBhvr>
                                        <p:cTn id="13"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18" dur="26">
                                          <p:stCondLst>
                                            <p:cond delay="650"/>
                                          </p:stCondLst>
                                        </p:cTn>
                                        <p:tgtEl>
                                          <p:spTgt spid="3">
                                            <p:txEl>
                                              <p:pRg st="0" end="0"/>
                                            </p:txEl>
                                          </p:spTgt>
                                        </p:tgtEl>
                                      </p:cBhvr>
                                      <p:to x="100000" y="60000"/>
                                    </p:animScale>
                                    <p:animScale>
                                      <p:cBhvr>
                                        <p:cTn id="19" dur="166" decel="50000">
                                          <p:stCondLst>
                                            <p:cond delay="676"/>
                                          </p:stCondLst>
                                        </p:cTn>
                                        <p:tgtEl>
                                          <p:spTgt spid="3">
                                            <p:txEl>
                                              <p:pRg st="0" end="0"/>
                                            </p:txEl>
                                          </p:spTgt>
                                        </p:tgtEl>
                                      </p:cBhvr>
                                      <p:to x="100000" y="100000"/>
                                    </p:animScale>
                                    <p:animScale>
                                      <p:cBhvr>
                                        <p:cTn id="20" dur="26">
                                          <p:stCondLst>
                                            <p:cond delay="1312"/>
                                          </p:stCondLst>
                                        </p:cTn>
                                        <p:tgtEl>
                                          <p:spTgt spid="3">
                                            <p:txEl>
                                              <p:pRg st="0" end="0"/>
                                            </p:txEl>
                                          </p:spTgt>
                                        </p:tgtEl>
                                      </p:cBhvr>
                                      <p:to x="100000" y="80000"/>
                                    </p:animScale>
                                    <p:animScale>
                                      <p:cBhvr>
                                        <p:cTn id="21" dur="166" decel="50000">
                                          <p:stCondLst>
                                            <p:cond delay="1338"/>
                                          </p:stCondLst>
                                        </p:cTn>
                                        <p:tgtEl>
                                          <p:spTgt spid="3">
                                            <p:txEl>
                                              <p:pRg st="0" end="0"/>
                                            </p:txEl>
                                          </p:spTgt>
                                        </p:tgtEl>
                                      </p:cBhvr>
                                      <p:to x="100000" y="100000"/>
                                    </p:animScale>
                                    <p:animScale>
                                      <p:cBhvr>
                                        <p:cTn id="22" dur="26">
                                          <p:stCondLst>
                                            <p:cond delay="1642"/>
                                          </p:stCondLst>
                                        </p:cTn>
                                        <p:tgtEl>
                                          <p:spTgt spid="3">
                                            <p:txEl>
                                              <p:pRg st="0" end="0"/>
                                            </p:txEl>
                                          </p:spTgt>
                                        </p:tgtEl>
                                      </p:cBhvr>
                                      <p:to x="100000" y="90000"/>
                                    </p:animScale>
                                    <p:animScale>
                                      <p:cBhvr>
                                        <p:cTn id="23" dur="166" decel="50000">
                                          <p:stCondLst>
                                            <p:cond delay="1668"/>
                                          </p:stCondLst>
                                        </p:cTn>
                                        <p:tgtEl>
                                          <p:spTgt spid="3">
                                            <p:txEl>
                                              <p:pRg st="0" end="0"/>
                                            </p:txEl>
                                          </p:spTgt>
                                        </p:tgtEl>
                                      </p:cBhvr>
                                      <p:to x="100000" y="100000"/>
                                    </p:animScale>
                                    <p:animScale>
                                      <p:cBhvr>
                                        <p:cTn id="24" dur="26">
                                          <p:stCondLst>
                                            <p:cond delay="1808"/>
                                          </p:stCondLst>
                                        </p:cTn>
                                        <p:tgtEl>
                                          <p:spTgt spid="3">
                                            <p:txEl>
                                              <p:pRg st="0" end="0"/>
                                            </p:txEl>
                                          </p:spTgt>
                                        </p:tgtEl>
                                      </p:cBhvr>
                                      <p:to x="100000" y="95000"/>
                                    </p:animScale>
                                    <p:animScale>
                                      <p:cBhvr>
                                        <p:cTn id="25" dur="166" decel="50000">
                                          <p:stCondLst>
                                            <p:cond delay="1834"/>
                                          </p:stCondLst>
                                        </p:cTn>
                                        <p:tgtEl>
                                          <p:spTgt spid="3">
                                            <p:txEl>
                                              <p:pRg st="0" end="0"/>
                                            </p:txEl>
                                          </p:spTgt>
                                        </p:tgtEl>
                                      </p:cBhvr>
                                      <p:to x="100000" y="100000"/>
                                    </p:animScale>
                                  </p:childTnLst>
                                </p:cTn>
                              </p:par>
                              <p:par>
                                <p:cTn id="26" presetID="26" presetClass="entr" presetSubtype="0" fill="hold" nodeType="withEffect">
                                  <p:stCondLst>
                                    <p:cond delay="0"/>
                                  </p:stCondLst>
                                  <p:childTnLst>
                                    <p:set>
                                      <p:cBhvr>
                                        <p:cTn id="27" dur="1" fill="hold">
                                          <p:stCondLst>
                                            <p:cond delay="0"/>
                                          </p:stCondLst>
                                        </p:cTn>
                                        <p:tgtEl>
                                          <p:spTgt spid="3">
                                            <p:txEl>
                                              <p:pRg st="1" end="1"/>
                                            </p:txEl>
                                          </p:spTgt>
                                        </p:tgtEl>
                                        <p:attrNameLst>
                                          <p:attrName>style.visibility</p:attrName>
                                        </p:attrNameLst>
                                      </p:cBhvr>
                                      <p:to>
                                        <p:strVal val="visible"/>
                                      </p:to>
                                    </p:set>
                                    <p:animEffect transition="in" filter="wipe(down)">
                                      <p:cBhvr>
                                        <p:cTn id="28" dur="580">
                                          <p:stCondLst>
                                            <p:cond delay="0"/>
                                          </p:stCondLst>
                                        </p:cTn>
                                        <p:tgtEl>
                                          <p:spTgt spid="3">
                                            <p:txEl>
                                              <p:pRg st="1" end="1"/>
                                            </p:txEl>
                                          </p:spTgt>
                                        </p:tgtEl>
                                      </p:cBhvr>
                                    </p:animEffect>
                                    <p:anim calcmode="lin" valueType="num">
                                      <p:cBhvr>
                                        <p:cTn id="29" dur="1822"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30" dur="664"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31" dur="664" tmFilter="0, 0; 0.125,0.2665; 0.25,0.4; 0.375,0.465; 0.5,0.5;  0.625,0.535; 0.75,0.6; 0.875,0.7335; 1,1">
                                          <p:stCondLst>
                                            <p:cond delay="664"/>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32" dur="332" tmFilter="0, 0; 0.125,0.2665; 0.25,0.4; 0.375,0.465; 0.5,0.5;  0.625,0.535; 0.75,0.6; 0.875,0.7335; 1,1">
                                          <p:stCondLst>
                                            <p:cond delay="1324"/>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33" dur="164" tmFilter="0, 0; 0.125,0.2665; 0.25,0.4; 0.375,0.465; 0.5,0.5;  0.625,0.535; 0.75,0.6; 0.875,0.7335; 1,1">
                                          <p:stCondLst>
                                            <p:cond delay="1656"/>
                                          </p:stCondLst>
                                        </p:cTn>
                                        <p:tgtEl>
                                          <p:spTgt spid="3">
                                            <p:txEl>
                                              <p:pRg st="1" end="1"/>
                                            </p:txEl>
                                          </p:spTgt>
                                        </p:tgtEl>
                                        <p:attrNameLst>
                                          <p:attrName>ppt_y</p:attrName>
                                        </p:attrNameLst>
                                      </p:cBhvr>
                                      <p:tavLst>
                                        <p:tav tm="0" fmla="#ppt_y-sin(pi*$)/81">
                                          <p:val>
                                            <p:fltVal val="0"/>
                                          </p:val>
                                        </p:tav>
                                        <p:tav tm="100000">
                                          <p:val>
                                            <p:fltVal val="1"/>
                                          </p:val>
                                        </p:tav>
                                      </p:tavLst>
                                    </p:anim>
                                    <p:animScale>
                                      <p:cBhvr>
                                        <p:cTn id="34" dur="26">
                                          <p:stCondLst>
                                            <p:cond delay="650"/>
                                          </p:stCondLst>
                                        </p:cTn>
                                        <p:tgtEl>
                                          <p:spTgt spid="3">
                                            <p:txEl>
                                              <p:pRg st="1" end="1"/>
                                            </p:txEl>
                                          </p:spTgt>
                                        </p:tgtEl>
                                      </p:cBhvr>
                                      <p:to x="100000" y="60000"/>
                                    </p:animScale>
                                    <p:animScale>
                                      <p:cBhvr>
                                        <p:cTn id="35" dur="166" decel="50000">
                                          <p:stCondLst>
                                            <p:cond delay="676"/>
                                          </p:stCondLst>
                                        </p:cTn>
                                        <p:tgtEl>
                                          <p:spTgt spid="3">
                                            <p:txEl>
                                              <p:pRg st="1" end="1"/>
                                            </p:txEl>
                                          </p:spTgt>
                                        </p:tgtEl>
                                      </p:cBhvr>
                                      <p:to x="100000" y="100000"/>
                                    </p:animScale>
                                    <p:animScale>
                                      <p:cBhvr>
                                        <p:cTn id="36" dur="26">
                                          <p:stCondLst>
                                            <p:cond delay="1312"/>
                                          </p:stCondLst>
                                        </p:cTn>
                                        <p:tgtEl>
                                          <p:spTgt spid="3">
                                            <p:txEl>
                                              <p:pRg st="1" end="1"/>
                                            </p:txEl>
                                          </p:spTgt>
                                        </p:tgtEl>
                                      </p:cBhvr>
                                      <p:to x="100000" y="80000"/>
                                    </p:animScale>
                                    <p:animScale>
                                      <p:cBhvr>
                                        <p:cTn id="37" dur="166" decel="50000">
                                          <p:stCondLst>
                                            <p:cond delay="1338"/>
                                          </p:stCondLst>
                                        </p:cTn>
                                        <p:tgtEl>
                                          <p:spTgt spid="3">
                                            <p:txEl>
                                              <p:pRg st="1" end="1"/>
                                            </p:txEl>
                                          </p:spTgt>
                                        </p:tgtEl>
                                      </p:cBhvr>
                                      <p:to x="100000" y="100000"/>
                                    </p:animScale>
                                    <p:animScale>
                                      <p:cBhvr>
                                        <p:cTn id="38" dur="26">
                                          <p:stCondLst>
                                            <p:cond delay="1642"/>
                                          </p:stCondLst>
                                        </p:cTn>
                                        <p:tgtEl>
                                          <p:spTgt spid="3">
                                            <p:txEl>
                                              <p:pRg st="1" end="1"/>
                                            </p:txEl>
                                          </p:spTgt>
                                        </p:tgtEl>
                                      </p:cBhvr>
                                      <p:to x="100000" y="90000"/>
                                    </p:animScale>
                                    <p:animScale>
                                      <p:cBhvr>
                                        <p:cTn id="39" dur="166" decel="50000">
                                          <p:stCondLst>
                                            <p:cond delay="1668"/>
                                          </p:stCondLst>
                                        </p:cTn>
                                        <p:tgtEl>
                                          <p:spTgt spid="3">
                                            <p:txEl>
                                              <p:pRg st="1" end="1"/>
                                            </p:txEl>
                                          </p:spTgt>
                                        </p:tgtEl>
                                      </p:cBhvr>
                                      <p:to x="100000" y="100000"/>
                                    </p:animScale>
                                    <p:animScale>
                                      <p:cBhvr>
                                        <p:cTn id="40" dur="26">
                                          <p:stCondLst>
                                            <p:cond delay="1808"/>
                                          </p:stCondLst>
                                        </p:cTn>
                                        <p:tgtEl>
                                          <p:spTgt spid="3">
                                            <p:txEl>
                                              <p:pRg st="1" end="1"/>
                                            </p:txEl>
                                          </p:spTgt>
                                        </p:tgtEl>
                                      </p:cBhvr>
                                      <p:to x="100000" y="95000"/>
                                    </p:animScale>
                                    <p:animScale>
                                      <p:cBhvr>
                                        <p:cTn id="41" dur="166" decel="50000">
                                          <p:stCondLst>
                                            <p:cond delay="1834"/>
                                          </p:stCondLst>
                                        </p:cTn>
                                        <p:tgtEl>
                                          <p:spTgt spid="3">
                                            <p:txEl>
                                              <p:pRg st="1" end="1"/>
                                            </p:txEl>
                                          </p:spTgt>
                                        </p:tgtEl>
                                      </p:cBhvr>
                                      <p:to x="100000" y="100000"/>
                                    </p:animScale>
                                  </p:childTnLst>
                                </p:cTn>
                              </p:par>
                              <p:par>
                                <p:cTn id="42" presetID="26" presetClass="entr" presetSubtype="0" fill="hold" nodeType="withEffect">
                                  <p:stCondLst>
                                    <p:cond delay="0"/>
                                  </p:stCondLst>
                                  <p:childTnLst>
                                    <p:set>
                                      <p:cBhvr>
                                        <p:cTn id="43" dur="1" fill="hold">
                                          <p:stCondLst>
                                            <p:cond delay="0"/>
                                          </p:stCondLst>
                                        </p:cTn>
                                        <p:tgtEl>
                                          <p:spTgt spid="3">
                                            <p:txEl>
                                              <p:pRg st="2" end="2"/>
                                            </p:txEl>
                                          </p:spTgt>
                                        </p:tgtEl>
                                        <p:attrNameLst>
                                          <p:attrName>style.visibility</p:attrName>
                                        </p:attrNameLst>
                                      </p:cBhvr>
                                      <p:to>
                                        <p:strVal val="visible"/>
                                      </p:to>
                                    </p:set>
                                    <p:animEffect transition="in" filter="wipe(down)">
                                      <p:cBhvr>
                                        <p:cTn id="44" dur="580">
                                          <p:stCondLst>
                                            <p:cond delay="0"/>
                                          </p:stCondLst>
                                        </p:cTn>
                                        <p:tgtEl>
                                          <p:spTgt spid="3">
                                            <p:txEl>
                                              <p:pRg st="2" end="2"/>
                                            </p:txEl>
                                          </p:spTgt>
                                        </p:tgtEl>
                                      </p:cBhvr>
                                    </p:animEffect>
                                    <p:anim calcmode="lin" valueType="num">
                                      <p:cBhvr>
                                        <p:cTn id="45" dur="1822"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46" dur="664"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47" dur="664" tmFilter="0, 0; 0.125,0.2665; 0.25,0.4; 0.375,0.465; 0.5,0.5;  0.625,0.535; 0.75,0.6; 0.875,0.7335; 1,1">
                                          <p:stCondLst>
                                            <p:cond delay="664"/>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48" dur="332" tmFilter="0, 0; 0.125,0.2665; 0.25,0.4; 0.375,0.465; 0.5,0.5;  0.625,0.535; 0.75,0.6; 0.875,0.7335; 1,1">
                                          <p:stCondLst>
                                            <p:cond delay="1324"/>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49" dur="164" tmFilter="0, 0; 0.125,0.2665; 0.25,0.4; 0.375,0.465; 0.5,0.5;  0.625,0.535; 0.75,0.6; 0.875,0.7335; 1,1">
                                          <p:stCondLst>
                                            <p:cond delay="1656"/>
                                          </p:stCondLst>
                                        </p:cTn>
                                        <p:tgtEl>
                                          <p:spTgt spid="3">
                                            <p:txEl>
                                              <p:pRg st="2" end="2"/>
                                            </p:txEl>
                                          </p:spTgt>
                                        </p:tgtEl>
                                        <p:attrNameLst>
                                          <p:attrName>ppt_y</p:attrName>
                                        </p:attrNameLst>
                                      </p:cBhvr>
                                      <p:tavLst>
                                        <p:tav tm="0" fmla="#ppt_y-sin(pi*$)/81">
                                          <p:val>
                                            <p:fltVal val="0"/>
                                          </p:val>
                                        </p:tav>
                                        <p:tav tm="100000">
                                          <p:val>
                                            <p:fltVal val="1"/>
                                          </p:val>
                                        </p:tav>
                                      </p:tavLst>
                                    </p:anim>
                                    <p:animScale>
                                      <p:cBhvr>
                                        <p:cTn id="50" dur="26">
                                          <p:stCondLst>
                                            <p:cond delay="650"/>
                                          </p:stCondLst>
                                        </p:cTn>
                                        <p:tgtEl>
                                          <p:spTgt spid="3">
                                            <p:txEl>
                                              <p:pRg st="2" end="2"/>
                                            </p:txEl>
                                          </p:spTgt>
                                        </p:tgtEl>
                                      </p:cBhvr>
                                      <p:to x="100000" y="60000"/>
                                    </p:animScale>
                                    <p:animScale>
                                      <p:cBhvr>
                                        <p:cTn id="51" dur="166" decel="50000">
                                          <p:stCondLst>
                                            <p:cond delay="676"/>
                                          </p:stCondLst>
                                        </p:cTn>
                                        <p:tgtEl>
                                          <p:spTgt spid="3">
                                            <p:txEl>
                                              <p:pRg st="2" end="2"/>
                                            </p:txEl>
                                          </p:spTgt>
                                        </p:tgtEl>
                                      </p:cBhvr>
                                      <p:to x="100000" y="100000"/>
                                    </p:animScale>
                                    <p:animScale>
                                      <p:cBhvr>
                                        <p:cTn id="52" dur="26">
                                          <p:stCondLst>
                                            <p:cond delay="1312"/>
                                          </p:stCondLst>
                                        </p:cTn>
                                        <p:tgtEl>
                                          <p:spTgt spid="3">
                                            <p:txEl>
                                              <p:pRg st="2" end="2"/>
                                            </p:txEl>
                                          </p:spTgt>
                                        </p:tgtEl>
                                      </p:cBhvr>
                                      <p:to x="100000" y="80000"/>
                                    </p:animScale>
                                    <p:animScale>
                                      <p:cBhvr>
                                        <p:cTn id="53" dur="166" decel="50000">
                                          <p:stCondLst>
                                            <p:cond delay="1338"/>
                                          </p:stCondLst>
                                        </p:cTn>
                                        <p:tgtEl>
                                          <p:spTgt spid="3">
                                            <p:txEl>
                                              <p:pRg st="2" end="2"/>
                                            </p:txEl>
                                          </p:spTgt>
                                        </p:tgtEl>
                                      </p:cBhvr>
                                      <p:to x="100000" y="100000"/>
                                    </p:animScale>
                                    <p:animScale>
                                      <p:cBhvr>
                                        <p:cTn id="54" dur="26">
                                          <p:stCondLst>
                                            <p:cond delay="1642"/>
                                          </p:stCondLst>
                                        </p:cTn>
                                        <p:tgtEl>
                                          <p:spTgt spid="3">
                                            <p:txEl>
                                              <p:pRg st="2" end="2"/>
                                            </p:txEl>
                                          </p:spTgt>
                                        </p:tgtEl>
                                      </p:cBhvr>
                                      <p:to x="100000" y="90000"/>
                                    </p:animScale>
                                    <p:animScale>
                                      <p:cBhvr>
                                        <p:cTn id="55" dur="166" decel="50000">
                                          <p:stCondLst>
                                            <p:cond delay="1668"/>
                                          </p:stCondLst>
                                        </p:cTn>
                                        <p:tgtEl>
                                          <p:spTgt spid="3">
                                            <p:txEl>
                                              <p:pRg st="2" end="2"/>
                                            </p:txEl>
                                          </p:spTgt>
                                        </p:tgtEl>
                                      </p:cBhvr>
                                      <p:to x="100000" y="100000"/>
                                    </p:animScale>
                                    <p:animScale>
                                      <p:cBhvr>
                                        <p:cTn id="56" dur="26">
                                          <p:stCondLst>
                                            <p:cond delay="1808"/>
                                          </p:stCondLst>
                                        </p:cTn>
                                        <p:tgtEl>
                                          <p:spTgt spid="3">
                                            <p:txEl>
                                              <p:pRg st="2" end="2"/>
                                            </p:txEl>
                                          </p:spTgt>
                                        </p:tgtEl>
                                      </p:cBhvr>
                                      <p:to x="100000" y="95000"/>
                                    </p:animScale>
                                    <p:animScale>
                                      <p:cBhvr>
                                        <p:cTn id="57" dur="166" decel="50000">
                                          <p:stCondLst>
                                            <p:cond delay="1834"/>
                                          </p:stCondLst>
                                        </p:cTn>
                                        <p:tgtEl>
                                          <p:spTgt spid="3">
                                            <p:txEl>
                                              <p:pRg st="2" end="2"/>
                                            </p:txEl>
                                          </p:spTgt>
                                        </p:tgtEl>
                                      </p:cBhvr>
                                      <p:to x="100000" y="100000"/>
                                    </p:animScale>
                                  </p:childTnLst>
                                </p:cTn>
                              </p:par>
                              <p:par>
                                <p:cTn id="58" presetID="26" presetClass="entr" presetSubtype="0" fill="hold" nodeType="withEffect">
                                  <p:stCondLst>
                                    <p:cond delay="0"/>
                                  </p:stCondLst>
                                  <p:childTnLst>
                                    <p:set>
                                      <p:cBhvr>
                                        <p:cTn id="59" dur="1" fill="hold">
                                          <p:stCondLst>
                                            <p:cond delay="0"/>
                                          </p:stCondLst>
                                        </p:cTn>
                                        <p:tgtEl>
                                          <p:spTgt spid="3">
                                            <p:txEl>
                                              <p:pRg st="3" end="3"/>
                                            </p:txEl>
                                          </p:spTgt>
                                        </p:tgtEl>
                                        <p:attrNameLst>
                                          <p:attrName>style.visibility</p:attrName>
                                        </p:attrNameLst>
                                      </p:cBhvr>
                                      <p:to>
                                        <p:strVal val="visible"/>
                                      </p:to>
                                    </p:set>
                                    <p:animEffect transition="in" filter="wipe(down)">
                                      <p:cBhvr>
                                        <p:cTn id="60" dur="580">
                                          <p:stCondLst>
                                            <p:cond delay="0"/>
                                          </p:stCondLst>
                                        </p:cTn>
                                        <p:tgtEl>
                                          <p:spTgt spid="3">
                                            <p:txEl>
                                              <p:pRg st="3" end="3"/>
                                            </p:txEl>
                                          </p:spTgt>
                                        </p:tgtEl>
                                      </p:cBhvr>
                                    </p:animEffect>
                                    <p:anim calcmode="lin" valueType="num">
                                      <p:cBhvr>
                                        <p:cTn id="61" dur="1822"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62" dur="664"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63" dur="664" tmFilter="0, 0; 0.125,0.2665; 0.25,0.4; 0.375,0.465; 0.5,0.5;  0.625,0.535; 0.75,0.6; 0.875,0.7335; 1,1">
                                          <p:stCondLst>
                                            <p:cond delay="664"/>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64" dur="332" tmFilter="0, 0; 0.125,0.2665; 0.25,0.4; 0.375,0.465; 0.5,0.5;  0.625,0.535; 0.75,0.6; 0.875,0.7335; 1,1">
                                          <p:stCondLst>
                                            <p:cond delay="1324"/>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65" dur="164" tmFilter="0, 0; 0.125,0.2665; 0.25,0.4; 0.375,0.465; 0.5,0.5;  0.625,0.535; 0.75,0.6; 0.875,0.7335; 1,1">
                                          <p:stCondLst>
                                            <p:cond delay="1656"/>
                                          </p:stCondLst>
                                        </p:cTn>
                                        <p:tgtEl>
                                          <p:spTgt spid="3">
                                            <p:txEl>
                                              <p:pRg st="3" end="3"/>
                                            </p:txEl>
                                          </p:spTgt>
                                        </p:tgtEl>
                                        <p:attrNameLst>
                                          <p:attrName>ppt_y</p:attrName>
                                        </p:attrNameLst>
                                      </p:cBhvr>
                                      <p:tavLst>
                                        <p:tav tm="0" fmla="#ppt_y-sin(pi*$)/81">
                                          <p:val>
                                            <p:fltVal val="0"/>
                                          </p:val>
                                        </p:tav>
                                        <p:tav tm="100000">
                                          <p:val>
                                            <p:fltVal val="1"/>
                                          </p:val>
                                        </p:tav>
                                      </p:tavLst>
                                    </p:anim>
                                    <p:animScale>
                                      <p:cBhvr>
                                        <p:cTn id="66" dur="26">
                                          <p:stCondLst>
                                            <p:cond delay="650"/>
                                          </p:stCondLst>
                                        </p:cTn>
                                        <p:tgtEl>
                                          <p:spTgt spid="3">
                                            <p:txEl>
                                              <p:pRg st="3" end="3"/>
                                            </p:txEl>
                                          </p:spTgt>
                                        </p:tgtEl>
                                      </p:cBhvr>
                                      <p:to x="100000" y="60000"/>
                                    </p:animScale>
                                    <p:animScale>
                                      <p:cBhvr>
                                        <p:cTn id="67" dur="166" decel="50000">
                                          <p:stCondLst>
                                            <p:cond delay="676"/>
                                          </p:stCondLst>
                                        </p:cTn>
                                        <p:tgtEl>
                                          <p:spTgt spid="3">
                                            <p:txEl>
                                              <p:pRg st="3" end="3"/>
                                            </p:txEl>
                                          </p:spTgt>
                                        </p:tgtEl>
                                      </p:cBhvr>
                                      <p:to x="100000" y="100000"/>
                                    </p:animScale>
                                    <p:animScale>
                                      <p:cBhvr>
                                        <p:cTn id="68" dur="26">
                                          <p:stCondLst>
                                            <p:cond delay="1312"/>
                                          </p:stCondLst>
                                        </p:cTn>
                                        <p:tgtEl>
                                          <p:spTgt spid="3">
                                            <p:txEl>
                                              <p:pRg st="3" end="3"/>
                                            </p:txEl>
                                          </p:spTgt>
                                        </p:tgtEl>
                                      </p:cBhvr>
                                      <p:to x="100000" y="80000"/>
                                    </p:animScale>
                                    <p:animScale>
                                      <p:cBhvr>
                                        <p:cTn id="69" dur="166" decel="50000">
                                          <p:stCondLst>
                                            <p:cond delay="1338"/>
                                          </p:stCondLst>
                                        </p:cTn>
                                        <p:tgtEl>
                                          <p:spTgt spid="3">
                                            <p:txEl>
                                              <p:pRg st="3" end="3"/>
                                            </p:txEl>
                                          </p:spTgt>
                                        </p:tgtEl>
                                      </p:cBhvr>
                                      <p:to x="100000" y="100000"/>
                                    </p:animScale>
                                    <p:animScale>
                                      <p:cBhvr>
                                        <p:cTn id="70" dur="26">
                                          <p:stCondLst>
                                            <p:cond delay="1642"/>
                                          </p:stCondLst>
                                        </p:cTn>
                                        <p:tgtEl>
                                          <p:spTgt spid="3">
                                            <p:txEl>
                                              <p:pRg st="3" end="3"/>
                                            </p:txEl>
                                          </p:spTgt>
                                        </p:tgtEl>
                                      </p:cBhvr>
                                      <p:to x="100000" y="90000"/>
                                    </p:animScale>
                                    <p:animScale>
                                      <p:cBhvr>
                                        <p:cTn id="71" dur="166" decel="50000">
                                          <p:stCondLst>
                                            <p:cond delay="1668"/>
                                          </p:stCondLst>
                                        </p:cTn>
                                        <p:tgtEl>
                                          <p:spTgt spid="3">
                                            <p:txEl>
                                              <p:pRg st="3" end="3"/>
                                            </p:txEl>
                                          </p:spTgt>
                                        </p:tgtEl>
                                      </p:cBhvr>
                                      <p:to x="100000" y="100000"/>
                                    </p:animScale>
                                    <p:animScale>
                                      <p:cBhvr>
                                        <p:cTn id="72" dur="26">
                                          <p:stCondLst>
                                            <p:cond delay="1808"/>
                                          </p:stCondLst>
                                        </p:cTn>
                                        <p:tgtEl>
                                          <p:spTgt spid="3">
                                            <p:txEl>
                                              <p:pRg st="3" end="3"/>
                                            </p:txEl>
                                          </p:spTgt>
                                        </p:tgtEl>
                                      </p:cBhvr>
                                      <p:to x="100000" y="95000"/>
                                    </p:animScale>
                                    <p:animScale>
                                      <p:cBhvr>
                                        <p:cTn id="73" dur="166" decel="50000">
                                          <p:stCondLst>
                                            <p:cond delay="1834"/>
                                          </p:stCondLst>
                                        </p:cTn>
                                        <p:tgtEl>
                                          <p:spTgt spid="3">
                                            <p:txEl>
                                              <p:pRg st="3" end="3"/>
                                            </p:txEl>
                                          </p:spTgt>
                                        </p:tgtEl>
                                      </p:cBhvr>
                                      <p:to x="100000" y="100000"/>
                                    </p:animScale>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nodeType="clickEffect">
                                  <p:stCondLst>
                                    <p:cond delay="0"/>
                                  </p:stCondLst>
                                  <p:childTnLst>
                                    <p:set>
                                      <p:cBhvr>
                                        <p:cTn id="77" dur="1" fill="hold">
                                          <p:stCondLst>
                                            <p:cond delay="0"/>
                                          </p:stCondLst>
                                        </p:cTn>
                                        <p:tgtEl>
                                          <p:spTgt spid="2051"/>
                                        </p:tgtEl>
                                        <p:attrNameLst>
                                          <p:attrName>style.visibility</p:attrName>
                                        </p:attrNameLst>
                                      </p:cBhvr>
                                      <p:to>
                                        <p:strVal val="visible"/>
                                      </p:to>
                                    </p:set>
                                    <p:animEffect transition="in" filter="fade">
                                      <p:cBhvr>
                                        <p:cTn id="78" dur="500"/>
                                        <p:tgtEl>
                                          <p:spTgt spid="20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3200" dirty="0" smtClean="0"/>
              <a:t>Игра и слово – как одно целое в развитии речи дошкольника</a:t>
            </a:r>
            <a:endParaRPr lang="ru-RU" sz="3200" dirty="0"/>
          </a:p>
        </p:txBody>
      </p:sp>
      <p:sp>
        <p:nvSpPr>
          <p:cNvPr id="3" name="Объект 2"/>
          <p:cNvSpPr>
            <a:spLocks noGrp="1"/>
          </p:cNvSpPr>
          <p:nvPr>
            <p:ph sz="quarter" idx="1"/>
          </p:nvPr>
        </p:nvSpPr>
        <p:spPr/>
        <p:txBody>
          <a:bodyPr/>
          <a:lstStyle/>
          <a:p>
            <a:r>
              <a:rPr lang="ru-RU" dirty="0"/>
              <a:t>Игра и труд являются сильнейшими стимулами для проявления детской самодеятельности в области языка; они должны быть в первую очередь использованы в интересах развития речи детей.</a:t>
            </a:r>
          </a:p>
        </p:txBody>
      </p:sp>
      <p:pic>
        <p:nvPicPr>
          <p:cNvPr id="3074" name="Picture 2" descr="C:\Users\ira\Desktop\логопедия\Ctivo_rassylka_00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9832" y="3602018"/>
            <a:ext cx="5256584" cy="31445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51041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Effect transition="in" filter="wipe(down)">
                                      <p:cBhvr>
                                        <p:cTn id="14" dur="580">
                                          <p:stCondLst>
                                            <p:cond delay="0"/>
                                          </p:stCondLst>
                                        </p:cTn>
                                        <p:tgtEl>
                                          <p:spTgt spid="3">
                                            <p:txEl>
                                              <p:pRg st="0" end="0"/>
                                            </p:txEl>
                                          </p:spTgt>
                                        </p:tgtEl>
                                      </p:cBhvr>
                                    </p:animEffect>
                                    <p:anim calcmode="lin" valueType="num">
                                      <p:cBhvr>
                                        <p:cTn id="15" dur="1822"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3">
                                            <p:txEl>
                                              <p:pRg st="0" end="0"/>
                                            </p:txEl>
                                          </p:spTgt>
                                        </p:tgtEl>
                                        <p:attrNameLst>
                                          <p:attrName>ppt_y</p:attrName>
                                        </p:attrNameLst>
                                      </p:cBhvr>
                                      <p:tavLst>
                                        <p:tav tm="0" fmla="#ppt_y-sin(pi*$)/81">
                                          <p:val>
                                            <p:fltVal val="0"/>
                                          </p:val>
                                        </p:tav>
                                        <p:tav tm="100000">
                                          <p:val>
                                            <p:fltVal val="1"/>
                                          </p:val>
                                        </p:tav>
                                      </p:tavLst>
                                    </p:anim>
                                    <p:animScale>
                                      <p:cBhvr>
                                        <p:cTn id="20" dur="26">
                                          <p:stCondLst>
                                            <p:cond delay="650"/>
                                          </p:stCondLst>
                                        </p:cTn>
                                        <p:tgtEl>
                                          <p:spTgt spid="3">
                                            <p:txEl>
                                              <p:pRg st="0" end="0"/>
                                            </p:txEl>
                                          </p:spTgt>
                                        </p:tgtEl>
                                      </p:cBhvr>
                                      <p:to x="100000" y="60000"/>
                                    </p:animScale>
                                    <p:animScale>
                                      <p:cBhvr>
                                        <p:cTn id="21" dur="166" decel="50000">
                                          <p:stCondLst>
                                            <p:cond delay="676"/>
                                          </p:stCondLst>
                                        </p:cTn>
                                        <p:tgtEl>
                                          <p:spTgt spid="3">
                                            <p:txEl>
                                              <p:pRg st="0" end="0"/>
                                            </p:txEl>
                                          </p:spTgt>
                                        </p:tgtEl>
                                      </p:cBhvr>
                                      <p:to x="100000" y="100000"/>
                                    </p:animScale>
                                    <p:animScale>
                                      <p:cBhvr>
                                        <p:cTn id="22" dur="26">
                                          <p:stCondLst>
                                            <p:cond delay="1312"/>
                                          </p:stCondLst>
                                        </p:cTn>
                                        <p:tgtEl>
                                          <p:spTgt spid="3">
                                            <p:txEl>
                                              <p:pRg st="0" end="0"/>
                                            </p:txEl>
                                          </p:spTgt>
                                        </p:tgtEl>
                                      </p:cBhvr>
                                      <p:to x="100000" y="80000"/>
                                    </p:animScale>
                                    <p:animScale>
                                      <p:cBhvr>
                                        <p:cTn id="23" dur="166" decel="50000">
                                          <p:stCondLst>
                                            <p:cond delay="1338"/>
                                          </p:stCondLst>
                                        </p:cTn>
                                        <p:tgtEl>
                                          <p:spTgt spid="3">
                                            <p:txEl>
                                              <p:pRg st="0" end="0"/>
                                            </p:txEl>
                                          </p:spTgt>
                                        </p:tgtEl>
                                      </p:cBhvr>
                                      <p:to x="100000" y="100000"/>
                                    </p:animScale>
                                    <p:animScale>
                                      <p:cBhvr>
                                        <p:cTn id="24" dur="26">
                                          <p:stCondLst>
                                            <p:cond delay="1642"/>
                                          </p:stCondLst>
                                        </p:cTn>
                                        <p:tgtEl>
                                          <p:spTgt spid="3">
                                            <p:txEl>
                                              <p:pRg st="0" end="0"/>
                                            </p:txEl>
                                          </p:spTgt>
                                        </p:tgtEl>
                                      </p:cBhvr>
                                      <p:to x="100000" y="90000"/>
                                    </p:animScale>
                                    <p:animScale>
                                      <p:cBhvr>
                                        <p:cTn id="25" dur="166" decel="50000">
                                          <p:stCondLst>
                                            <p:cond delay="1668"/>
                                          </p:stCondLst>
                                        </p:cTn>
                                        <p:tgtEl>
                                          <p:spTgt spid="3">
                                            <p:txEl>
                                              <p:pRg st="0" end="0"/>
                                            </p:txEl>
                                          </p:spTgt>
                                        </p:tgtEl>
                                      </p:cBhvr>
                                      <p:to x="100000" y="100000"/>
                                    </p:animScale>
                                    <p:animScale>
                                      <p:cBhvr>
                                        <p:cTn id="26" dur="26">
                                          <p:stCondLst>
                                            <p:cond delay="1808"/>
                                          </p:stCondLst>
                                        </p:cTn>
                                        <p:tgtEl>
                                          <p:spTgt spid="3">
                                            <p:txEl>
                                              <p:pRg st="0" end="0"/>
                                            </p:txEl>
                                          </p:spTgt>
                                        </p:tgtEl>
                                      </p:cBhvr>
                                      <p:to x="100000" y="95000"/>
                                    </p:animScale>
                                    <p:animScale>
                                      <p:cBhvr>
                                        <p:cTn id="27" dur="166" decel="50000">
                                          <p:stCondLst>
                                            <p:cond delay="1834"/>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800" dirty="0">
                <a:solidFill>
                  <a:srgbClr val="C00000"/>
                </a:solidFill>
              </a:rPr>
              <a:t>П</a:t>
            </a:r>
            <a:r>
              <a:rPr lang="ru-RU" sz="2800" dirty="0" smtClean="0">
                <a:solidFill>
                  <a:srgbClr val="C00000"/>
                </a:solidFill>
              </a:rPr>
              <a:t>едагогические </a:t>
            </a:r>
            <a:r>
              <a:rPr lang="ru-RU" sz="2800" dirty="0">
                <a:solidFill>
                  <a:srgbClr val="C00000"/>
                </a:solidFill>
              </a:rPr>
              <a:t>мероприятия в организации свободной игры детей сводятся к следующему:</a:t>
            </a:r>
            <a:br>
              <a:rPr lang="ru-RU" sz="2800" dirty="0">
                <a:solidFill>
                  <a:srgbClr val="C00000"/>
                </a:solidFill>
              </a:rPr>
            </a:br>
            <a:endParaRPr lang="ru-RU" sz="2800" dirty="0">
              <a:solidFill>
                <a:srgbClr val="C00000"/>
              </a:solidFill>
            </a:endParaRPr>
          </a:p>
        </p:txBody>
      </p:sp>
      <p:sp>
        <p:nvSpPr>
          <p:cNvPr id="3" name="Объект 2"/>
          <p:cNvSpPr>
            <a:spLocks noGrp="1"/>
          </p:cNvSpPr>
          <p:nvPr>
            <p:ph sz="quarter" idx="1"/>
          </p:nvPr>
        </p:nvSpPr>
        <p:spPr/>
        <p:txBody>
          <a:bodyPr>
            <a:normAutofit fontScale="77500" lnSpcReduction="20000"/>
          </a:bodyPr>
          <a:lstStyle/>
          <a:p>
            <a:r>
              <a:rPr lang="ru-RU" dirty="0"/>
              <a:t>1. Организовать место для игры, соответствующее возрасту и числу играющих на нем детей.</a:t>
            </a:r>
          </a:p>
          <a:p>
            <a:r>
              <a:rPr lang="ru-RU" dirty="0"/>
              <a:t>2. Продумать подбор игрушек, материалов, пособий и неуклонно следить за их обновлением соответственно запросам развивающегося игрового процесса и общего развития детей.</a:t>
            </a:r>
          </a:p>
          <a:p>
            <a:r>
              <a:rPr lang="ru-RU" dirty="0"/>
              <a:t>3. Руководя наблюдениями детей, содействовать отображению в игре положительных сторон социальной, трудовой жизни.</a:t>
            </a:r>
          </a:p>
          <a:p>
            <a:r>
              <a:rPr lang="ru-RU" dirty="0"/>
              <a:t>4. Содействовать тому, чтобы группировка детей в игре (по возрасту, развитию, речевым навыкам) способствовала росту и развитию языка более слабых и отстающих. Рекомендуется включать в игру малышей старших детей.</a:t>
            </a:r>
          </a:p>
          <a:p>
            <a:r>
              <a:rPr lang="ru-RU" dirty="0"/>
              <a:t>5. Проявлять интерес к играм детей беседами, обусловленными их содержанием, руководить игрой и в процессе такого руководства упражнять язык детей.</a:t>
            </a:r>
          </a:p>
          <a:p>
            <a:endParaRPr lang="ru-RU" dirty="0"/>
          </a:p>
        </p:txBody>
      </p:sp>
      <p:pic>
        <p:nvPicPr>
          <p:cNvPr id="5" name="Picture 6" descr="C:\Users\ira\Desktop\логопедия\images (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82242" y="5785787"/>
            <a:ext cx="1948994" cy="102643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6417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wheel(1)">
                                      <p:cBhvr>
                                        <p:cTn id="12" dur="20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wheel(1)">
                                      <p:cBhvr>
                                        <p:cTn id="17" dur="20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1" presetClass="entr" presetSubtype="1"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wheel(1)">
                                      <p:cBhvr>
                                        <p:cTn id="22" dur="20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1" presetClass="entr" presetSubtype="1"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wheel(1)">
                                      <p:cBhvr>
                                        <p:cTn id="27" dur="20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21" presetClass="entr" presetSubtype="1"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wheel(1)">
                                      <p:cBhvr>
                                        <p:cTn id="32"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a:t> </a:t>
            </a:r>
          </a:p>
        </p:txBody>
      </p:sp>
      <p:sp>
        <p:nvSpPr>
          <p:cNvPr id="3" name="Объект 2"/>
          <p:cNvSpPr>
            <a:spLocks noGrp="1"/>
          </p:cNvSpPr>
          <p:nvPr>
            <p:ph sz="quarter" idx="1"/>
          </p:nvPr>
        </p:nvSpPr>
        <p:spPr/>
        <p:txBody>
          <a:bodyPr>
            <a:noAutofit/>
          </a:bodyPr>
          <a:lstStyle/>
          <a:p>
            <a:r>
              <a:rPr lang="ru-RU" sz="4000" dirty="0"/>
              <a:t> </a:t>
            </a:r>
            <a:r>
              <a:rPr lang="ru-RU" sz="2800" dirty="0"/>
              <a:t>Игра - путь детей к познанию окружающего мира. </a:t>
            </a:r>
            <a:br>
              <a:rPr lang="ru-RU" sz="2800" dirty="0"/>
            </a:br>
            <a:r>
              <a:rPr lang="ru-RU" sz="2800" dirty="0"/>
              <a:t>Для ребёнка игра – средство самореализации и самовыражения. Она позволяет ребёнку выйти за пределы ограниченного мира и построить свой собственный. </a:t>
            </a:r>
          </a:p>
        </p:txBody>
      </p:sp>
      <p:pic>
        <p:nvPicPr>
          <p:cNvPr id="6146" name="Picture 2" descr="C:\Users\ira\Desktop\логопедия\703 (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40152" y="4106085"/>
            <a:ext cx="2436887" cy="2436887"/>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C:\Users\ira\Desktop\логопедия\detskie-igrushki-kupit.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99592" y="4548639"/>
            <a:ext cx="2520280" cy="2025545"/>
          </a:xfrm>
          <a:prstGeom prst="rect">
            <a:avLst/>
          </a:prstGeom>
          <a:noFill/>
          <a:extLst>
            <a:ext uri="{909E8E84-426E-40DD-AFC4-6F175D3DCCD1}">
              <a14:hiddenFill xmlns:a14="http://schemas.microsoft.com/office/drawing/2010/main">
                <a:solidFill>
                  <a:srgbClr val="FFFFFF"/>
                </a:solidFill>
              </a14:hiddenFill>
            </a:ext>
          </a:extLst>
        </p:spPr>
      </p:pic>
      <p:pic>
        <p:nvPicPr>
          <p:cNvPr id="6149" name="Picture 5" descr="C:\Users\ira\Desktop\логопедия\images (2).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98185" y="4580060"/>
            <a:ext cx="2705100" cy="1685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786142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8"/>
                                        </p:tgtEl>
                                        <p:attrNameLst>
                                          <p:attrName>style.visibility</p:attrName>
                                        </p:attrNameLst>
                                      </p:cBhvr>
                                      <p:to>
                                        <p:strVal val="visible"/>
                                      </p:to>
                                    </p:set>
                                    <p:animEffect transition="in" filter="fade">
                                      <p:cBhvr>
                                        <p:cTn id="7" dur="500"/>
                                        <p:tgtEl>
                                          <p:spTgt spid="6148"/>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6149"/>
                                        </p:tgtEl>
                                        <p:attrNameLst>
                                          <p:attrName>style.visibility</p:attrName>
                                        </p:attrNameLst>
                                      </p:cBhvr>
                                      <p:to>
                                        <p:strVal val="visible"/>
                                      </p:to>
                                    </p:set>
                                    <p:animEffect transition="in" filter="randombar(horizontal)">
                                      <p:cBhvr>
                                        <p:cTn id="12" dur="500"/>
                                        <p:tgtEl>
                                          <p:spTgt spid="6149"/>
                                        </p:tgtEl>
                                      </p:cBhvr>
                                    </p:animEffect>
                                  </p:childTnLst>
                                </p:cTn>
                              </p:par>
                            </p:childTnLst>
                          </p:cTn>
                        </p:par>
                      </p:childTnLst>
                    </p:cTn>
                  </p:par>
                  <p:par>
                    <p:cTn id="13" fill="hold">
                      <p:stCondLst>
                        <p:cond delay="indefinite"/>
                      </p:stCondLst>
                      <p:childTnLst>
                        <p:par>
                          <p:cTn id="14" fill="hold">
                            <p:stCondLst>
                              <p:cond delay="0"/>
                            </p:stCondLst>
                            <p:childTnLst>
                              <p:par>
                                <p:cTn id="15" presetID="26" presetClass="entr" presetSubtype="0" fill="hold" nodeType="clickEffect">
                                  <p:stCondLst>
                                    <p:cond delay="0"/>
                                  </p:stCondLst>
                                  <p:childTnLst>
                                    <p:set>
                                      <p:cBhvr>
                                        <p:cTn id="16" dur="1" fill="hold">
                                          <p:stCondLst>
                                            <p:cond delay="0"/>
                                          </p:stCondLst>
                                        </p:cTn>
                                        <p:tgtEl>
                                          <p:spTgt spid="6146"/>
                                        </p:tgtEl>
                                        <p:attrNameLst>
                                          <p:attrName>style.visibility</p:attrName>
                                        </p:attrNameLst>
                                      </p:cBhvr>
                                      <p:to>
                                        <p:strVal val="visible"/>
                                      </p:to>
                                    </p:set>
                                    <p:animEffect transition="in" filter="wipe(down)">
                                      <p:cBhvr>
                                        <p:cTn id="17" dur="580">
                                          <p:stCondLst>
                                            <p:cond delay="0"/>
                                          </p:stCondLst>
                                        </p:cTn>
                                        <p:tgtEl>
                                          <p:spTgt spid="6146"/>
                                        </p:tgtEl>
                                      </p:cBhvr>
                                    </p:animEffect>
                                    <p:anim calcmode="lin" valueType="num">
                                      <p:cBhvr>
                                        <p:cTn id="18" dur="1822" tmFilter="0,0; 0.14,0.36; 0.43,0.73; 0.71,0.91; 1.0,1.0">
                                          <p:stCondLst>
                                            <p:cond delay="0"/>
                                          </p:stCondLst>
                                        </p:cTn>
                                        <p:tgtEl>
                                          <p:spTgt spid="6146"/>
                                        </p:tgtEl>
                                        <p:attrNameLst>
                                          <p:attrName>ppt_x</p:attrName>
                                        </p:attrNameLst>
                                      </p:cBhvr>
                                      <p:tavLst>
                                        <p:tav tm="0">
                                          <p:val>
                                            <p:strVal val="#ppt_x-0.25"/>
                                          </p:val>
                                        </p:tav>
                                        <p:tav tm="100000">
                                          <p:val>
                                            <p:strVal val="#ppt_x"/>
                                          </p:val>
                                        </p:tav>
                                      </p:tavLst>
                                    </p:anim>
                                    <p:anim calcmode="lin" valueType="num">
                                      <p:cBhvr>
                                        <p:cTn id="19" dur="664" tmFilter="0.0,0.0; 0.25,0.07; 0.50,0.2; 0.75,0.467; 1.0,1.0">
                                          <p:stCondLst>
                                            <p:cond delay="0"/>
                                          </p:stCondLst>
                                        </p:cTn>
                                        <p:tgtEl>
                                          <p:spTgt spid="6146"/>
                                        </p:tgtEl>
                                        <p:attrNameLst>
                                          <p:attrName>ppt_y</p:attrName>
                                        </p:attrNameLst>
                                      </p:cBhvr>
                                      <p:tavLst>
                                        <p:tav tm="0" fmla="#ppt_y-sin(pi*$)/3">
                                          <p:val>
                                            <p:fltVal val="0.5"/>
                                          </p:val>
                                        </p:tav>
                                        <p:tav tm="100000">
                                          <p:val>
                                            <p:fltVal val="1"/>
                                          </p:val>
                                        </p:tav>
                                      </p:tavLst>
                                    </p:anim>
                                    <p:anim calcmode="lin" valueType="num">
                                      <p:cBhvr>
                                        <p:cTn id="20" dur="664" tmFilter="0, 0; 0.125,0.2665; 0.25,0.4; 0.375,0.465; 0.5,0.5;  0.625,0.535; 0.75,0.6; 0.875,0.7335; 1,1">
                                          <p:stCondLst>
                                            <p:cond delay="664"/>
                                          </p:stCondLst>
                                        </p:cTn>
                                        <p:tgtEl>
                                          <p:spTgt spid="6146"/>
                                        </p:tgtEl>
                                        <p:attrNameLst>
                                          <p:attrName>ppt_y</p:attrName>
                                        </p:attrNameLst>
                                      </p:cBhvr>
                                      <p:tavLst>
                                        <p:tav tm="0" fmla="#ppt_y-sin(pi*$)/9">
                                          <p:val>
                                            <p:fltVal val="0"/>
                                          </p:val>
                                        </p:tav>
                                        <p:tav tm="100000">
                                          <p:val>
                                            <p:fltVal val="1"/>
                                          </p:val>
                                        </p:tav>
                                      </p:tavLst>
                                    </p:anim>
                                    <p:anim calcmode="lin" valueType="num">
                                      <p:cBhvr>
                                        <p:cTn id="21" dur="332" tmFilter="0, 0; 0.125,0.2665; 0.25,0.4; 0.375,0.465; 0.5,0.5;  0.625,0.535; 0.75,0.6; 0.875,0.7335; 1,1">
                                          <p:stCondLst>
                                            <p:cond delay="1324"/>
                                          </p:stCondLst>
                                        </p:cTn>
                                        <p:tgtEl>
                                          <p:spTgt spid="6146"/>
                                        </p:tgtEl>
                                        <p:attrNameLst>
                                          <p:attrName>ppt_y</p:attrName>
                                        </p:attrNameLst>
                                      </p:cBhvr>
                                      <p:tavLst>
                                        <p:tav tm="0" fmla="#ppt_y-sin(pi*$)/27">
                                          <p:val>
                                            <p:fltVal val="0"/>
                                          </p:val>
                                        </p:tav>
                                        <p:tav tm="100000">
                                          <p:val>
                                            <p:fltVal val="1"/>
                                          </p:val>
                                        </p:tav>
                                      </p:tavLst>
                                    </p:anim>
                                    <p:anim calcmode="lin" valueType="num">
                                      <p:cBhvr>
                                        <p:cTn id="22" dur="164" tmFilter="0, 0; 0.125,0.2665; 0.25,0.4; 0.375,0.465; 0.5,0.5;  0.625,0.535; 0.75,0.6; 0.875,0.7335; 1,1">
                                          <p:stCondLst>
                                            <p:cond delay="1656"/>
                                          </p:stCondLst>
                                        </p:cTn>
                                        <p:tgtEl>
                                          <p:spTgt spid="6146"/>
                                        </p:tgtEl>
                                        <p:attrNameLst>
                                          <p:attrName>ppt_y</p:attrName>
                                        </p:attrNameLst>
                                      </p:cBhvr>
                                      <p:tavLst>
                                        <p:tav tm="0" fmla="#ppt_y-sin(pi*$)/81">
                                          <p:val>
                                            <p:fltVal val="0"/>
                                          </p:val>
                                        </p:tav>
                                        <p:tav tm="100000">
                                          <p:val>
                                            <p:fltVal val="1"/>
                                          </p:val>
                                        </p:tav>
                                      </p:tavLst>
                                    </p:anim>
                                    <p:animScale>
                                      <p:cBhvr>
                                        <p:cTn id="23" dur="26">
                                          <p:stCondLst>
                                            <p:cond delay="650"/>
                                          </p:stCondLst>
                                        </p:cTn>
                                        <p:tgtEl>
                                          <p:spTgt spid="6146"/>
                                        </p:tgtEl>
                                      </p:cBhvr>
                                      <p:to x="100000" y="60000"/>
                                    </p:animScale>
                                    <p:animScale>
                                      <p:cBhvr>
                                        <p:cTn id="24" dur="166" decel="50000">
                                          <p:stCondLst>
                                            <p:cond delay="676"/>
                                          </p:stCondLst>
                                        </p:cTn>
                                        <p:tgtEl>
                                          <p:spTgt spid="6146"/>
                                        </p:tgtEl>
                                      </p:cBhvr>
                                      <p:to x="100000" y="100000"/>
                                    </p:animScale>
                                    <p:animScale>
                                      <p:cBhvr>
                                        <p:cTn id="25" dur="26">
                                          <p:stCondLst>
                                            <p:cond delay="1312"/>
                                          </p:stCondLst>
                                        </p:cTn>
                                        <p:tgtEl>
                                          <p:spTgt spid="6146"/>
                                        </p:tgtEl>
                                      </p:cBhvr>
                                      <p:to x="100000" y="80000"/>
                                    </p:animScale>
                                    <p:animScale>
                                      <p:cBhvr>
                                        <p:cTn id="26" dur="166" decel="50000">
                                          <p:stCondLst>
                                            <p:cond delay="1338"/>
                                          </p:stCondLst>
                                        </p:cTn>
                                        <p:tgtEl>
                                          <p:spTgt spid="6146"/>
                                        </p:tgtEl>
                                      </p:cBhvr>
                                      <p:to x="100000" y="100000"/>
                                    </p:animScale>
                                    <p:animScale>
                                      <p:cBhvr>
                                        <p:cTn id="27" dur="26">
                                          <p:stCondLst>
                                            <p:cond delay="1642"/>
                                          </p:stCondLst>
                                        </p:cTn>
                                        <p:tgtEl>
                                          <p:spTgt spid="6146"/>
                                        </p:tgtEl>
                                      </p:cBhvr>
                                      <p:to x="100000" y="90000"/>
                                    </p:animScale>
                                    <p:animScale>
                                      <p:cBhvr>
                                        <p:cTn id="28" dur="166" decel="50000">
                                          <p:stCondLst>
                                            <p:cond delay="1668"/>
                                          </p:stCondLst>
                                        </p:cTn>
                                        <p:tgtEl>
                                          <p:spTgt spid="6146"/>
                                        </p:tgtEl>
                                      </p:cBhvr>
                                      <p:to x="100000" y="100000"/>
                                    </p:animScale>
                                    <p:animScale>
                                      <p:cBhvr>
                                        <p:cTn id="29" dur="26">
                                          <p:stCondLst>
                                            <p:cond delay="1808"/>
                                          </p:stCondLst>
                                        </p:cTn>
                                        <p:tgtEl>
                                          <p:spTgt spid="6146"/>
                                        </p:tgtEl>
                                      </p:cBhvr>
                                      <p:to x="100000" y="95000"/>
                                    </p:animScale>
                                    <p:animScale>
                                      <p:cBhvr>
                                        <p:cTn id="30" dur="166" decel="50000">
                                          <p:stCondLst>
                                            <p:cond delay="1834"/>
                                          </p:stCondLst>
                                        </p:cTn>
                                        <p:tgtEl>
                                          <p:spTgt spid="614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b="1" dirty="0" smtClean="0"/>
              <a:t>Дыхательные упражнения и игры</a:t>
            </a:r>
            <a:br>
              <a:rPr lang="ru-RU" b="1" dirty="0" smtClean="0"/>
            </a:br>
            <a:endParaRPr lang="ru-RU" dirty="0"/>
          </a:p>
        </p:txBody>
      </p:sp>
      <p:sp>
        <p:nvSpPr>
          <p:cNvPr id="3" name="Объект 2"/>
          <p:cNvSpPr>
            <a:spLocks noGrp="1"/>
          </p:cNvSpPr>
          <p:nvPr>
            <p:ph sz="quarter" idx="1"/>
          </p:nvPr>
        </p:nvSpPr>
        <p:spPr>
          <a:xfrm>
            <a:off x="571472" y="1643050"/>
            <a:ext cx="8153400" cy="4495800"/>
          </a:xfrm>
        </p:spPr>
        <p:txBody>
          <a:bodyPr>
            <a:normAutofit/>
          </a:bodyPr>
          <a:lstStyle/>
          <a:p>
            <a:r>
              <a:rPr lang="ru-RU" dirty="0" smtClean="0"/>
              <a:t>«</a:t>
            </a:r>
            <a:r>
              <a:rPr lang="ru-RU" b="1" dirty="0" err="1" smtClean="0"/>
              <a:t>Потягушеньки</a:t>
            </a:r>
            <a:r>
              <a:rPr lang="ru-RU" b="1" dirty="0" smtClean="0"/>
              <a:t> моей душеньке»; </a:t>
            </a:r>
          </a:p>
          <a:p>
            <a:r>
              <a:rPr lang="ru-RU" b="1" dirty="0" smtClean="0"/>
              <a:t>«Веселые движения»; </a:t>
            </a:r>
          </a:p>
          <a:p>
            <a:r>
              <a:rPr lang="ru-RU" b="1" dirty="0" smtClean="0"/>
              <a:t>«Снегопад»;</a:t>
            </a:r>
            <a:r>
              <a:rPr lang="ru-RU" dirty="0" smtClean="0"/>
              <a:t> </a:t>
            </a:r>
            <a:endParaRPr lang="ru-RU" b="1" dirty="0" smtClean="0"/>
          </a:p>
          <a:p>
            <a:pPr algn="ctr"/>
            <a:r>
              <a:rPr lang="ru-RU" b="1" dirty="0" smtClean="0"/>
              <a:t>«Мой воздушный шарик».</a:t>
            </a:r>
          </a:p>
          <a:p>
            <a:r>
              <a:rPr lang="ru-RU" i="1" dirty="0" smtClean="0"/>
              <a:t>Мой воздушный шарик, раз, два, три.</a:t>
            </a:r>
            <a:endParaRPr lang="ru-RU" b="1" dirty="0" smtClean="0"/>
          </a:p>
          <a:p>
            <a:r>
              <a:rPr lang="ru-RU" i="1" dirty="0" smtClean="0"/>
              <a:t>Легкий, как комарик, посмотри.</a:t>
            </a:r>
            <a:endParaRPr lang="ru-RU" b="1" dirty="0" smtClean="0"/>
          </a:p>
          <a:p>
            <a:r>
              <a:rPr lang="ru-RU" i="1" dirty="0" smtClean="0"/>
              <a:t>Носом я вдыхаю, не спешу,</a:t>
            </a:r>
            <a:endParaRPr lang="ru-RU" b="1" dirty="0" smtClean="0"/>
          </a:p>
          <a:p>
            <a:r>
              <a:rPr lang="ru-RU" i="1" dirty="0" smtClean="0"/>
              <a:t>За своим дыханием слежу.</a:t>
            </a:r>
            <a:endParaRPr lang="ru-RU" b="1" dirty="0" smtClean="0"/>
          </a:p>
          <a:p>
            <a:endParaRPr lang="ru-RU" dirty="0"/>
          </a:p>
        </p:txBody>
      </p:sp>
      <p:pic>
        <p:nvPicPr>
          <p:cNvPr id="1027" name="Picture 3" descr="C:\Documents and Settings\Татьяна\Рабочий стол\логопедия\9_20_39_46_155727986_2868872.jpg"/>
          <p:cNvPicPr>
            <a:picLocks noChangeAspect="1" noChangeArrowheads="1"/>
          </p:cNvPicPr>
          <p:nvPr/>
        </p:nvPicPr>
        <p:blipFill>
          <a:blip r:embed="rId2"/>
          <a:srcRect/>
          <a:stretch>
            <a:fillRect/>
          </a:stretch>
        </p:blipFill>
        <p:spPr bwMode="auto">
          <a:xfrm>
            <a:off x="5857884" y="4762484"/>
            <a:ext cx="3143272" cy="2095516"/>
          </a:xfrm>
          <a:prstGeom prst="rect">
            <a:avLst/>
          </a:prstGeom>
          <a:noFill/>
        </p:spPr>
      </p:pic>
    </p:spTree>
    <p:extLst>
      <p:ext uri="{BB962C8B-B14F-4D97-AF65-F5344CB8AC3E}">
        <p14:creationId xmlns:p14="http://schemas.microsoft.com/office/powerpoint/2010/main" val="4413582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 calcmode="lin" valueType="num">
                                      <p:cBhvr>
                                        <p:cTn id="7" dur="1000" fill="hold"/>
                                        <p:tgtEl>
                                          <p:spTgt spid="1027"/>
                                        </p:tgtEl>
                                        <p:attrNameLst>
                                          <p:attrName>ppt_w</p:attrName>
                                        </p:attrNameLst>
                                      </p:cBhvr>
                                      <p:tavLst>
                                        <p:tav tm="0">
                                          <p:val>
                                            <p:fltVal val="0"/>
                                          </p:val>
                                        </p:tav>
                                        <p:tav tm="100000">
                                          <p:val>
                                            <p:strVal val="#ppt_w"/>
                                          </p:val>
                                        </p:tav>
                                      </p:tavLst>
                                    </p:anim>
                                    <p:anim calcmode="lin" valueType="num">
                                      <p:cBhvr>
                                        <p:cTn id="8" dur="1000" fill="hold"/>
                                        <p:tgtEl>
                                          <p:spTgt spid="1027"/>
                                        </p:tgtEl>
                                        <p:attrNameLst>
                                          <p:attrName>ppt_h</p:attrName>
                                        </p:attrNameLst>
                                      </p:cBhvr>
                                      <p:tavLst>
                                        <p:tav tm="0">
                                          <p:val>
                                            <p:fltVal val="0"/>
                                          </p:val>
                                        </p:tav>
                                        <p:tav tm="100000">
                                          <p:val>
                                            <p:strVal val="#ppt_h"/>
                                          </p:val>
                                        </p:tav>
                                      </p:tavLst>
                                    </p:anim>
                                    <p:anim calcmode="lin" valueType="num">
                                      <p:cBhvr>
                                        <p:cTn id="9" dur="1000" fill="hold"/>
                                        <p:tgtEl>
                                          <p:spTgt spid="1027"/>
                                        </p:tgtEl>
                                        <p:attrNameLst>
                                          <p:attrName>style.rotation</p:attrName>
                                        </p:attrNameLst>
                                      </p:cBhvr>
                                      <p:tavLst>
                                        <p:tav tm="0">
                                          <p:val>
                                            <p:fltVal val="90"/>
                                          </p:val>
                                        </p:tav>
                                        <p:tav tm="100000">
                                          <p:val>
                                            <p:fltVal val="0"/>
                                          </p:val>
                                        </p:tav>
                                      </p:tavLst>
                                    </p:anim>
                                    <p:animEffect transition="in" filter="fade">
                                      <p:cBhvr>
                                        <p:cTn id="10" dur="1000"/>
                                        <p:tgtEl>
                                          <p:spTgt spid="1027"/>
                                        </p:tgtEl>
                                      </p:cBhvr>
                                    </p:animEffect>
                                  </p:childTnLst>
                                </p:cTn>
                              </p:par>
                            </p:childTnLst>
                          </p:cTn>
                        </p:par>
                      </p:childTnLst>
                    </p:cTn>
                  </p:par>
                  <p:par>
                    <p:cTn id="11" fill="hold">
                      <p:stCondLst>
                        <p:cond delay="indefinite"/>
                      </p:stCondLst>
                      <p:childTnLst>
                        <p:par>
                          <p:cTn id="12" fill="hold">
                            <p:stCondLst>
                              <p:cond delay="0"/>
                            </p:stCondLst>
                            <p:childTnLst>
                              <p:par>
                                <p:cTn id="13" presetID="14" presetClass="entr" presetSubtype="10" fill="hold" grpId="0" nodeType="click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randombar(horizontal)">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dirty="0" smtClean="0"/>
              <a:t>Подвижные игры</a:t>
            </a:r>
            <a:endParaRPr lang="ru-RU" b="1" dirty="0"/>
          </a:p>
        </p:txBody>
      </p:sp>
      <p:sp>
        <p:nvSpPr>
          <p:cNvPr id="3" name="Содержимое 2"/>
          <p:cNvSpPr>
            <a:spLocks noGrp="1"/>
          </p:cNvSpPr>
          <p:nvPr>
            <p:ph sz="quarter" idx="1"/>
          </p:nvPr>
        </p:nvSpPr>
        <p:spPr/>
        <p:txBody>
          <a:bodyPr>
            <a:normAutofit fontScale="70000" lnSpcReduction="20000"/>
          </a:bodyPr>
          <a:lstStyle/>
          <a:p>
            <a:r>
              <a:rPr lang="ru-RU" b="1" cap="all" dirty="0" smtClean="0">
                <a:latin typeface="Calibri" pitchFamily="34" charset="0"/>
              </a:rPr>
              <a:t>«</a:t>
            </a:r>
            <a:r>
              <a:rPr lang="ru-RU" b="1" cap="all" dirty="0" err="1" smtClean="0">
                <a:latin typeface="Calibri" pitchFamily="34" charset="0"/>
              </a:rPr>
              <a:t>Совушка</a:t>
            </a:r>
            <a:r>
              <a:rPr lang="ru-RU" b="1" cap="all" dirty="0" smtClean="0">
                <a:latin typeface="Calibri" pitchFamily="34" charset="0"/>
              </a:rPr>
              <a:t>»;</a:t>
            </a:r>
            <a:endParaRPr lang="ru-RU" b="1" dirty="0" smtClean="0">
              <a:latin typeface="Calibri" pitchFamily="34" charset="0"/>
            </a:endParaRPr>
          </a:p>
          <a:p>
            <a:r>
              <a:rPr lang="ru-RU" b="1" cap="all" dirty="0" smtClean="0">
                <a:latin typeface="Calibri" pitchFamily="34" charset="0"/>
              </a:rPr>
              <a:t>«Карусель»;</a:t>
            </a:r>
            <a:endParaRPr lang="ru-RU" b="1" dirty="0" smtClean="0">
              <a:latin typeface="Calibri" pitchFamily="34" charset="0"/>
            </a:endParaRPr>
          </a:p>
          <a:p>
            <a:pPr algn="ctr"/>
            <a:r>
              <a:rPr lang="ru-RU" b="1" dirty="0" smtClean="0">
                <a:latin typeface="Calibri" pitchFamily="34" charset="0"/>
              </a:rPr>
              <a:t>«ДРАКОН</a:t>
            </a:r>
            <a:r>
              <a:rPr lang="ru-RU" dirty="0" smtClean="0"/>
              <a:t>»</a:t>
            </a:r>
          </a:p>
          <a:p>
            <a:r>
              <a:rPr lang="ru-RU" dirty="0" smtClean="0"/>
              <a:t> Играющие выстраиваются друг за другом. Правую руку кладут на правое плечо стоящего впереди. Первый игрок – голова дракона, последний его хвост. Цель головы – поймать хвост. Тело дракона (остальные игроки) находится в постоянном движении и послушно следует за головой. Цепочка игроков не должна разрываться. Тот, по чьей вине произошел разрыв, становится головой. Тело дракона подыгрывает хвосту, не давая голове его ухватить. Когда голова ловит хвост, последний в колонне игрок идет вперед, становится головой, а новым хвостом — игрок, бывший предпоследним.</a:t>
            </a:r>
            <a:br>
              <a:rPr lang="ru-RU" dirty="0" smtClean="0"/>
            </a:br>
            <a:r>
              <a:rPr lang="ru-RU" dirty="0" err="1" smtClean="0"/>
              <a:t>Сцеплялка</a:t>
            </a:r>
            <a:r>
              <a:rPr lang="ru-RU" dirty="0" smtClean="0"/>
              <a:t>, </a:t>
            </a:r>
            <a:r>
              <a:rPr lang="ru-RU" dirty="0" err="1" smtClean="0"/>
              <a:t>общегрупповая</a:t>
            </a:r>
            <a:r>
              <a:rPr lang="ru-RU" dirty="0" smtClean="0"/>
              <a:t> с водящим (развивает: координацию, ловкость)</a:t>
            </a:r>
            <a:br>
              <a:rPr lang="ru-RU" dirty="0" smtClean="0"/>
            </a:br>
            <a:r>
              <a:rPr lang="ru-RU" dirty="0" smtClean="0"/>
              <a:t>5-6 кругов, до 10 минут</a:t>
            </a:r>
          </a:p>
          <a:p>
            <a:endParaRPr lang="ru-RU" dirty="0"/>
          </a:p>
        </p:txBody>
      </p:sp>
      <p:pic>
        <p:nvPicPr>
          <p:cNvPr id="3076" name="Picture 4" descr="C:\Documents and Settings\Татьяна\Рабочий стол\логопедия\94413016643375.jpg"/>
          <p:cNvPicPr>
            <a:picLocks noChangeAspect="1" noChangeArrowheads="1"/>
          </p:cNvPicPr>
          <p:nvPr/>
        </p:nvPicPr>
        <p:blipFill>
          <a:blip r:embed="rId2" cstate="print"/>
          <a:srcRect/>
          <a:stretch>
            <a:fillRect/>
          </a:stretch>
        </p:blipFill>
        <p:spPr bwMode="auto">
          <a:xfrm>
            <a:off x="3929058" y="5214926"/>
            <a:ext cx="2623052" cy="164307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fade">
                                      <p:cBhvr>
                                        <p:cTn id="12" dur="500"/>
                                        <p:tgtEl>
                                          <p:spTgt spid="3">
                                            <p:txEl>
                                              <p:pRg st="2" end="2"/>
                                            </p:txEl>
                                          </p:spTgt>
                                        </p:tgtEl>
                                      </p:cBhvr>
                                    </p:animEffect>
                                  </p:childTnLst>
                                </p:cTn>
                              </p:par>
                              <p:par>
                                <p:cTn id="13" presetID="10" presetClass="entr" presetSubtype="0"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Effect transition="in" filter="fade">
                                      <p:cBhvr>
                                        <p:cTn id="15"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Обычная">
  <a:themeElements>
    <a:clrScheme name="Ясность">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Обычная">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3">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533</TotalTime>
  <Words>515</Words>
  <Application>Microsoft Office PowerPoint</Application>
  <PresentationFormat>Экран (4:3)</PresentationFormat>
  <Paragraphs>52</Paragraphs>
  <Slides>12</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12</vt:i4>
      </vt:variant>
    </vt:vector>
  </HeadingPairs>
  <TitlesOfParts>
    <vt:vector size="13" baseType="lpstr">
      <vt:lpstr>Обычная</vt:lpstr>
      <vt:lpstr>  Развитие речи дошкольников в игровой деятельности</vt:lpstr>
      <vt:lpstr>Формирование правильной речи ребенка является одной из основных задач дошкольного образования. </vt:lpstr>
      <vt:lpstr>Игра – ведущий вид деятельности дошкольника</vt:lpstr>
      <vt:lpstr>Теоретические представления о сущности детской игры, развитые в отечественной психологии, в основном сводятся к следующему: </vt:lpstr>
      <vt:lpstr>Игра и слово – как одно целое в развитии речи дошкольника</vt:lpstr>
      <vt:lpstr>Педагогические мероприятия в организации свободной игры детей сводятся к следующему: </vt:lpstr>
      <vt:lpstr> </vt:lpstr>
      <vt:lpstr>Дыхательные упражнения и игры </vt:lpstr>
      <vt:lpstr>Подвижные игры</vt:lpstr>
      <vt:lpstr>Игры на развитие слухового внимания</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ira</dc:creator>
  <cp:lastModifiedBy>ira</cp:lastModifiedBy>
  <cp:revision>26</cp:revision>
  <dcterms:created xsi:type="dcterms:W3CDTF">2015-02-01T13:55:36Z</dcterms:created>
  <dcterms:modified xsi:type="dcterms:W3CDTF">2015-02-04T18:27:01Z</dcterms:modified>
</cp:coreProperties>
</file>