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300" r:id="rId4"/>
    <p:sldId id="260" r:id="rId5"/>
    <p:sldId id="261" r:id="rId6"/>
    <p:sldId id="262" r:id="rId7"/>
    <p:sldId id="263" r:id="rId8"/>
    <p:sldId id="266" r:id="rId9"/>
    <p:sldId id="271" r:id="rId10"/>
    <p:sldId id="273" r:id="rId11"/>
    <p:sldId id="301" r:id="rId12"/>
    <p:sldId id="274" r:id="rId13"/>
    <p:sldId id="275" r:id="rId14"/>
    <p:sldId id="276" r:id="rId15"/>
    <p:sldId id="277" r:id="rId16"/>
    <p:sldId id="287" r:id="rId17"/>
    <p:sldId id="278" r:id="rId18"/>
    <p:sldId id="29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87" autoAdjust="0"/>
    <p:restoredTop sz="86380" autoAdjust="0"/>
  </p:normalViewPr>
  <p:slideViewPr>
    <p:cSldViewPr>
      <p:cViewPr>
        <p:scale>
          <a:sx n="55" d="100"/>
          <a:sy n="55" d="100"/>
        </p:scale>
        <p:origin x="-1560" y="-25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7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466B68E-C568-4057-A161-34DB2D453A18}" type="datetimeFigureOut">
              <a:rPr lang="ru-RU" smtClean="0"/>
              <a:pPr/>
              <a:t>04.04.2018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816555A-F37B-41EA-A38E-299D87E147F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png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4149080"/>
            <a:ext cx="8784976" cy="2520279"/>
          </a:xfrm>
        </p:spPr>
        <p:txBody>
          <a:bodyPr>
            <a:noAutofit/>
          </a:bodyPr>
          <a:lstStyle/>
          <a:p>
            <a:pPr algn="r"/>
            <a:r>
              <a:rPr lang="ru-RU" sz="2000" b="1" dirty="0" smtClean="0"/>
              <a:t>Подготовили:</a:t>
            </a:r>
          </a:p>
          <a:p>
            <a:pPr algn="r"/>
            <a:r>
              <a:rPr lang="ru-RU" sz="2000" b="1" dirty="0" err="1" smtClean="0"/>
              <a:t>Амелина</a:t>
            </a:r>
            <a:r>
              <a:rPr lang="ru-RU" sz="2000" b="1" dirty="0" smtClean="0"/>
              <a:t> И.В</a:t>
            </a:r>
          </a:p>
          <a:p>
            <a:pPr algn="r"/>
            <a:r>
              <a:rPr lang="ru-RU" sz="2000" b="1" dirty="0" smtClean="0"/>
              <a:t>Ерофеева Е.И </a:t>
            </a:r>
          </a:p>
          <a:p>
            <a:pPr algn="r"/>
            <a:endParaRPr lang="ru-RU" sz="2000" b="1" dirty="0" smtClean="0"/>
          </a:p>
          <a:p>
            <a:pPr algn="r"/>
            <a:endParaRPr lang="ru-RU" sz="2000" b="1" dirty="0"/>
          </a:p>
          <a:p>
            <a:pPr algn="ctr"/>
            <a:r>
              <a:rPr lang="ru-RU" sz="2000" b="1" dirty="0" smtClean="0"/>
              <a:t>2017г.</a:t>
            </a:r>
            <a:endParaRPr lang="ru-RU" sz="20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1"/>
            <a:ext cx="8856983" cy="3816424"/>
          </a:xfrm>
        </p:spPr>
        <p:txBody>
          <a:bodyPr/>
          <a:lstStyle/>
          <a:p>
            <a:pPr marL="182880" indent="0" algn="ctr">
              <a:buNone/>
            </a:pPr>
            <a:r>
              <a:rPr lang="ru-RU" sz="1800" dirty="0" smtClean="0">
                <a:effectLst/>
              </a:rPr>
              <a:t>Муниципальное автономное дошкольное </a:t>
            </a:r>
            <a:br>
              <a:rPr lang="ru-RU" sz="1800" dirty="0" smtClean="0">
                <a:effectLst/>
              </a:rPr>
            </a:br>
            <a:r>
              <a:rPr lang="ru-RU" sz="1800" dirty="0" smtClean="0">
                <a:effectLst/>
              </a:rPr>
              <a:t>образовательное учреждение д/с №131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/>
              <a:t/>
            </a:r>
            <a:br>
              <a:rPr lang="ru-RU" sz="1800" dirty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Проект</a:t>
            </a:r>
            <a: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40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400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«Наши верные друзья»</a:t>
            </a:r>
            <a: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/>
            </a:r>
            <a:br>
              <a:rPr lang="ru-RU" sz="180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</p:spTree>
    <p:extLst>
      <p:ext uri="{BB962C8B-B14F-4D97-AF65-F5344CB8AC3E}">
        <p14:creationId xmlns="" xmlns:p14="http://schemas.microsoft.com/office/powerpoint/2010/main" val="4127148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«Познавательное развитие».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Ознакомление с миром природы.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43372" y="1071546"/>
            <a:ext cx="1693107" cy="126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48" y="1214422"/>
            <a:ext cx="1472367" cy="1104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744" y="3929066"/>
            <a:ext cx="1536030" cy="1152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22828064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«Познавательное развитие».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Ознакомление с миром природы.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Работа в тетрадях</a:t>
            </a: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2330" y="4179099"/>
            <a:ext cx="1769839" cy="1327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16888" y="4071942"/>
            <a:ext cx="2070525" cy="15528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0430" y="428604"/>
            <a:ext cx="2063386" cy="1547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1487487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«Художественно-эстетическое развитие»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Аппликация</a:t>
            </a:r>
            <a:r>
              <a:rPr lang="ru-RU" sz="2000" dirty="0">
                <a:solidFill>
                  <a:srgbClr val="C00000"/>
                </a:solidFill>
                <a:effectLst/>
              </a:rPr>
              <a:t/>
            </a:r>
            <a:br>
              <a:rPr lang="ru-RU" sz="2000" dirty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chemeClr val="bg2">
                    <a:lumMod val="50000"/>
                  </a:schemeClr>
                </a:solidFill>
                <a:effectLst/>
              </a:rPr>
              <a:t>Темы: «Попугай», «Щенок»</a:t>
            </a:r>
            <a:r>
              <a:rPr lang="ru-RU" sz="2000" dirty="0" smtClean="0">
                <a:solidFill>
                  <a:srgbClr val="C00000"/>
                </a:solidFill>
              </a:rPr>
              <a:t/>
            </a:r>
            <a:br>
              <a:rPr lang="ru-RU" sz="2000" dirty="0" smtClean="0">
                <a:solidFill>
                  <a:srgbClr val="C00000"/>
                </a:solidFill>
              </a:rPr>
            </a:br>
            <a:endParaRPr lang="ru-RU" sz="2000" dirty="0">
              <a:solidFill>
                <a:srgbClr val="0070C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24" y="428604"/>
            <a:ext cx="1796939" cy="13477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714356"/>
            <a:ext cx="1979715" cy="14847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0602" y="3929066"/>
            <a:ext cx="2281389" cy="1711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47536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«Художественно-эстетическое развитие».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Рисование.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</a:rPr>
              <a:t>Темы: «Пудель», «Моя любимая кошка», «Аквариум»</a:t>
            </a: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430" y="1928802"/>
            <a:ext cx="1498764" cy="1212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857232"/>
            <a:ext cx="1425720" cy="10692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0562" y="1142984"/>
            <a:ext cx="1326048" cy="994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32" y="2661042"/>
            <a:ext cx="1429267" cy="1071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4876" y="3071810"/>
            <a:ext cx="1198913" cy="899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5302636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«Художественно-эстетическое развитие».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Лепка.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</a:rPr>
              <a:t>Тема: «Котёнок»</a:t>
            </a: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0495" y="4332520"/>
            <a:ext cx="1642695" cy="12320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264" y="1178703"/>
            <a:ext cx="1455578" cy="1091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4480" y="1142984"/>
            <a:ext cx="1661293" cy="12459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242562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«Художественно-эстетическое развитие».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Конструирование.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</a:rPr>
              <a:t>Тема: «Котята»</a:t>
            </a: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0166" y="714356"/>
            <a:ext cx="1857388" cy="1393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6" y="142852"/>
            <a:ext cx="1926105" cy="1444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42565739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«Физическое развитие»</a:t>
            </a:r>
            <a:br>
              <a:rPr lang="ru-RU" sz="2000" dirty="0" smtClean="0">
                <a:solidFill>
                  <a:srgbClr val="C00000"/>
                </a:solidFill>
                <a:effectLst/>
              </a:rPr>
            </a:br>
            <a:r>
              <a:rPr lang="ru-RU" sz="2000" dirty="0" smtClean="0">
                <a:solidFill>
                  <a:srgbClr val="C00000"/>
                </a:solidFill>
                <a:effectLst/>
              </a:rPr>
              <a:t>Подвижные игры и </a:t>
            </a:r>
            <a:r>
              <a:rPr lang="ru-RU" sz="2000" dirty="0" err="1" smtClean="0">
                <a:solidFill>
                  <a:srgbClr val="C00000"/>
                </a:solidFill>
                <a:effectLst/>
              </a:rPr>
              <a:t>физминтуки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662" y="857232"/>
            <a:ext cx="1785950" cy="1339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 flipH="1" flipV="1">
            <a:off x="6643702" y="4127154"/>
            <a:ext cx="1888737" cy="1416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8913566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Работа с родителями</a:t>
            </a:r>
            <a:br>
              <a:rPr lang="ru-RU" sz="2000" dirty="0" smtClean="0">
                <a:solidFill>
                  <a:srgbClr val="C00000"/>
                </a:solidFill>
              </a:rPr>
            </a:br>
            <a:r>
              <a:rPr lang="ru-RU" sz="2000" dirty="0" smtClean="0">
                <a:solidFill>
                  <a:srgbClr val="C00000"/>
                </a:solidFill>
              </a:rPr>
              <a:t>Совместное оформление фотогазеты</a:t>
            </a:r>
            <a:endParaRPr lang="ru-RU" sz="2000" dirty="0">
              <a:solidFill>
                <a:srgbClr val="C00000"/>
              </a:solidFill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5918" y="2285992"/>
            <a:ext cx="2170290" cy="16277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12" y="2571744"/>
            <a:ext cx="2025439" cy="15190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798836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4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00" y="714356"/>
            <a:ext cx="2455472" cy="18416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43570" y="1000108"/>
            <a:ext cx="2095642" cy="157173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661248"/>
            <a:ext cx="8928991" cy="108012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Итоговое занятие с детьми  «Портрет домашнего питомца»</a:t>
            </a:r>
            <a:endParaRPr lang="ru-RU" sz="2000" dirty="0">
              <a:solidFill>
                <a:srgbClr val="C00000"/>
              </a:solidFill>
              <a:effectLst/>
            </a:endParaRPr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266">
            <a:off x="3731144" y="3024863"/>
            <a:ext cx="1055083" cy="72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3822871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12968" cy="864096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1520" y="1628800"/>
            <a:ext cx="8712968" cy="5040559"/>
          </a:xfrm>
        </p:spPr>
        <p:txBody>
          <a:bodyPr/>
          <a:lstStyle/>
          <a:p>
            <a:pPr marL="45720" algn="just"/>
            <a:endParaRPr lang="ru-RU" sz="2800" dirty="0">
              <a:solidFill>
                <a:srgbClr val="0070C0"/>
              </a:solidFill>
            </a:endParaRPr>
          </a:p>
          <a:p>
            <a:pPr marL="45720" algn="just"/>
            <a:r>
              <a:rPr lang="ru-RU" b="1" dirty="0">
                <a:solidFill>
                  <a:srgbClr val="0070C0"/>
                </a:solidFill>
              </a:rPr>
              <a:t>Тип</a:t>
            </a:r>
            <a:r>
              <a:rPr lang="ru-RU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проекта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err="1"/>
              <a:t>исследовательско</a:t>
            </a:r>
            <a:r>
              <a:rPr lang="ru-RU" dirty="0"/>
              <a:t> - творческий </a:t>
            </a:r>
          </a:p>
          <a:p>
            <a:pPr marL="45720" algn="just"/>
            <a:r>
              <a:rPr lang="ru-RU" b="1" dirty="0">
                <a:solidFill>
                  <a:srgbClr val="0070C0"/>
                </a:solidFill>
              </a:rPr>
              <a:t>Участники</a:t>
            </a:r>
            <a:r>
              <a:rPr lang="ru-RU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проекта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 smtClean="0"/>
              <a:t>дети, воспитатели, родители</a:t>
            </a:r>
          </a:p>
          <a:p>
            <a:pPr marL="45720" algn="just"/>
            <a:r>
              <a:rPr lang="ru-RU" b="1" dirty="0" smtClean="0">
                <a:solidFill>
                  <a:srgbClr val="0070C0"/>
                </a:solidFill>
              </a:rPr>
              <a:t>Сроки</a:t>
            </a:r>
            <a:r>
              <a:rPr lang="ru-RU" b="1" i="1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b="1" dirty="0">
                <a:solidFill>
                  <a:srgbClr val="0070C0"/>
                </a:solidFill>
              </a:rPr>
              <a:t>реализации</a:t>
            </a:r>
            <a:r>
              <a:rPr lang="ru-RU" b="1" i="1" dirty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r>
              <a:rPr lang="ru-RU" b="1" i="1" dirty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dirty="0">
                <a:solidFill>
                  <a:schemeClr val="tx1"/>
                </a:solidFill>
              </a:rPr>
              <a:t>1,5 месяца</a:t>
            </a:r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Используемые ресурсы:</a:t>
            </a:r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/>
              <a:t>методическая литература, художественная литература, интернет</a:t>
            </a:r>
          </a:p>
        </p:txBody>
      </p:sp>
    </p:spTree>
    <p:extLst>
      <p:ext uri="{BB962C8B-B14F-4D97-AF65-F5344CB8AC3E}">
        <p14:creationId xmlns="" xmlns:p14="http://schemas.microsoft.com/office/powerpoint/2010/main" val="2439649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8856984" cy="5184575"/>
          </a:xfrm>
        </p:spPr>
        <p:txBody>
          <a:bodyPr>
            <a:normAutofit lnSpcReduction="10000"/>
          </a:bodyPr>
          <a:lstStyle/>
          <a:p>
            <a:r>
              <a:rPr lang="ru-RU" b="1" dirty="0">
                <a:solidFill>
                  <a:srgbClr val="0070C0"/>
                </a:solidFill>
              </a:rPr>
              <a:t>Мы в ответе за тех, кого приручили</a:t>
            </a:r>
            <a:br>
              <a:rPr lang="ru-RU" b="1" dirty="0">
                <a:solidFill>
                  <a:srgbClr val="0070C0"/>
                </a:solidFill>
              </a:rPr>
            </a:br>
            <a:r>
              <a:rPr lang="ru-RU" b="1" dirty="0">
                <a:solidFill>
                  <a:srgbClr val="0070C0"/>
                </a:solidFill>
              </a:rPr>
              <a:t>Антуан де </a:t>
            </a:r>
            <a:r>
              <a:rPr lang="ru-RU" b="1" dirty="0" err="1">
                <a:solidFill>
                  <a:srgbClr val="0070C0"/>
                </a:solidFill>
              </a:rPr>
              <a:t>Сент</a:t>
            </a:r>
            <a:r>
              <a:rPr lang="ru-RU" b="1" dirty="0">
                <a:solidFill>
                  <a:srgbClr val="0070C0"/>
                </a:solidFill>
              </a:rPr>
              <a:t> - Экзюпери</a:t>
            </a:r>
            <a:r>
              <a:rPr lang="ru-RU" sz="21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ru-RU" sz="2100" i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2100" i="1" dirty="0" smtClean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/>
            <a:r>
              <a:rPr lang="ru-RU" sz="2400" b="1" dirty="0">
                <a:solidFill>
                  <a:srgbClr val="0070C0"/>
                </a:solidFill>
              </a:rPr>
              <a:t>Актуальность</a:t>
            </a:r>
            <a:r>
              <a:rPr lang="ru-RU" b="1" dirty="0">
                <a:solidFill>
                  <a:srgbClr val="92D050"/>
                </a:solidFill>
              </a:rPr>
              <a:t> </a:t>
            </a:r>
            <a:r>
              <a:rPr lang="ru-RU" sz="2400" b="1" dirty="0" smtClean="0">
                <a:solidFill>
                  <a:schemeClr val="bg2">
                    <a:lumMod val="50000"/>
                  </a:schemeClr>
                </a:solidFill>
              </a:rPr>
              <a:t>проекта</a:t>
            </a:r>
            <a:r>
              <a:rPr lang="ru-RU" b="1" dirty="0" smtClean="0">
                <a:solidFill>
                  <a:schemeClr val="bg2">
                    <a:lumMod val="50000"/>
                  </a:schemeClr>
                </a:solidFill>
              </a:rPr>
              <a:t>: </a:t>
            </a:r>
            <a:r>
              <a:rPr lang="ru-RU" dirty="0" smtClean="0">
                <a:solidFill>
                  <a:schemeClr val="tx1"/>
                </a:solidFill>
              </a:rPr>
              <a:t>общение</a:t>
            </a:r>
            <a:r>
              <a:rPr lang="ru-RU" dirty="0" smtClean="0"/>
              <a:t> </a:t>
            </a:r>
            <a:r>
              <a:rPr lang="ru-RU" dirty="0"/>
              <a:t>с животными, если оно происходит бесконтрольно, может принести не только пользу, но и вред развивающейся личности ребенка. Отношение ребенка к животному, его целенаправленное действие могут оказаться неправильными в силу целого ряда причин. Прежде всего, ребенок не знает, что можно делать, а что нельзя, что для животного вредно, а что полезно. Кроме того, при тесном контакте с животным, малыш обязательно захочет удовлетворить свою любознательность и втянуть его в игру. Без контроля и руководства взрослых такое общение может оказаться вредным и даже опасным как для животного, так и для ребенка.</a:t>
            </a:r>
          </a:p>
          <a:p>
            <a:pPr algn="l"/>
            <a:r>
              <a:rPr lang="ru-RU" b="1" dirty="0">
                <a:solidFill>
                  <a:srgbClr val="0070C0"/>
                </a:solidFill>
              </a:rPr>
              <a:t>Проблема: </a:t>
            </a:r>
            <a:r>
              <a:rPr lang="ru-RU" dirty="0"/>
              <a:t>незнание правил общения ребенка с домашними животными.</a:t>
            </a:r>
          </a:p>
          <a:p>
            <a:pPr algn="l"/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3062145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556792"/>
            <a:ext cx="8856984" cy="5184575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Цель: </a:t>
            </a:r>
            <a:r>
              <a:rPr lang="ru-RU" dirty="0" smtClean="0">
                <a:solidFill>
                  <a:schemeClr val="tx1"/>
                </a:solidFill>
              </a:rPr>
              <a:t>ф</a:t>
            </a:r>
            <a:r>
              <a:rPr lang="ru-RU" dirty="0" smtClean="0"/>
              <a:t>ормирование у детей </a:t>
            </a:r>
            <a:r>
              <a:rPr lang="ru-RU" dirty="0"/>
              <a:t>заинтересованного, </a:t>
            </a:r>
            <a:r>
              <a:rPr lang="ru-RU" dirty="0" smtClean="0"/>
              <a:t>заботливого </a:t>
            </a:r>
            <a:r>
              <a:rPr lang="ru-RU" dirty="0"/>
              <a:t>отношения к домашним животным</a:t>
            </a:r>
            <a:r>
              <a:rPr lang="ru-RU" dirty="0" smtClean="0"/>
              <a:t>.</a:t>
            </a:r>
            <a:endParaRPr lang="ru-RU" dirty="0"/>
          </a:p>
          <a:p>
            <a:pPr algn="l"/>
            <a:r>
              <a:rPr lang="ru-RU" b="1" dirty="0" smtClean="0">
                <a:solidFill>
                  <a:srgbClr val="0070C0"/>
                </a:solidFill>
              </a:rPr>
              <a:t>Задачи: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/>
              <a:t>Формировать знания детей о домашних животных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/>
              <a:t>Дать представления о потребностях животных для их роста и развития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 smtClean="0"/>
              <a:t>Воспитывать </a:t>
            </a:r>
            <a:r>
              <a:rPr lang="ru-RU" dirty="0"/>
              <a:t>чувства сопереживания ко всему живому, умение делать элементарные выводы и умозаключения </a:t>
            </a:r>
          </a:p>
          <a:p>
            <a:pPr algn="l"/>
            <a:r>
              <a:rPr lang="ru-RU" dirty="0"/>
              <a:t> </a:t>
            </a:r>
            <a:endParaRPr lang="ru-RU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6526151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080120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79512" y="1700808"/>
            <a:ext cx="8784976" cy="5040560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rgbClr val="0070C0"/>
                </a:solidFill>
              </a:rPr>
              <a:t>Ожидаемые результаты: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Научить детей ухаживать за домашними животными.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Привитие детям любви и бережного отношения к животным. 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Желание </a:t>
            </a:r>
            <a:r>
              <a:rPr lang="ru-RU" dirty="0"/>
              <a:t>родителей завести домашнего питомца</a:t>
            </a:r>
            <a:r>
              <a:rPr lang="ru-RU" dirty="0" smtClean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4907087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15212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>
                <a:solidFill>
                  <a:srgbClr val="C00000"/>
                </a:solidFill>
                <a:effectLst/>
              </a:rPr>
              <a:t>Этапы </a:t>
            </a:r>
            <a:r>
              <a:rPr lang="ru-RU" sz="3600" dirty="0" smtClean="0">
                <a:solidFill>
                  <a:srgbClr val="C00000"/>
                </a:solidFill>
                <a:effectLst/>
              </a:rPr>
              <a:t>реализации проекта</a:t>
            </a:r>
            <a:endParaRPr lang="ru-RU" sz="3600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700808"/>
            <a:ext cx="8928992" cy="5040560"/>
          </a:xfrm>
        </p:spPr>
        <p:txBody>
          <a:bodyPr/>
          <a:lstStyle/>
          <a:p>
            <a:pPr marL="457200" indent="-457200" algn="l">
              <a:buAutoNum type="arabicPeriod"/>
            </a:pPr>
            <a:r>
              <a:rPr lang="ru-RU" b="1" dirty="0" smtClean="0">
                <a:solidFill>
                  <a:srgbClr val="0070C0"/>
                </a:solidFill>
              </a:rPr>
              <a:t>Подготовительный: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Сбор информации по теме «Домашние питомцы», подбор иллюстративного материала, дидактических игр</a:t>
            </a:r>
            <a:r>
              <a:rPr lang="ru-RU" dirty="0"/>
              <a:t>.</a:t>
            </a:r>
            <a:endParaRPr lang="ru-RU" dirty="0" smtClean="0"/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Подбор методической литературы, художественной литературы для чтения, загадок по теме, потешек, поговорок.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Подбор </a:t>
            </a:r>
            <a:r>
              <a:rPr lang="ru-RU" dirty="0" err="1" smtClean="0"/>
              <a:t>физминуток</a:t>
            </a:r>
            <a:r>
              <a:rPr lang="ru-RU" dirty="0" smtClean="0"/>
              <a:t>, пальчиковых игр, аудиозаписей. Оформление книжного уголка, составление плана работы по проекту, диагностические исследования, наблюдения. 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8026807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224136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772816"/>
            <a:ext cx="8928992" cy="489654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dirty="0" smtClean="0">
                <a:solidFill>
                  <a:srgbClr val="C00000"/>
                </a:solidFill>
              </a:rPr>
              <a:t>2. </a:t>
            </a:r>
            <a:r>
              <a:rPr lang="ru-RU" b="1" dirty="0" smtClean="0">
                <a:solidFill>
                  <a:srgbClr val="0070C0"/>
                </a:solidFill>
              </a:rPr>
              <a:t>Практический: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dirty="0" smtClean="0"/>
              <a:t>Работа с детьми: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образовательная область «Речевое развитие»(чтение художественной литературы, заучивание стихов и поговорок)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образовательная область «Художественно-эстетическое развитие», рисование (тема: «Котёнок», «Собачка пудель»), лепка (тема: «Кошка»), конструирование (тема: «Котята»)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Образовательная область «Познавательное развитие» (тема: «Домашние животные и их детеныши»).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Подвижные игры: «Воробушки и кот», «Лохматый пёс</a:t>
            </a:r>
            <a:r>
              <a:rPr lang="ru-RU" dirty="0" smtClean="0"/>
              <a:t>» и др.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 smtClean="0"/>
              <a:t>Дидактические </a:t>
            </a:r>
            <a:r>
              <a:rPr lang="ru-RU" dirty="0"/>
              <a:t>игры: «Кто как помогает человеку», «Узнай, чей голос», «Узнай, чей детёныш», «Где, чей домик», «Животное домашнее или дикое</a:t>
            </a:r>
            <a:r>
              <a:rPr lang="ru-RU" dirty="0" smtClean="0"/>
              <a:t>?».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r>
              <a:rPr lang="ru-RU" dirty="0"/>
              <a:t>Прогулки: «Наблюдение за кошкой», «Наблюдение за собакой</a:t>
            </a:r>
            <a:r>
              <a:rPr lang="ru-RU" dirty="0" smtClean="0"/>
              <a:t>»</a:t>
            </a:r>
          </a:p>
          <a:p>
            <a:pPr marL="342900" indent="-342900" algn="l">
              <a:buFont typeface="Wingdings" panose="05000000000000000000" pitchFamily="2" charset="2"/>
              <a:buChar char="Ø"/>
            </a:pPr>
            <a:r>
              <a:rPr lang="ru-RU" dirty="0"/>
              <a:t>Работа с родителями: оформление информационного </a:t>
            </a:r>
            <a:r>
              <a:rPr lang="ru-RU" dirty="0" smtClean="0"/>
              <a:t>стенда, анкетирование, совместное оформление фотогазеты.</a:t>
            </a:r>
            <a:endParaRPr lang="ru-RU" dirty="0"/>
          </a:p>
          <a:p>
            <a:pPr marL="342900" indent="-342900" algn="l">
              <a:buFont typeface="Arial" pitchFamily="34" charset="0"/>
              <a:buChar char="•"/>
            </a:pPr>
            <a:endParaRPr lang="ru-RU" dirty="0" smtClean="0"/>
          </a:p>
          <a:p>
            <a:pPr marL="342900" indent="-342900" algn="l">
              <a:buFont typeface="Arial" pitchFamily="34" charset="0"/>
              <a:buChar char="•"/>
            </a:pPr>
            <a:endParaRPr lang="ru-RU" dirty="0" smtClean="0"/>
          </a:p>
        </p:txBody>
      </p:sp>
    </p:spTree>
    <p:extLst>
      <p:ext uri="{BB962C8B-B14F-4D97-AF65-F5344CB8AC3E}">
        <p14:creationId xmlns="" xmlns:p14="http://schemas.microsoft.com/office/powerpoint/2010/main" val="20711836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928992" cy="1008112"/>
          </a:xfrm>
        </p:spPr>
        <p:txBody>
          <a:bodyPr/>
          <a:lstStyle/>
          <a:p>
            <a:pPr marL="0" indent="0" algn="ctr">
              <a:buNone/>
            </a:pPr>
            <a:endParaRPr lang="ru-RU" dirty="0">
              <a:solidFill>
                <a:srgbClr val="C00000"/>
              </a:solidFill>
              <a:effectLst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504" y="1628800"/>
            <a:ext cx="8928992" cy="5112568"/>
          </a:xfrm>
        </p:spPr>
        <p:txBody>
          <a:bodyPr/>
          <a:lstStyle/>
          <a:p>
            <a:pPr lvl="0" algn="l">
              <a:buClr>
                <a:srgbClr val="F14124">
                  <a:lumMod val="75000"/>
                </a:srgbClr>
              </a:buClr>
            </a:pPr>
            <a:r>
              <a:rPr lang="ru-RU" sz="1900" dirty="0">
                <a:solidFill>
                  <a:srgbClr val="C00000"/>
                </a:solidFill>
              </a:rPr>
              <a:t>3. </a:t>
            </a:r>
            <a:r>
              <a:rPr lang="ru-RU" b="1" dirty="0">
                <a:solidFill>
                  <a:srgbClr val="0070C0"/>
                </a:solidFill>
              </a:rPr>
              <a:t>Заключительный</a:t>
            </a:r>
            <a:r>
              <a:rPr lang="ru-RU" b="1" dirty="0" smtClean="0">
                <a:solidFill>
                  <a:srgbClr val="0070C0"/>
                </a:solidFill>
              </a:rPr>
              <a:t>:</a:t>
            </a:r>
          </a:p>
          <a:p>
            <a:pPr marL="342900" indent="-342900" algn="l">
              <a:buFont typeface="Wingdings" pitchFamily="2" charset="2"/>
              <a:buChar char="Ø"/>
            </a:pPr>
            <a:r>
              <a:rPr lang="ru-RU" sz="1800" dirty="0" smtClean="0"/>
              <a:t>Итоговое занятия с детьми « Портрет домашнего  питомца»</a:t>
            </a:r>
          </a:p>
          <a:p>
            <a:pPr marL="342900" lvl="0" indent="-342900" algn="l">
              <a:buClr>
                <a:srgbClr val="F14124">
                  <a:lumMod val="75000"/>
                </a:srgbClr>
              </a:buClr>
              <a:buFont typeface="Wingdings" pitchFamily="2" charset="2"/>
              <a:buChar char="Ø"/>
            </a:pPr>
            <a:r>
              <a:rPr lang="ru-RU" sz="1900" dirty="0" smtClean="0">
                <a:solidFill>
                  <a:srgbClr val="212745"/>
                </a:solidFill>
              </a:rPr>
              <a:t>Защита проекта: презентация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4132240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5877272"/>
            <a:ext cx="8928991" cy="864096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>
                <a:solidFill>
                  <a:srgbClr val="C00000"/>
                </a:solidFill>
                <a:effectLst/>
              </a:rPr>
              <a:t>Образовательная область «Речевое развитие». </a:t>
            </a:r>
            <a:r>
              <a:rPr lang="ru-RU" sz="2000" dirty="0" smtClean="0">
                <a:effectLst/>
              </a:rPr>
              <a:t/>
            </a:r>
            <a:br>
              <a:rPr lang="ru-RU" sz="2000" dirty="0" smtClean="0">
                <a:effectLst/>
              </a:rPr>
            </a:br>
            <a:r>
              <a:rPr lang="ru-RU" sz="2000" dirty="0" smtClean="0">
                <a:solidFill>
                  <a:srgbClr val="0070C0"/>
                </a:solidFill>
                <a:effectLst/>
              </a:rPr>
              <a:t>Тема: «Животные в русских народных сказках»</a:t>
            </a:r>
            <a:endParaRPr lang="ru-RU" sz="2000" dirty="0">
              <a:solidFill>
                <a:srgbClr val="0070C0"/>
              </a:solidFill>
              <a:effectLst/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1538" y="803653"/>
            <a:ext cx="2005882" cy="150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42" y="3000372"/>
            <a:ext cx="2164896" cy="162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19117046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Воздушный поток">
    <a:dk1>
      <a:sysClr val="windowText" lastClr="000000"/>
    </a:dk1>
    <a:lt1>
      <a:sysClr val="window" lastClr="FFFFFF"/>
    </a:lt1>
    <a:dk2>
      <a:srgbClr val="212745"/>
    </a:dk2>
    <a:lt2>
      <a:srgbClr val="B4DCFA"/>
    </a:lt2>
    <a:accent1>
      <a:srgbClr val="4E67C8"/>
    </a:accent1>
    <a:accent2>
      <a:srgbClr val="5ECCF3"/>
    </a:accent2>
    <a:accent3>
      <a:srgbClr val="A7EA52"/>
    </a:accent3>
    <a:accent4>
      <a:srgbClr val="5DCEAF"/>
    </a:accent4>
    <a:accent5>
      <a:srgbClr val="FF8021"/>
    </a:accent5>
    <a:accent6>
      <a:srgbClr val="F14124"/>
    </a:accent6>
    <a:hlink>
      <a:srgbClr val="56C7AA"/>
    </a:hlink>
    <a:folHlink>
      <a:srgbClr val="59A8D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417</TotalTime>
  <Words>398</Words>
  <Application>Microsoft Office PowerPoint</Application>
  <PresentationFormat>Экран (4:3)</PresentationFormat>
  <Paragraphs>52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Воздушный поток</vt:lpstr>
      <vt:lpstr>Муниципальное автономное дошкольное  образовательное учреждение д/с №131       Проект «Наши верные друзья»    </vt:lpstr>
      <vt:lpstr>Слайд 2</vt:lpstr>
      <vt:lpstr>Слайд 3</vt:lpstr>
      <vt:lpstr>Слайд 4</vt:lpstr>
      <vt:lpstr>Слайд 5</vt:lpstr>
      <vt:lpstr>Этапы реализации проекта</vt:lpstr>
      <vt:lpstr>Слайд 7</vt:lpstr>
      <vt:lpstr>Слайд 8</vt:lpstr>
      <vt:lpstr>Образовательная область «Речевое развитие».  Тема: «Животные в русских народных сказках»</vt:lpstr>
      <vt:lpstr>Образовательная область «Познавательное развитие». Ознакомление с миром природы. </vt:lpstr>
      <vt:lpstr>Образовательная область «Познавательное развитие». Ознакомление с миром природы. Работа в тетрадях</vt:lpstr>
      <vt:lpstr>Образовательная область «Художественно-эстетическое развитие» Аппликация Темы: «Попугай», «Щенок» </vt:lpstr>
      <vt:lpstr>Образовательная область «Художественно-эстетическое развитие». Рисование. Темы: «Пудель», «Моя любимая кошка», «Аквариум»</vt:lpstr>
      <vt:lpstr>Образовательная область «Художественно-эстетическое развитие». Лепка. Тема: «Котёнок»</vt:lpstr>
      <vt:lpstr>Образовательная область «Художественно-эстетическое развитие». Конструирование. Тема: «Котята»</vt:lpstr>
      <vt:lpstr>Образовательная область «Физическое развитие» Подвижные игры и физминтуки</vt:lpstr>
      <vt:lpstr>Работа с родителями Совместное оформление фотогазеты</vt:lpstr>
      <vt:lpstr>Итоговое занятие с детьми  «Портрет домашнего питомца»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МКДОУ д/с №9 пгт. Ярославский Хорольского муниципального района Приморского края    Проект  «Наши соседи – домашние животные»</dc:title>
  <dc:creator>леха</dc:creator>
  <cp:lastModifiedBy>user</cp:lastModifiedBy>
  <cp:revision>53</cp:revision>
  <dcterms:created xsi:type="dcterms:W3CDTF">2014-12-15T09:18:42Z</dcterms:created>
  <dcterms:modified xsi:type="dcterms:W3CDTF">2018-04-04T15:39:04Z</dcterms:modified>
</cp:coreProperties>
</file>