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43174" y="428605"/>
            <a:ext cx="5815026" cy="3171846"/>
          </a:xfrm>
        </p:spPr>
        <p:txBody>
          <a:bodyPr>
            <a:normAutofit/>
          </a:bodyPr>
          <a:lstStyle/>
          <a:p>
            <a:endParaRPr lang="ru-RU" sz="54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29132"/>
            <a:ext cx="6400800" cy="1209668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4400" b="1" dirty="0" smtClean="0"/>
              <a:t>МАТЕМАТИЧЕСКОЕ ШОУ</a:t>
            </a:r>
            <a:endParaRPr lang="ru-RU" sz="44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000108"/>
            <a:ext cx="2051759" cy="249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786050" y="1071546"/>
            <a:ext cx="550072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Monotype Corsiva" pitchFamily="66" charset="0"/>
              </a:rPr>
              <a:t>ТЕМНАЯ    ЛОШАДКА</a:t>
            </a:r>
            <a:endParaRPr lang="ru-RU" sz="8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071678"/>
            <a:ext cx="7972452" cy="128588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Разрежьте фигуру на 4 равные части, схожие с оригиналом 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00438"/>
            <a:ext cx="5286412" cy="292893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857224" y="3714752"/>
            <a:ext cx="0" cy="24482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857224" y="3714752"/>
            <a:ext cx="28803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714744" y="3714752"/>
            <a:ext cx="2520280" cy="24372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857224" y="6143644"/>
            <a:ext cx="5400600" cy="109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1857356" y="428604"/>
            <a:ext cx="657229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3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Разрежьте фигуру на 4 равные части, схожие с оригиналом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143108" y="2786058"/>
            <a:ext cx="0" cy="2448272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2143108" y="2786058"/>
            <a:ext cx="288032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5023428" y="2786058"/>
            <a:ext cx="2520280" cy="24372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2143108" y="5223354"/>
            <a:ext cx="5400600" cy="1097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3583268" y="3998135"/>
            <a:ext cx="2664296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2143108" y="3998136"/>
            <a:ext cx="1440160" cy="12252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3583268" y="2786058"/>
            <a:ext cx="0" cy="12120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4915416" y="3998136"/>
            <a:ext cx="0" cy="122521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4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00174"/>
            <a:ext cx="8401080" cy="4824426"/>
          </a:xfrm>
        </p:spPr>
        <p:txBody>
          <a:bodyPr>
            <a:normAutofit/>
          </a:bodyPr>
          <a:lstStyle/>
          <a:p>
            <a:r>
              <a:rPr lang="ru-RU" dirty="0" smtClean="0"/>
              <a:t>В XIX-XX веках Россией правили 6 царей династии Романовых. Вот их имена и отчества по алфавиту: Александр Александрович, Александр Николаевич, Александр Павлович, Николай Александрович, Николай Павлович, Павел Петрович. Один раз после брата правил брат, во всех остальных случаях после отца - сын. Как известно, последнего русского царя, погибшего в Екатеринбурге в 1918 году, звали Николаем.</a:t>
            </a:r>
          </a:p>
          <a:p>
            <a:pPr>
              <a:buNone/>
            </a:pPr>
            <a:r>
              <a:rPr lang="ru-RU" sz="3200" b="1" dirty="0" smtClean="0"/>
              <a:t>Найдите порядок правления этих царей. 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5715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/>
              <a:t>Найдите порядок правления этих царей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400" dirty="0" smtClean="0"/>
              <a:t>  Ответ:</a:t>
            </a:r>
          </a:p>
          <a:p>
            <a:pPr>
              <a:buNone/>
            </a:pPr>
            <a:r>
              <a:rPr lang="ru-RU" sz="4400" dirty="0" smtClean="0"/>
              <a:t>  Павел Петрович,       Александр Павлович, Николай Павлович, Александр Николаевич, Александр Александрович, Николай Александрович. 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5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У нас есть </a:t>
            </a:r>
            <a:r>
              <a:rPr lang="ru-RU" sz="4800" b="1" dirty="0" smtClean="0"/>
              <a:t>5-ти</a:t>
            </a:r>
            <a:r>
              <a:rPr lang="ru-RU" sz="4800" dirty="0" smtClean="0"/>
              <a:t> литровый и </a:t>
            </a:r>
            <a:r>
              <a:rPr lang="ru-RU" sz="4800" b="1" dirty="0" smtClean="0"/>
              <a:t>9-ти</a:t>
            </a:r>
            <a:r>
              <a:rPr lang="ru-RU" sz="4800" dirty="0" smtClean="0"/>
              <a:t> литровый сосуд. Как набрать из реки </a:t>
            </a:r>
            <a:r>
              <a:rPr lang="ru-RU" sz="4800" b="1" dirty="0" smtClean="0"/>
              <a:t>3</a:t>
            </a:r>
            <a:r>
              <a:rPr lang="ru-RU" sz="4800" dirty="0" smtClean="0"/>
              <a:t> литра воды?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5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800" dirty="0" smtClean="0"/>
              <a:t>Решение:</a:t>
            </a:r>
          </a:p>
          <a:p>
            <a:pPr>
              <a:buNone/>
            </a:pPr>
            <a:endParaRPr lang="ru-RU" sz="4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3000372"/>
          <a:ext cx="8286810" cy="200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  <a:gridCol w="828681"/>
              </a:tblGrid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9л сосуд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9л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9л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8л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8л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3л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  <a:tr h="10001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latin typeface="Times New Roman"/>
                          <a:ea typeface="Times New Roman"/>
                          <a:cs typeface="Times New Roman"/>
                        </a:rPr>
                        <a:t>5л сосуд</a:t>
                      </a:r>
                      <a:endParaRPr lang="ru-RU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Times New Roman"/>
                          <a:ea typeface="Times New Roman"/>
                          <a:cs typeface="Times New Roman"/>
                        </a:rPr>
                        <a:t>0л</a:t>
                      </a:r>
                      <a:endParaRPr lang="ru-RU" sz="3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4л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5л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Times New Roman"/>
                          <a:cs typeface="Times New Roman"/>
                        </a:rPr>
                        <a:t>0л</a:t>
                      </a:r>
                      <a:endParaRPr lang="ru-RU" sz="3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7625" marR="47625" marT="47625" marB="4762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7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186238" cy="2257425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85750"/>
            <a:ext cx="7670800" cy="560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634044" y="1071546"/>
            <a:ext cx="3877985" cy="4154984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>
              <a:defRPr/>
            </a:pPr>
            <a:r>
              <a:rPr lang="ru-RU" sz="8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за </a:t>
            </a:r>
          </a:p>
          <a:p>
            <a:pPr algn="ctr">
              <a:defRPr/>
            </a:pPr>
            <a:r>
              <a:rPr lang="ru-RU" sz="8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itchFamily="66" charset="0"/>
              </a:rPr>
              <a:t>участие</a:t>
            </a:r>
            <a:endParaRPr lang="ru-RU" sz="8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600" b="1" dirty="0" smtClean="0"/>
              <a:t>РАЗМИНКА</a:t>
            </a:r>
            <a:endParaRPr lang="ru-RU" sz="6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214422"/>
            <a:ext cx="2428892" cy="4389120"/>
          </a:xfrm>
        </p:spPr>
        <p:txBody>
          <a:bodyPr>
            <a:noAutofit/>
          </a:bodyPr>
          <a:lstStyle/>
          <a:p>
            <a:r>
              <a:rPr lang="ru-RU" sz="2500" dirty="0" smtClean="0"/>
              <a:t>ГОСП 1, </a:t>
            </a:r>
          </a:p>
          <a:p>
            <a:r>
              <a:rPr lang="ru-RU" sz="2500" dirty="0" smtClean="0"/>
              <a:t>ПО 2 Л, </a:t>
            </a:r>
          </a:p>
          <a:p>
            <a:r>
              <a:rPr lang="ru-RU" sz="2500" dirty="0" smtClean="0"/>
              <a:t>Р 1 А, </a:t>
            </a:r>
          </a:p>
          <a:p>
            <a:r>
              <a:rPr lang="ru-RU" sz="2500" dirty="0" smtClean="0"/>
              <a:t>МОР 1+1, </a:t>
            </a:r>
          </a:p>
          <a:p>
            <a:r>
              <a:rPr lang="ru-RU" sz="2500" dirty="0" smtClean="0"/>
              <a:t>АК 3 СА, </a:t>
            </a:r>
          </a:p>
          <a:p>
            <a:r>
              <a:rPr lang="ru-RU" sz="2500" dirty="0" smtClean="0"/>
              <a:t>Р 1 КА, </a:t>
            </a:r>
          </a:p>
          <a:p>
            <a:r>
              <a:rPr lang="ru-RU" sz="2500" dirty="0" smtClean="0"/>
              <a:t>ВО 7, </a:t>
            </a:r>
          </a:p>
          <a:p>
            <a:r>
              <a:rPr lang="ru-RU" sz="2500" dirty="0" smtClean="0"/>
              <a:t>ВИ 3 НА, </a:t>
            </a:r>
          </a:p>
          <a:p>
            <a:r>
              <a:rPr lang="ru-RU" sz="2500" dirty="0" smtClean="0"/>
              <a:t>7Я, </a:t>
            </a:r>
          </a:p>
          <a:p>
            <a:r>
              <a:rPr lang="ru-RU" sz="2500" dirty="0" smtClean="0"/>
              <a:t>ГАС 3 Т, </a:t>
            </a:r>
          </a:p>
          <a:p>
            <a:r>
              <a:rPr lang="ru-RU" sz="2500" dirty="0" smtClean="0"/>
              <a:t>СМОР 1 А,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5500694" y="1357298"/>
            <a:ext cx="2714644" cy="4389120"/>
          </a:xfrm>
          <a:prstGeom prst="rect">
            <a:avLst/>
          </a:prstGeom>
        </p:spPr>
        <p:txBody>
          <a:bodyPr vert="horz">
            <a:normAutofit fontScale="62500" lnSpcReduction="20000"/>
          </a:bodyPr>
          <a:lstStyle/>
          <a:p>
            <a:pPr marL="274320" indent="-274320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4000" dirty="0" smtClean="0"/>
              <a:t>III</a:t>
            </a:r>
            <a:r>
              <a:rPr lang="ru-RU" sz="4000" dirty="0" smtClean="0"/>
              <a:t> УМФ,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УС 3 ЦА,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УР 1 А,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Ш 1+2 Х,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ПА 5-2 ОТ, 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ХОЛ 1 А,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 : 2 БУНАЛ,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БОР 1 О,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ОСЕ 12:4 НА,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5×8 КА,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100-97 ЛЛЕР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94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9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b="1" dirty="0" smtClean="0"/>
              <a:t>Путешествие в историю математики</a:t>
            </a:r>
            <a:r>
              <a:rPr lang="ru-RU" sz="7200" dirty="0" smtClean="0"/>
              <a:t> </a:t>
            </a:r>
            <a:endParaRPr lang="ru-RU" sz="7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285728"/>
            <a:ext cx="478634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1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r>
              <a:rPr lang="ru-RU" dirty="0" smtClean="0"/>
              <a:t>1. </a:t>
            </a:r>
            <a:r>
              <a:rPr lang="ru-RU" b="1" dirty="0" smtClean="0"/>
              <a:t>Кому принадлежат знаменитое  высказывание « Математика царица наук. Арифметика  царица математики»?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а)Блез Паскаль </a:t>
            </a:r>
            <a:br>
              <a:rPr lang="ru-RU" dirty="0" smtClean="0"/>
            </a:br>
            <a:r>
              <a:rPr lang="ru-RU" dirty="0" smtClean="0"/>
              <a:t>б) Карл Фридрих Гаусс  </a:t>
            </a:r>
            <a:br>
              <a:rPr lang="ru-RU" dirty="0" smtClean="0"/>
            </a:br>
            <a:r>
              <a:rPr lang="ru-RU" dirty="0" smtClean="0"/>
              <a:t>в) Леонард Эйлер.</a:t>
            </a:r>
          </a:p>
          <a:p>
            <a:endParaRPr lang="ru-RU" dirty="0" smtClean="0"/>
          </a:p>
          <a:p>
            <a:r>
              <a:rPr lang="ru-RU" dirty="0" smtClean="0"/>
              <a:t>2.  </a:t>
            </a:r>
            <a:r>
              <a:rPr lang="ru-RU" b="1" dirty="0" smtClean="0"/>
              <a:t>Кто ввел прямоугольную систему координат?</a:t>
            </a:r>
            <a:br>
              <a:rPr lang="ru-RU" b="1" dirty="0" smtClean="0"/>
            </a:br>
            <a:r>
              <a:rPr lang="ru-RU" dirty="0" smtClean="0"/>
              <a:t>а) Лаплас </a:t>
            </a:r>
            <a:br>
              <a:rPr lang="ru-RU" dirty="0" smtClean="0"/>
            </a:br>
            <a:r>
              <a:rPr lang="ru-RU" dirty="0" smtClean="0"/>
              <a:t>б)  </a:t>
            </a:r>
            <a:r>
              <a:rPr lang="ru-RU" dirty="0" err="1" smtClean="0"/>
              <a:t>Геррон</a:t>
            </a: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в) Декарт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/>
          </a:bodyPr>
          <a:lstStyle/>
          <a:p>
            <a:r>
              <a:rPr lang="ru-RU" dirty="0" smtClean="0"/>
              <a:t>3.  Какой цветок назван в честь одной из женщин математиков? </a:t>
            </a:r>
            <a:br>
              <a:rPr lang="ru-RU" dirty="0" smtClean="0"/>
            </a:br>
            <a:r>
              <a:rPr lang="ru-RU" dirty="0" smtClean="0"/>
              <a:t>а) Хризантема  </a:t>
            </a:r>
            <a:br>
              <a:rPr lang="ru-RU" dirty="0" smtClean="0"/>
            </a:br>
            <a:r>
              <a:rPr lang="ru-RU" dirty="0" smtClean="0"/>
              <a:t>б) Гортензия  </a:t>
            </a:r>
            <a:br>
              <a:rPr lang="ru-RU" dirty="0" smtClean="0"/>
            </a:br>
            <a:r>
              <a:rPr lang="ru-RU" dirty="0" smtClean="0"/>
              <a:t>в) Лилия.</a:t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4. Автор первого в России учебника  по математике, носившего название « Врата учености»?</a:t>
            </a:r>
            <a:br>
              <a:rPr lang="ru-RU" dirty="0" smtClean="0"/>
            </a:br>
            <a:r>
              <a:rPr lang="ru-RU" dirty="0" smtClean="0"/>
              <a:t>а) Магницкий  </a:t>
            </a:r>
            <a:br>
              <a:rPr lang="ru-RU" dirty="0" smtClean="0"/>
            </a:br>
            <a:r>
              <a:rPr lang="ru-RU" dirty="0" smtClean="0"/>
              <a:t>б) Эйлер </a:t>
            </a:r>
            <a:br>
              <a:rPr lang="ru-RU" dirty="0" smtClean="0"/>
            </a:br>
            <a:r>
              <a:rPr lang="ru-RU" dirty="0" smtClean="0"/>
              <a:t>в) Ломоносов.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5. По легенде Египетский царь Птолемей 1, спросил древнегреческого математика: « Нет ли более короткого пути для понимания геометрии, чем изучение его 13 книг под названием « Начала…»»?  На что был получен ответ :  «В геометрии нет царской дороги». Кто это?</a:t>
            </a:r>
            <a:br>
              <a:rPr lang="ru-RU" dirty="0" smtClean="0"/>
            </a:br>
            <a:r>
              <a:rPr lang="ru-RU" dirty="0" smtClean="0"/>
              <a:t>а)Эратосфен  </a:t>
            </a:r>
            <a:br>
              <a:rPr lang="ru-RU" dirty="0" smtClean="0"/>
            </a:br>
            <a:r>
              <a:rPr lang="ru-RU" dirty="0" smtClean="0"/>
              <a:t>б) Евклид</a:t>
            </a:r>
            <a:br>
              <a:rPr lang="ru-RU" dirty="0" smtClean="0"/>
            </a:br>
            <a:r>
              <a:rPr lang="ru-RU" dirty="0" smtClean="0"/>
              <a:t>в) Фалес.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6. Почему одного  из самых замечательных математиков Пьера Ферма называли гениальным дилетантом? </a:t>
            </a:r>
            <a:br>
              <a:rPr lang="ru-RU" dirty="0" smtClean="0"/>
            </a:br>
            <a:r>
              <a:rPr lang="ru-RU" dirty="0" smtClean="0"/>
              <a:t>а)плохо учился  </a:t>
            </a:r>
            <a:br>
              <a:rPr lang="ru-RU" dirty="0" smtClean="0"/>
            </a:br>
            <a:r>
              <a:rPr lang="ru-RU" dirty="0" smtClean="0"/>
              <a:t>б) его утверждения впоследствии были опровергнуты </a:t>
            </a:r>
            <a:br>
              <a:rPr lang="ru-RU" dirty="0" smtClean="0"/>
            </a:br>
            <a:r>
              <a:rPr lang="ru-RU" dirty="0" smtClean="0"/>
              <a:t>в) имел другую профессию.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7. Кто придумал обозначать отношение длины окружности к ее диаметру  буквой  </a:t>
            </a: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а)Лейбниц </a:t>
            </a:r>
            <a:br>
              <a:rPr lang="ru-RU" dirty="0" smtClean="0"/>
            </a:br>
            <a:r>
              <a:rPr lang="ru-RU" dirty="0" smtClean="0"/>
              <a:t>б) Архимед</a:t>
            </a:r>
            <a:br>
              <a:rPr lang="ru-RU" dirty="0" smtClean="0"/>
            </a:br>
            <a:r>
              <a:rPr lang="ru-RU" dirty="0" smtClean="0"/>
              <a:t>в) Пифагор</a:t>
            </a:r>
          </a:p>
          <a:p>
            <a:r>
              <a:rPr lang="ru-RU" dirty="0" smtClean="0"/>
              <a:t> 8. Изобретатель математического «решета» для нахождения простых чисел?</a:t>
            </a:r>
            <a:br>
              <a:rPr lang="ru-RU" dirty="0" smtClean="0"/>
            </a:br>
            <a:r>
              <a:rPr lang="ru-RU" dirty="0" smtClean="0"/>
              <a:t>а) Архимед </a:t>
            </a:r>
            <a:br>
              <a:rPr lang="ru-RU" dirty="0" smtClean="0"/>
            </a:br>
            <a:r>
              <a:rPr lang="ru-RU" dirty="0" smtClean="0"/>
              <a:t>б) Фалес </a:t>
            </a:r>
            <a:br>
              <a:rPr lang="ru-RU" dirty="0" smtClean="0"/>
            </a:br>
            <a:r>
              <a:rPr lang="ru-RU" dirty="0" smtClean="0"/>
              <a:t>в) Эратосфен.</a:t>
            </a:r>
          </a:p>
          <a:p>
            <a:r>
              <a:rPr lang="ru-RU" dirty="0" smtClean="0"/>
              <a:t>  9. Какое слово в переводе с греческого   в геометрии означает  « натянутая тетива»?</a:t>
            </a:r>
            <a:br>
              <a:rPr lang="ru-RU" dirty="0" smtClean="0"/>
            </a:br>
            <a:r>
              <a:rPr lang="ru-RU" dirty="0" smtClean="0"/>
              <a:t>а) гипотенуза </a:t>
            </a:r>
            <a:br>
              <a:rPr lang="ru-RU" dirty="0" smtClean="0"/>
            </a:br>
            <a:r>
              <a:rPr lang="ru-RU" dirty="0" smtClean="0"/>
              <a:t>б) катет  </a:t>
            </a:r>
            <a:br>
              <a:rPr lang="ru-RU" dirty="0" smtClean="0"/>
            </a:br>
            <a:r>
              <a:rPr lang="ru-RU" dirty="0" smtClean="0"/>
              <a:t>в)   проекция.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Забег 2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buNone/>
            </a:pPr>
            <a:r>
              <a:rPr lang="ru-RU" sz="4000" dirty="0" smtClean="0"/>
              <a:t>Из одного пункта вышли два пешехода. Один со скоростью 4 км/ч, другой со скоростью 3 км/ч. Какое расстояние будет между пешеходами через 3 часа </a:t>
            </a:r>
            <a:r>
              <a:rPr lang="ru-RU" sz="4000" u="sng" dirty="0" smtClean="0"/>
              <a:t>Сколько решений имеет задача</a:t>
            </a:r>
            <a:r>
              <a:rPr lang="ru-RU" sz="4000" dirty="0" smtClean="0"/>
              <a:t>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928694"/>
          </a:xfrm>
        </p:spPr>
        <p:txBody>
          <a:bodyPr/>
          <a:lstStyle/>
          <a:p>
            <a:pPr algn="ctr"/>
            <a:r>
              <a:rPr lang="ru-RU" dirty="0" smtClean="0"/>
              <a:t>Варианты решений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arenR"/>
            </a:pPr>
            <a:r>
              <a:rPr lang="ru-RU" dirty="0" smtClean="0"/>
              <a:t>Они вышли из одного пункта и перемещаются в одном направлении по  прямой;</a:t>
            </a:r>
          </a:p>
          <a:p>
            <a:pPr marL="514350" indent="-514350">
              <a:buAutoNum type="arabicParenR"/>
            </a:pPr>
            <a:r>
              <a:rPr lang="ru-RU" dirty="0" smtClean="0"/>
              <a:t>Они вышли из одного пункта и перемещаются в противоположном направлении по прямой;</a:t>
            </a:r>
          </a:p>
          <a:p>
            <a:pPr marL="514350" indent="-514350">
              <a:buAutoNum type="arabicParenR"/>
            </a:pPr>
            <a:r>
              <a:rPr lang="ru-RU" dirty="0" smtClean="0"/>
              <a:t>Они вышли из одного пункта и перемещаются перпендикулярно друг другу;</a:t>
            </a:r>
          </a:p>
          <a:p>
            <a:pPr marL="514350" indent="-514350">
              <a:buAutoNum type="arabicParenR"/>
            </a:pPr>
            <a:r>
              <a:rPr lang="ru-RU" dirty="0" smtClean="0"/>
              <a:t>Они вышли из одного пункта и перемещаются по дорогам, образующим острый или тупой угол:</a:t>
            </a:r>
          </a:p>
          <a:p>
            <a:pPr marL="514350" indent="-514350">
              <a:buAutoNum type="arabicParenR"/>
            </a:pPr>
            <a:r>
              <a:rPr lang="ru-RU" dirty="0" smtClean="0"/>
              <a:t>Они вышли из одного пункта и движутся по  одной окружности, например вокруг населенного пункта;</a:t>
            </a:r>
          </a:p>
          <a:p>
            <a:pPr marL="514350" indent="-514350">
              <a:buFont typeface="Wingdings 2"/>
              <a:buAutoNum type="arabicParenR"/>
            </a:pPr>
            <a:r>
              <a:rPr lang="ru-RU" dirty="0" smtClean="0"/>
              <a:t>Они вышли из одного пункта и движутся по  двум разным окружности, например вокруг населенного пункта;</a:t>
            </a:r>
          </a:p>
          <a:p>
            <a:pPr marL="514350" indent="-514350">
              <a:buAutoNum type="arabicParenR"/>
            </a:pPr>
            <a:endParaRPr lang="ru-RU" dirty="0" smtClean="0"/>
          </a:p>
          <a:p>
            <a:pPr marL="514350" indent="-514350">
              <a:buAutoNum type="arabicParenR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176</TotalTime>
  <Words>408</Words>
  <Application>Microsoft Office PowerPoint</Application>
  <PresentationFormat>Экран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Слайд 1</vt:lpstr>
      <vt:lpstr>РАЗМИНКА</vt:lpstr>
      <vt:lpstr>Слайд 3</vt:lpstr>
      <vt:lpstr>Слайд 4</vt:lpstr>
      <vt:lpstr>Слайд 5</vt:lpstr>
      <vt:lpstr>Слайд 6</vt:lpstr>
      <vt:lpstr>Слайд 7</vt:lpstr>
      <vt:lpstr>Забег 2</vt:lpstr>
      <vt:lpstr>Варианты решений</vt:lpstr>
      <vt:lpstr>Разрежьте фигуру на 4 равные части, схожие с оригиналом </vt:lpstr>
      <vt:lpstr>Разрежьте фигуру на 4 равные части, схожие с оригиналом </vt:lpstr>
      <vt:lpstr>Забег 4</vt:lpstr>
      <vt:lpstr>Найдите порядок правления этих царей</vt:lpstr>
      <vt:lpstr>Забег 5</vt:lpstr>
      <vt:lpstr>Забег 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математика</cp:lastModifiedBy>
  <cp:revision>21</cp:revision>
  <dcterms:modified xsi:type="dcterms:W3CDTF">2018-03-13T13:29:10Z</dcterms:modified>
</cp:coreProperties>
</file>