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sldIdLst>
    <p:sldId id="256" r:id="rId2"/>
    <p:sldId id="257" r:id="rId3"/>
    <p:sldId id="259" r:id="rId4"/>
    <p:sldId id="267" r:id="rId5"/>
    <p:sldId id="262" r:id="rId6"/>
    <p:sldId id="260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0F24C"/>
    <a:srgbClr val="FF3399"/>
    <a:srgbClr val="1B8F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6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F68380C-54FF-431A-881A-6736744448E8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4D4017A-3F12-4658-BA90-9FFF41E709B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18441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2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3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18445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6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7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8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9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18451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2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53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5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18455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6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7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8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9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8460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8461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84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  <p:bldP spid="18436" grpId="0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4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8436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843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843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68380C-54FF-431A-881A-6736744448E8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017A-3F12-4658-BA90-9FFF41E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68380C-54FF-431A-881A-6736744448E8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017A-3F12-4658-BA90-9FFF41E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F68380C-54FF-431A-881A-6736744448E8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4D4017A-3F12-4658-BA90-9FFF41E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7696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85800" y="3733800"/>
            <a:ext cx="7696200" cy="1752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F68380C-54FF-431A-881A-6736744448E8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4D4017A-3F12-4658-BA90-9FFF41E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r>
              <a:rPr lang="ru-RU" smtClean="0"/>
              <a:t>Вставка таблицы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F68380C-54FF-431A-881A-6736744448E8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4D4017A-3F12-4658-BA90-9FFF41E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68380C-54FF-431A-881A-6736744448E8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017A-3F12-4658-BA90-9FFF41E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68380C-54FF-431A-881A-6736744448E8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017A-3F12-4658-BA90-9FFF41E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68380C-54FF-431A-881A-6736744448E8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017A-3F12-4658-BA90-9FFF41E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68380C-54FF-431A-881A-6736744448E8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017A-3F12-4658-BA90-9FFF41E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68380C-54FF-431A-881A-6736744448E8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017A-3F12-4658-BA90-9FFF41E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68380C-54FF-431A-881A-6736744448E8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017A-3F12-4658-BA90-9FFF41E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68380C-54FF-431A-881A-6736744448E8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017A-3F12-4658-BA90-9FFF41E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68380C-54FF-431A-881A-6736744448E8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D4017A-3F12-4658-BA90-9FFF41E709B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2F68380C-54FF-431A-881A-6736744448E8}" type="datetimeFigureOut">
              <a:rPr lang="ru-RU" smtClean="0"/>
              <a:pPr/>
              <a:t>24.09.2016</a:t>
            </a:fld>
            <a:endParaRPr lang="ru-RU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4D4017A-3F12-4658-BA90-9FFF41E709B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41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741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1741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3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1743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3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3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743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3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1743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3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3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4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4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4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4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4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6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1744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4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7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8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1745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1745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5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5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5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5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5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5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45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746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  <p:sldLayoutId id="2147483737" r:id="rId12"/>
    <p:sldLayoutId id="2147483738" r:id="rId13"/>
    <p:sldLayoutId id="2147483739" r:id="rId14"/>
  </p:sldLayoutIdLst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4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4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74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1" grpId="0"/>
      <p:bldP spid="17412" grpId="0" uiExpand="1" build="p">
        <p:tmplLst>
          <p:tmpl lvl="1">
            <p:tnLst>
              <p:par>
                <p:cTn presetID="4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41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4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74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41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4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74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41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4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74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41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4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74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41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7412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741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7412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hyperlink" Target="&#1047;&#1072;&#1085;&#1080;&#1084;&#1072;&#1090;&#1077;&#1083;&#1100;&#1085;&#1086;&#1077;%20&#1089;&#1086;&#1087;&#1088;&#1103;&#1078;&#1077;&#1085;&#1080;&#1077;.pptx#-1,5,&#1043;&#1077;&#1086;&#1084;&#1077;&#1090;&#1088;&#1080;&#1095;&#1077;&#1089;&#1082;&#1080;&#1077; &#1090;&#1077;&#1083;&#1072;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47;&#1072;&#1085;&#1080;&#1084;&#1072;&#1090;&#1077;&#1083;&#1100;&#1085;&#1086;&#1077;%20&#1089;&#1086;&#1087;&#1088;&#1103;&#1078;&#1077;&#1085;&#1080;&#1077;.pptx#-1,8,&#1043;&#1077;&#1086;&#1084;&#1077;&#1090;&#1088;&#1080;&#1095;&#1077;&#1089;&#1082;&#1080;&#1077; &#1090;&#1077;&#1083;&#1072;" TargetMode="External"/><Relationship Id="rId2" Type="http://schemas.openxmlformats.org/officeDocument/2006/relationships/hyperlink" Target="&#1047;&#1072;&#1085;&#1080;&#1084;&#1072;&#1090;&#1077;&#1083;&#1100;&#1085;&#1086;&#1077;%20&#1089;&#1086;&#1087;&#1088;&#1103;&#1078;&#1077;&#1085;&#1080;&#1077;.pptx#-1,4, &#1040;&#1085;&#1072;&#1083;&#1080;&#1079; &#1082;&#1086;&#1085;&#1089;&#1090;&#1088;&#1091;&#1082;&#1094;&#1080;&#1080;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&#1047;&#1072;&#1085;&#1080;&#1084;&#1072;&#1090;&#1077;&#1083;&#1100;&#1085;&#1086;&#1077;%20&#1089;&#1086;&#1087;&#1088;&#1103;&#1078;&#1077;&#1085;&#1080;&#1077;.pptx#-1,5,&#1043;&#1077;&#1086;&#1084;&#1077;&#1090;&#1088;&#1080;&#1095;&#1077;&#1089;&#1082;&#1080;&#1077; &#1090;&#1077;&#1083;&#1072;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47;&#1072;&#1085;&#1080;&#1084;&#1072;&#1090;&#1077;&#1083;&#1100;&#1085;&#1086;&#1077;%20&#1089;&#1086;&#1087;&#1088;&#1103;&#1078;&#1077;&#1085;&#1080;&#1077;.pptx#-1,5,&#1043;&#1077;&#1086;&#1084;&#1077;&#1090;&#1088;&#1080;&#1095;&#1077;&#1089;&#1082;&#1080;&#1077; &#1090;&#1077;&#1083;&#1072;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65029"/>
            <a:ext cx="7772400" cy="314896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«Занимательное сопряжение»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87824" y="5838270"/>
            <a:ext cx="6032500" cy="1003300"/>
          </a:xfrm>
        </p:spPr>
        <p:txBody>
          <a:bodyPr/>
          <a:lstStyle/>
          <a:p>
            <a:r>
              <a:rPr lang="ru-RU" dirty="0" smtClean="0"/>
              <a:t>преподаватель Королёва Д.С.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 bwMode="auto">
          <a:xfrm>
            <a:off x="1491275" y="188640"/>
            <a:ext cx="6032500" cy="100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Tx/>
              <a:buNone/>
              <a:defRPr sz="28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kern="0" dirty="0" smtClean="0">
                <a:latin typeface="Times New Roman" pitchFamily="18" charset="0"/>
                <a:cs typeface="Times New Roman" pitchFamily="18" charset="0"/>
              </a:rPr>
              <a:t>ГБПОУ ВО «КАТ»</a:t>
            </a:r>
          </a:p>
          <a:p>
            <a:endParaRPr lang="ru-RU" kern="0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30003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2"/>
                </a:solidFill>
              </a:rPr>
              <a:t>Тема: </a:t>
            </a:r>
            <a:br>
              <a:rPr lang="ru-RU" dirty="0" smtClean="0">
                <a:solidFill>
                  <a:schemeClr val="tx2"/>
                </a:solidFill>
              </a:rPr>
            </a:br>
            <a:r>
              <a:rPr lang="ru-RU" dirty="0" smtClean="0">
                <a:solidFill>
                  <a:schemeClr val="tx2"/>
                </a:solidFill>
              </a:rPr>
              <a:t>Занимательное  </a:t>
            </a:r>
            <a:r>
              <a:rPr lang="ru-RU" dirty="0" smtClean="0">
                <a:solidFill>
                  <a:schemeClr val="tx2"/>
                </a:solidFill>
              </a:rPr>
              <a:t>сопряжение с элементами рисования.</a:t>
            </a:r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Содержимое 3" descr="1191269027_c4112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00694" y="2571744"/>
            <a:ext cx="2953512" cy="3657600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:\Documents and Settings\Администратор\Local Settings\Temporary Internet Files\Content.Word\Изображение 002.jpg"/>
          <p:cNvPicPr>
            <a:picLocks noGrp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 rot="5400000">
            <a:off x="1071538" y="714356"/>
            <a:ext cx="4214842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Администратор\Local Settings\Temporary Internet Files\Content.Word\Изображение 002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 l="27156" r="3246" b="61415"/>
          <a:stretch>
            <a:fillRect/>
          </a:stretch>
        </p:blipFill>
        <p:spPr bwMode="auto">
          <a:xfrm rot="5400000">
            <a:off x="6036479" y="1964521"/>
            <a:ext cx="257176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Стрелка вниз 7">
            <a:hlinkClick r:id="rId4" action="ppaction://hlinkpres?slideindex=5&amp;slidetitle=Геометрические тела"/>
          </p:cNvPr>
          <p:cNvSpPr/>
          <p:nvPr/>
        </p:nvSpPr>
        <p:spPr>
          <a:xfrm>
            <a:off x="1785918" y="6072206"/>
            <a:ext cx="484632" cy="357190"/>
          </a:xfrm>
          <a:prstGeom prst="downArrow">
            <a:avLst/>
          </a:prstGeom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85784" y="285728"/>
            <a:ext cx="8972584" cy="1500198"/>
          </a:xfrm>
        </p:spPr>
        <p:txBody>
          <a:bodyPr/>
          <a:lstStyle/>
          <a:p>
            <a:r>
              <a:rPr lang="ru-RU" sz="66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6000" dirty="0">
                <a:solidFill>
                  <a:srgbClr val="FF0000"/>
                </a:solidFill>
              </a:rPr>
              <a:t>А</a:t>
            </a:r>
            <a:r>
              <a:rPr lang="ru-RU" sz="60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нализ </a:t>
            </a:r>
            <a:r>
              <a:rPr lang="ru-RU" sz="60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конструкции</a:t>
            </a:r>
            <a:br>
              <a:rPr lang="ru-RU" sz="60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</a:br>
            <a:r>
              <a:rPr lang="ru-RU" sz="2000" dirty="0" smtClean="0">
                <a:solidFill>
                  <a:srgbClr val="FF0000"/>
                </a:solidFill>
              </a:rPr>
              <a:t>(из каких геометрических тел состоит предмет?)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52400"/>
            <a:ext cx="7500990" cy="1133460"/>
          </a:xfrm>
        </p:spPr>
        <p:txBody>
          <a:bodyPr/>
          <a:lstStyle/>
          <a:p>
            <a:pPr algn="l"/>
            <a:r>
              <a:rPr lang="ru-RU" sz="5400" dirty="0" smtClean="0">
                <a:solidFill>
                  <a:srgbClr val="FF0000"/>
                </a:solidFill>
              </a:rPr>
              <a:t>Геометрические тела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8501122" cy="365760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Блок-схема: узел 3"/>
          <p:cNvSpPr/>
          <p:nvPr/>
        </p:nvSpPr>
        <p:spPr>
          <a:xfrm>
            <a:off x="285720" y="2000240"/>
            <a:ext cx="1928826" cy="1857388"/>
          </a:xfrm>
          <a:prstGeom prst="flowChartConnector">
            <a:avLst/>
          </a:prstGeom>
          <a:gradFill flip="none" rotWithShape="1">
            <a:gsLst>
              <a:gs pos="0">
                <a:srgbClr val="60F24C">
                  <a:tint val="66000"/>
                  <a:satMod val="160000"/>
                </a:srgbClr>
              </a:gs>
              <a:gs pos="50000">
                <a:srgbClr val="60F24C">
                  <a:tint val="44500"/>
                  <a:satMod val="160000"/>
                </a:srgbClr>
              </a:gs>
              <a:gs pos="100000">
                <a:srgbClr val="60F24C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1B8F0B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магнитный диск 4"/>
          <p:cNvSpPr/>
          <p:nvPr/>
        </p:nvSpPr>
        <p:spPr>
          <a:xfrm>
            <a:off x="2214546" y="4357694"/>
            <a:ext cx="1714512" cy="1643074"/>
          </a:xfrm>
          <a:prstGeom prst="flowChartMagneticDisk">
            <a:avLst/>
          </a:prstGeom>
          <a:gradFill flip="none" rotWithShape="1">
            <a:gsLst>
              <a:gs pos="0">
                <a:srgbClr val="60F24C">
                  <a:tint val="66000"/>
                  <a:satMod val="160000"/>
                </a:srgbClr>
              </a:gs>
              <a:gs pos="50000">
                <a:srgbClr val="60F24C">
                  <a:tint val="44500"/>
                  <a:satMod val="160000"/>
                </a:srgbClr>
              </a:gs>
              <a:gs pos="100000">
                <a:srgbClr val="60F24C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rgbClr val="1B8F0B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магнитный диск 5"/>
          <p:cNvSpPr/>
          <p:nvPr/>
        </p:nvSpPr>
        <p:spPr>
          <a:xfrm>
            <a:off x="5357818" y="1928802"/>
            <a:ext cx="428628" cy="2286016"/>
          </a:xfrm>
          <a:prstGeom prst="flowChartMagneticDisk">
            <a:avLst/>
          </a:prstGeom>
          <a:gradFill flip="none" rotWithShape="1">
            <a:gsLst>
              <a:gs pos="0">
                <a:srgbClr val="60F24C">
                  <a:tint val="66000"/>
                  <a:satMod val="160000"/>
                </a:srgbClr>
              </a:gs>
              <a:gs pos="50000">
                <a:srgbClr val="60F24C">
                  <a:tint val="44500"/>
                  <a:satMod val="160000"/>
                </a:srgbClr>
              </a:gs>
              <a:gs pos="100000">
                <a:srgbClr val="60F24C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1B8F0B"/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003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Арка 6"/>
          <p:cNvSpPr/>
          <p:nvPr/>
        </p:nvSpPr>
        <p:spPr>
          <a:xfrm rot="5400000">
            <a:off x="3143240" y="2285992"/>
            <a:ext cx="914400" cy="914400"/>
          </a:xfrm>
          <a:prstGeom prst="blockArc">
            <a:avLst/>
          </a:prstGeom>
          <a:gradFill flip="none" rotWithShape="1">
            <a:gsLst>
              <a:gs pos="0">
                <a:srgbClr val="60F24C">
                  <a:shade val="30000"/>
                  <a:satMod val="115000"/>
                </a:srgbClr>
              </a:gs>
              <a:gs pos="50000">
                <a:srgbClr val="60F24C">
                  <a:shade val="67500"/>
                  <a:satMod val="115000"/>
                </a:srgbClr>
              </a:gs>
              <a:gs pos="100000">
                <a:srgbClr val="60F24C">
                  <a:shade val="100000"/>
                  <a:satMod val="115000"/>
                </a:srgbClr>
              </a:gs>
            </a:gsLst>
            <a:lin ang="13500000" scaled="1"/>
            <a:tileRect/>
          </a:gradFill>
          <a:ln>
            <a:solidFill>
              <a:srgbClr val="1B8F0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Куб 7"/>
          <p:cNvSpPr/>
          <p:nvPr/>
        </p:nvSpPr>
        <p:spPr>
          <a:xfrm>
            <a:off x="5143504" y="4714884"/>
            <a:ext cx="1928826" cy="1216152"/>
          </a:xfrm>
          <a:prstGeom prst="cube">
            <a:avLst/>
          </a:prstGeom>
          <a:solidFill>
            <a:srgbClr val="60F24C"/>
          </a:solidFill>
          <a:ln>
            <a:solidFill>
              <a:srgbClr val="1B8F0B"/>
            </a:solidFill>
          </a:ln>
          <a:scene3d>
            <a:camera prst="isometricLeftDown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>
            <a:off x="7572396" y="4071942"/>
            <a:ext cx="428628" cy="428628"/>
          </a:xfrm>
          <a:prstGeom prst="flowChartConnector">
            <a:avLst/>
          </a:prstGeom>
          <a:solidFill>
            <a:srgbClr val="60F24C"/>
          </a:solidFill>
          <a:ln>
            <a:solidFill>
              <a:srgbClr val="1B8F0B"/>
            </a:solidFill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Хорда 9"/>
          <p:cNvSpPr/>
          <p:nvPr/>
        </p:nvSpPr>
        <p:spPr>
          <a:xfrm rot="6072807">
            <a:off x="6832967" y="2050640"/>
            <a:ext cx="1656220" cy="1891663"/>
          </a:xfrm>
          <a:prstGeom prst="chord">
            <a:avLst>
              <a:gd name="adj1" fmla="val 4057546"/>
              <a:gd name="adj2" fmla="val 16199082"/>
            </a:avLst>
          </a:prstGeom>
          <a:gradFill flip="none" rotWithShape="1">
            <a:gsLst>
              <a:gs pos="0">
                <a:srgbClr val="60F24C">
                  <a:tint val="66000"/>
                  <a:satMod val="160000"/>
                </a:srgbClr>
              </a:gs>
              <a:gs pos="50000">
                <a:srgbClr val="60F24C">
                  <a:tint val="44500"/>
                  <a:satMod val="160000"/>
                </a:srgbClr>
              </a:gs>
              <a:gs pos="100000">
                <a:srgbClr val="60F24C">
                  <a:tint val="23500"/>
                  <a:satMod val="160000"/>
                </a:srgbClr>
              </a:gs>
            </a:gsLst>
            <a:lin ang="5400000" scaled="1"/>
            <a:tileRect/>
          </a:gradFill>
          <a:ln>
            <a:solidFill>
              <a:srgbClr val="1B8F0B"/>
            </a:solidFill>
          </a:ln>
          <a:scene3d>
            <a:camera prst="orthographicFront"/>
            <a:lightRig rig="threePt" dir="t"/>
          </a:scene3d>
          <a:sp3d extrusionH="76200">
            <a:bevelT w="25400" prst="coolSlant"/>
            <a:bevelB w="6350"/>
            <a:extrusionClr>
              <a:srgbClr val="60F24C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>
            <a:hlinkClick r:id="rId2" action="ppaction://hlinkpres?slideindex=4&amp;slidetitle= Анализ конструкции"/>
          </p:cNvPr>
          <p:cNvSpPr/>
          <p:nvPr/>
        </p:nvSpPr>
        <p:spPr>
          <a:xfrm>
            <a:off x="4786314" y="6072206"/>
            <a:ext cx="428628" cy="357190"/>
          </a:xfrm>
          <a:prstGeom prst="downArrow">
            <a:avLst/>
          </a:prstGeom>
          <a:ln>
            <a:solidFill>
              <a:srgbClr val="0070C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mtClean="0"/>
              <a:t>4</a:t>
            </a:r>
            <a:endParaRPr lang="ru-RU" dirty="0"/>
          </a:p>
        </p:txBody>
      </p:sp>
      <p:sp>
        <p:nvSpPr>
          <p:cNvPr id="14" name="Стрелка вниз 13">
            <a:hlinkClick r:id="rId3" action="ppaction://hlinkpres?slideindex=8&amp;slidetitle=Геометрические тела"/>
          </p:cNvPr>
          <p:cNvSpPr/>
          <p:nvPr/>
        </p:nvSpPr>
        <p:spPr>
          <a:xfrm>
            <a:off x="4143372" y="6072206"/>
            <a:ext cx="500066" cy="357190"/>
          </a:xfrm>
          <a:prstGeom prst="downArrow">
            <a:avLst>
              <a:gd name="adj1" fmla="val 50000"/>
              <a:gd name="adj2" fmla="val 47845"/>
            </a:avLst>
          </a:prstGeom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8</a:t>
            </a:r>
            <a:endParaRPr lang="ru-RU" dirty="0"/>
          </a:p>
        </p:txBody>
      </p:sp>
      <p:sp>
        <p:nvSpPr>
          <p:cNvPr id="15" name="Заголовок 1"/>
          <p:cNvSpPr txBox="1">
            <a:spLocks/>
          </p:cNvSpPr>
          <p:nvPr/>
        </p:nvSpPr>
        <p:spPr bwMode="auto">
          <a:xfrm>
            <a:off x="581732" y="1433510"/>
            <a:ext cx="1336802" cy="566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/>
            <a:r>
              <a:rPr lang="ru-RU" sz="2400" dirty="0"/>
              <a:t> </a:t>
            </a:r>
            <a:r>
              <a:rPr lang="ru-RU" sz="2400" dirty="0" smtClean="0">
                <a:solidFill>
                  <a:srgbClr val="0070C0"/>
                </a:solidFill>
              </a:rPr>
              <a:t>Сфера</a:t>
            </a:r>
            <a:endParaRPr lang="ru-RU" sz="2400" dirty="0">
              <a:solidFill>
                <a:srgbClr val="0070C0"/>
              </a:solidFill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 bwMode="auto">
          <a:xfrm>
            <a:off x="2338816" y="1679961"/>
            <a:ext cx="2786500" cy="640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ru-RU" sz="1800" dirty="0">
                <a:solidFill>
                  <a:srgbClr val="0070C0"/>
                </a:solidFill>
              </a:rPr>
              <a:t>И</a:t>
            </a:r>
            <a:r>
              <a:rPr lang="ru-RU" sz="1800" dirty="0">
                <a:solidFill>
                  <a:srgbClr val="0070C0"/>
                </a:solidFill>
              </a:rPr>
              <a:t>зогнутая трубка (цилиндр)</a:t>
            </a:r>
          </a:p>
        </p:txBody>
      </p:sp>
      <p:sp>
        <p:nvSpPr>
          <p:cNvPr id="17" name="Заголовок 1"/>
          <p:cNvSpPr txBox="1">
            <a:spLocks/>
          </p:cNvSpPr>
          <p:nvPr/>
        </p:nvSpPr>
        <p:spPr bwMode="auto">
          <a:xfrm>
            <a:off x="5000628" y="1364347"/>
            <a:ext cx="1336802" cy="566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ru-RU" sz="2000" dirty="0">
                <a:solidFill>
                  <a:srgbClr val="0070C0"/>
                </a:solidFill>
              </a:rPr>
              <a:t>Цилиндр</a:t>
            </a:r>
          </a:p>
        </p:txBody>
      </p:sp>
      <p:sp>
        <p:nvSpPr>
          <p:cNvPr id="18" name="Заголовок 1"/>
          <p:cNvSpPr txBox="1">
            <a:spLocks/>
          </p:cNvSpPr>
          <p:nvPr/>
        </p:nvSpPr>
        <p:spPr bwMode="auto">
          <a:xfrm>
            <a:off x="6782469" y="1435156"/>
            <a:ext cx="1757215" cy="566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ru-RU" sz="2000" dirty="0" smtClean="0">
                <a:solidFill>
                  <a:srgbClr val="0070C0"/>
                </a:solidFill>
              </a:rPr>
              <a:t>Полусфера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0" name="Заголовок 1"/>
          <p:cNvSpPr txBox="1">
            <a:spLocks/>
          </p:cNvSpPr>
          <p:nvPr/>
        </p:nvSpPr>
        <p:spPr bwMode="auto">
          <a:xfrm>
            <a:off x="1714480" y="3821909"/>
            <a:ext cx="3143272" cy="678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ru-RU" sz="2000" dirty="0" smtClean="0">
                <a:solidFill>
                  <a:srgbClr val="0070C0"/>
                </a:solidFill>
              </a:rPr>
              <a:t>Цилиндр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1" name="Заголовок 1"/>
          <p:cNvSpPr txBox="1">
            <a:spLocks/>
          </p:cNvSpPr>
          <p:nvPr/>
        </p:nvSpPr>
        <p:spPr bwMode="auto">
          <a:xfrm>
            <a:off x="4393405" y="4267891"/>
            <a:ext cx="3143272" cy="6786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r>
              <a:rPr lang="ru-RU" sz="2000" dirty="0">
                <a:solidFill>
                  <a:srgbClr val="0070C0"/>
                </a:solidFill>
              </a:rPr>
              <a:t>Четырехугольная призма</a:t>
            </a:r>
            <a:endParaRPr lang="ru-RU" sz="2000" dirty="0">
              <a:solidFill>
                <a:srgbClr val="0070C0"/>
              </a:solidFill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 bwMode="auto">
          <a:xfrm>
            <a:off x="7328008" y="3538544"/>
            <a:ext cx="1336802" cy="566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l"/>
            <a:r>
              <a:rPr lang="ru-RU" sz="2400" dirty="0"/>
              <a:t> </a:t>
            </a:r>
            <a:r>
              <a:rPr lang="ru-RU" sz="2400" dirty="0" smtClean="0">
                <a:solidFill>
                  <a:srgbClr val="0070C0"/>
                </a:solidFill>
              </a:rPr>
              <a:t>Сфера</a:t>
            </a:r>
            <a:endParaRPr lang="ru-RU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6559302"/>
      </p:ext>
    </p:extLst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5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5" grpId="0"/>
      <p:bldP spid="16" grpId="0"/>
      <p:bldP spid="17" grpId="0"/>
      <p:bldP spid="18" grpId="0"/>
      <p:bldP spid="20" grpId="0"/>
      <p:bldP spid="21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Молодец!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6" name="Содержимое 5" descr="99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14612" y="1928802"/>
            <a:ext cx="3386154" cy="4411768"/>
          </a:xfrm>
        </p:spPr>
      </p:pic>
      <p:sp>
        <p:nvSpPr>
          <p:cNvPr id="4" name="Стрелка вправо 3">
            <a:hlinkClick r:id="rId3" action="ppaction://hlinkpres?slideindex=5&amp;slidetitle=Геометрические тела"/>
          </p:cNvPr>
          <p:cNvSpPr/>
          <p:nvPr/>
        </p:nvSpPr>
        <p:spPr>
          <a:xfrm>
            <a:off x="7215206" y="4929198"/>
            <a:ext cx="978408" cy="484632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9600" dirty="0" smtClean="0">
                <a:solidFill>
                  <a:srgbClr val="FF0000"/>
                </a:solidFill>
              </a:rPr>
              <a:t>Ты ошибся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5" name="Содержимое 4" descr="BOY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1500174"/>
            <a:ext cx="5857916" cy="4408229"/>
          </a:xfrm>
        </p:spPr>
      </p:pic>
      <p:sp>
        <p:nvSpPr>
          <p:cNvPr id="4" name="Стрелка вправо 3">
            <a:hlinkClick r:id="rId3" action="ppaction://hlinkpres?slideindex=5&amp;slidetitle=Геометрические тела"/>
          </p:cNvPr>
          <p:cNvSpPr/>
          <p:nvPr/>
        </p:nvSpPr>
        <p:spPr>
          <a:xfrm>
            <a:off x="6715140" y="5357826"/>
            <a:ext cx="978408" cy="484632"/>
          </a:xfrm>
          <a:prstGeom prst="rightArrow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276336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АЛГОРИТМ ДЕЙСТВИЯ</a:t>
            </a:r>
            <a:r>
              <a:rPr lang="ru-RU" sz="3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sz="36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5800" y="1000108"/>
            <a:ext cx="7696200" cy="4486292"/>
          </a:xfrm>
        </p:spPr>
        <p:txBody>
          <a:bodyPr/>
          <a:lstStyle/>
          <a:p>
            <a:pPr lvl="0"/>
            <a:r>
              <a:rPr lang="ru-RU" sz="28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Посмотри </a:t>
            </a:r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на данное изображение и определи с чего, начнется построение.</a:t>
            </a:r>
          </a:p>
          <a:p>
            <a:pPr lvl="0"/>
            <a:r>
              <a:rPr lang="ru-RU" sz="28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Уточни для себя условия задачи в целом.</a:t>
            </a:r>
          </a:p>
          <a:p>
            <a:r>
              <a:rPr lang="ru-RU" sz="28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Прочитай </a:t>
            </a:r>
            <a:r>
              <a:rPr lang="ru-RU" sz="28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условия задачи.</a:t>
            </a:r>
          </a:p>
          <a:p>
            <a:pPr lvl="0"/>
            <a:r>
              <a:rPr lang="ru-RU" sz="28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Несколько </a:t>
            </a:r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способов </a:t>
            </a:r>
            <a:r>
              <a:rPr lang="ru-RU" sz="2800" dirty="0" smtClean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выполнения.  Подумай</a:t>
            </a:r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, какой вариант будет, более целесообразный.</a:t>
            </a:r>
          </a:p>
          <a:p>
            <a:pPr lvl="0"/>
            <a:r>
              <a:rPr lang="ru-RU" sz="2800" dirty="0">
                <a:solidFill>
                  <a:srgbClr val="002060"/>
                </a:solidFill>
                <a:latin typeface="+mn-lt"/>
                <a:ea typeface="+mn-ea"/>
                <a:cs typeface="+mn-cs"/>
              </a:rPr>
              <a:t>Начерти  изображение данного кувшина.</a:t>
            </a:r>
          </a:p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0"/>
            <a:ext cx="6870700" cy="633394"/>
          </a:xfrm>
          <a:ln>
            <a:noFill/>
          </a:ln>
        </p:spPr>
        <p:txBody>
          <a:bodyPr/>
          <a:lstStyle/>
          <a:p>
            <a:r>
              <a:rPr lang="ru-RU" sz="32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Задания </a:t>
            </a:r>
            <a:r>
              <a:rPr lang="ru-RU" sz="32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32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на «5», «4», </a:t>
            </a:r>
            <a:r>
              <a:rPr lang="ru-RU" sz="3200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«4» 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C:\Documents and Settings\KUZNECOVAZM\Local Settings\Temporary Internet Files\Content.Word\Изображение 004.jpg"/>
          <p:cNvPicPr>
            <a:picLocks noGrp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-4247"/>
          <a:stretch>
            <a:fillRect/>
          </a:stretch>
        </p:blipFill>
        <p:spPr bwMode="auto">
          <a:xfrm>
            <a:off x="357158" y="928670"/>
            <a:ext cx="3000396" cy="36576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3399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Рисунок 4" descr="C:\Documents and Settings\KUZNECOVAZM\Local Settings\Temporary Internet Files\Content.Word\Изображение 003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928670"/>
            <a:ext cx="3000396" cy="364333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0070C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6" name="Рисунок 5" descr="C:\Documents and Settings\KUZNECOVAZM\Local Settings\Temporary Internet Files\Content.Word\Изображение 00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3582659" y="3846837"/>
            <a:ext cx="1788161" cy="381000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FF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786050" y="4000504"/>
            <a:ext cx="377178" cy="3693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5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286644" y="4000504"/>
            <a:ext cx="394660" cy="3693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4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929322" y="6143644"/>
            <a:ext cx="325730" cy="3693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4</a:t>
            </a:r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1" animBg="1"/>
      <p:bldP spid="8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Вопросы: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000240"/>
            <a:ext cx="8429684" cy="4314844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rgbClr val="00B0F0"/>
                </a:solidFill>
              </a:rPr>
              <a:t>Какие трудности были при выполнение задания?</a:t>
            </a:r>
          </a:p>
          <a:p>
            <a:pPr lvl="0"/>
            <a:r>
              <a:rPr lang="ru-RU" dirty="0" smtClean="0">
                <a:solidFill>
                  <a:srgbClr val="00B0F0"/>
                </a:solidFill>
              </a:rPr>
              <a:t>Почему выбрали именно это задание?</a:t>
            </a:r>
          </a:p>
          <a:p>
            <a:pPr lvl="0"/>
            <a:r>
              <a:rPr lang="ru-RU" dirty="0" smtClean="0">
                <a:solidFill>
                  <a:srgbClr val="00B0F0"/>
                </a:solidFill>
              </a:rPr>
              <a:t>Какие сопряжения оказались для вас сложными?</a:t>
            </a:r>
          </a:p>
          <a:p>
            <a:pPr>
              <a:buNone/>
            </a:pPr>
            <a:r>
              <a:rPr lang="ru-RU" dirty="0" smtClean="0">
                <a:solidFill>
                  <a:srgbClr val="00B0F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700"/>
                            </p:stCondLst>
                            <p:childTnLst>
                              <p:par>
                                <p:cTn id="12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100"/>
                            </p:stCondLst>
                            <p:childTnLst>
                              <p:par>
                                <p:cTn id="2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 tmFilter="0,0; .5, 1; 1, 1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50"/>
                            </p:stCondLst>
                            <p:childTnLst>
                              <p:par>
                                <p:cTn id="28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Конструирование</Template>
  <TotalTime>250</TotalTime>
  <Words>120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Пастель</vt:lpstr>
      <vt:lpstr>«Занимательное сопряжение» </vt:lpstr>
      <vt:lpstr>      Тема:  Занимательное  сопряжение с элементами рисования. </vt:lpstr>
      <vt:lpstr> Анализ конструкции (из каких геометрических тел состоит предмет?)</vt:lpstr>
      <vt:lpstr>Геометрические тела</vt:lpstr>
      <vt:lpstr>Молодец!</vt:lpstr>
      <vt:lpstr>Ты ошибся</vt:lpstr>
      <vt:lpstr>АЛГОРИТМ ДЕЙСТВИЯ </vt:lpstr>
      <vt:lpstr>Задания  на «5», «4», «4» </vt:lpstr>
      <vt:lpstr>Вопросы:</vt:lpstr>
    </vt:vector>
  </TitlesOfParts>
  <Company>school5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Занимательное сопряжение </dc:title>
  <dc:creator>KUZNECOVAZM</dc:creator>
  <cp:lastModifiedBy>Даша</cp:lastModifiedBy>
  <cp:revision>25</cp:revision>
  <dcterms:created xsi:type="dcterms:W3CDTF">2011-01-19T08:48:19Z</dcterms:created>
  <dcterms:modified xsi:type="dcterms:W3CDTF">2016-09-24T16:52:10Z</dcterms:modified>
</cp:coreProperties>
</file>