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7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2" r:id="rId14"/>
    <p:sldId id="273" r:id="rId15"/>
    <p:sldId id="274" r:id="rId16"/>
    <p:sldId id="275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9" d="100"/>
          <a:sy n="69" d="100"/>
        </p:scale>
        <p:origin x="-14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B1976-9221-47B8-9526-B7FC4C739287}" type="datetimeFigureOut">
              <a:rPr lang="ru-RU" smtClean="0"/>
              <a:t>05.12.2014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05D6D-723F-4C2D-925C-00B9CC050A1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B1976-9221-47B8-9526-B7FC4C739287}" type="datetimeFigureOut">
              <a:rPr lang="ru-RU" smtClean="0"/>
              <a:t>05.12.2014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05D6D-723F-4C2D-925C-00B9CC050A1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B1976-9221-47B8-9526-B7FC4C739287}" type="datetimeFigureOut">
              <a:rPr lang="ru-RU" smtClean="0"/>
              <a:t>05.12.2014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05D6D-723F-4C2D-925C-00B9CC050A1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B1976-9221-47B8-9526-B7FC4C739287}" type="datetimeFigureOut">
              <a:rPr lang="ru-RU" smtClean="0"/>
              <a:t>05.12.2014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05D6D-723F-4C2D-925C-00B9CC050A1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B1976-9221-47B8-9526-B7FC4C739287}" type="datetimeFigureOut">
              <a:rPr lang="ru-RU" smtClean="0"/>
              <a:t>05.12.2014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05D6D-723F-4C2D-925C-00B9CC050A1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B1976-9221-47B8-9526-B7FC4C739287}" type="datetimeFigureOut">
              <a:rPr lang="ru-RU" smtClean="0"/>
              <a:t>05.12.2014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05D6D-723F-4C2D-925C-00B9CC050A1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B1976-9221-47B8-9526-B7FC4C739287}" type="datetimeFigureOut">
              <a:rPr lang="ru-RU" smtClean="0"/>
              <a:t>05.12.2014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05D6D-723F-4C2D-925C-00B9CC050A1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B1976-9221-47B8-9526-B7FC4C739287}" type="datetimeFigureOut">
              <a:rPr lang="ru-RU" smtClean="0"/>
              <a:t>05.12.2014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05D6D-723F-4C2D-925C-00B9CC050A1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B1976-9221-47B8-9526-B7FC4C739287}" type="datetimeFigureOut">
              <a:rPr lang="ru-RU" smtClean="0"/>
              <a:t>05.12.2014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05D6D-723F-4C2D-925C-00B9CC050A1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B1976-9221-47B8-9526-B7FC4C739287}" type="datetimeFigureOut">
              <a:rPr lang="ru-RU" smtClean="0"/>
              <a:t>05.12.2014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05D6D-723F-4C2D-925C-00B9CC050A1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B1976-9221-47B8-9526-B7FC4C739287}" type="datetimeFigureOut">
              <a:rPr lang="ru-RU" smtClean="0"/>
              <a:t>05.12.2014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05D6D-723F-4C2D-925C-00B9CC050A1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8B1976-9221-47B8-9526-B7FC4C739287}" type="datetimeFigureOut">
              <a:rPr lang="ru-RU" smtClean="0"/>
              <a:t>05.12.2014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05D6D-723F-4C2D-925C-00B9CC050A12}" type="slidenum">
              <a:rPr lang="ru-RU" smtClean="0"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714356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FFFF00"/>
                </a:solidFill>
              </a:rPr>
              <a:t>Богатство кубанского музыкального фольклора. Обрядовые традиции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Я\Desktop\кубан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2500306"/>
            <a:ext cx="4500594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</a:rPr>
              <a:t>Казачок</a:t>
            </a:r>
            <a:endParaRPr lang="ru-RU" sz="48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5" name="Picture 3" descr="C:\Users\Я\Desktop\каз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60896" y="2857496"/>
            <a:ext cx="4468822" cy="3173420"/>
          </a:xfrm>
          <a:prstGeom prst="rect">
            <a:avLst/>
          </a:prstGeom>
          <a:noFill/>
        </p:spPr>
      </p:pic>
      <p:pic>
        <p:nvPicPr>
          <p:cNvPr id="3076" name="Picture 4" descr="C:\Users\Я\Desktop\кзаа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428736"/>
            <a:ext cx="4071934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                              </a:t>
            </a:r>
            <a:r>
              <a:rPr lang="ru-RU" sz="5400" dirty="0" smtClean="0">
                <a:solidFill>
                  <a:srgbClr val="FFFF00"/>
                </a:solidFill>
              </a:rPr>
              <a:t>Полька</a:t>
            </a:r>
            <a:endParaRPr lang="ru-RU" sz="54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Я\Desktop\iskry_pol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2428868"/>
            <a:ext cx="3714776" cy="3571900"/>
          </a:xfrm>
          <a:prstGeom prst="rect">
            <a:avLst/>
          </a:prstGeom>
          <a:noFill/>
        </p:spPr>
      </p:pic>
      <p:pic>
        <p:nvPicPr>
          <p:cNvPr id="5123" name="Picture 3" descr="C:\Users\Я\Desktop\IMG_622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28604"/>
            <a:ext cx="4405314" cy="3652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Метелица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Я\Desktop\ме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500174"/>
            <a:ext cx="6929486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Православные праздники и обряды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Святки (7 – 19 января)</a:t>
            </a:r>
            <a:endParaRPr lang="ru-RU" dirty="0"/>
          </a:p>
        </p:txBody>
      </p:sp>
      <p:pic>
        <p:nvPicPr>
          <p:cNvPr id="7170" name="Picture 2" descr="C:\Users\Я\Desktop\cvyatk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2571744"/>
            <a:ext cx="3627425" cy="3457575"/>
          </a:xfrm>
          <a:prstGeom prst="rect">
            <a:avLst/>
          </a:prstGeom>
          <a:noFill/>
        </p:spPr>
      </p:pic>
      <p:pic>
        <p:nvPicPr>
          <p:cNvPr id="7171" name="Picture 3" descr="C:\Users\Я\Desktop\св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571744"/>
            <a:ext cx="3630605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Масленица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5" name="Picture 3" descr="C:\Users\Я\Desktop\масле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500174"/>
            <a:ext cx="6096000" cy="46958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Я\Desktop\мас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77527" y="714356"/>
            <a:ext cx="6788945" cy="5411807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Покров Пресвятой Богородицы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72132" y="1600200"/>
            <a:ext cx="3114668" cy="4525963"/>
          </a:xfrm>
        </p:spPr>
        <p:txBody>
          <a:bodyPr/>
          <a:lstStyle/>
          <a:p>
            <a:r>
              <a:rPr lang="ru-RU" dirty="0" smtClean="0"/>
              <a:t>Последний крупный календарный праздник – 1 октября.</a:t>
            </a:r>
            <a:endParaRPr lang="ru-RU" dirty="0"/>
          </a:p>
        </p:txBody>
      </p:sp>
      <p:pic>
        <p:nvPicPr>
          <p:cNvPr id="9218" name="Picture 2" descr="C:\Users\Я\Desktop\покров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357298"/>
            <a:ext cx="4429156" cy="51133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Свадебный обряд на Кубани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rot="10800000" flipV="1">
            <a:off x="428596" y="5715016"/>
            <a:ext cx="8229600" cy="44610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/>
              <a:t>Начало периода свадеб обычно приходилось на осень</a:t>
            </a:r>
            <a:endParaRPr lang="ru-RU" dirty="0"/>
          </a:p>
        </p:txBody>
      </p:sp>
      <p:pic>
        <p:nvPicPr>
          <p:cNvPr id="10242" name="Picture 2" descr="C:\Users\Я\Desktop\7_obriado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428736"/>
            <a:ext cx="5095868" cy="414813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На Кубани свадьба проходила в несколько этапов: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332037"/>
            <a:ext cx="8229600" cy="4525963"/>
          </a:xfrm>
        </p:spPr>
        <p:txBody>
          <a:bodyPr/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Сватовство;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Рукобитие;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Сговор;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Свадьба;</a:t>
            </a:r>
            <a:endParaRPr lang="ru-RU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Я\Desktop\св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714356"/>
            <a:ext cx="7000924" cy="514353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FFFF00"/>
                </a:solidFill>
              </a:rPr>
              <a:t>Формирование музыкальной культуры Кубани происходило на основе взаимовлияния украинской и южнорусской традиции.</a:t>
            </a:r>
            <a:endParaRPr lang="ru-RU" sz="3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Я\Desktop\свадьб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714356"/>
            <a:ext cx="7325685" cy="548324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Обряд проводов казаков на службу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459501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/>
              <a:t>Важным обрядом были проводы казаков и встреча их со службы. Этот обряд создали военная жизнь казаков и военное воспитание.</a:t>
            </a:r>
          </a:p>
        </p:txBody>
      </p:sp>
      <p:pic>
        <p:nvPicPr>
          <p:cNvPr id="12290" name="Picture 2" descr="C:\Users\Я\Desktop\пров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357298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Я\Desktop\Стременна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857232"/>
            <a:ext cx="6572296" cy="52149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4" y="928670"/>
            <a:ext cx="3443254" cy="5072090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Если поход был удачен, день возвращения казаков праздновался с особенным торжеством. Все население стекалось на берег Дона. Победители, одетые в лучшие одежды, с распущенными знаменами, с песнями при звуках литавр, торжественно проплывали мимо стоявшей толпы, приветствуя родные берега пушечными и ружейными выстрелами.</a:t>
            </a:r>
          </a:p>
        </p:txBody>
      </p:sp>
      <p:pic>
        <p:nvPicPr>
          <p:cNvPr id="4" name="Picture 3" descr="C:\Users\Я\Desktop\1920_html_2928c1d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4643470" cy="56436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785926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8000" b="1" i="1" dirty="0" smtClean="0">
                <a:solidFill>
                  <a:srgbClr val="FFFF00"/>
                </a:solidFill>
              </a:rPr>
              <a:t>Спасибо за внимание!</a:t>
            </a:r>
            <a:endParaRPr lang="ru-RU" sz="8000" b="1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Фолькло́р</a:t>
            </a: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народное творчество, чаще всего устное. Художественная, коллективная, творческая деятельность народа, отражающая его жизнь, воззрения, идеалы, принципы; создаваемые народом и бытующие в народных массах поэзия 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предание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 песни, частушки,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анекдоты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 сказки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эпос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), народная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музыка (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песни, инструментальные наигрыши и пьесы), театр (драмы, сатирические пьесы, театр кукол), танец, архитектура,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изобразительное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декоративно-прикладное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искусство.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Тематика песенного жанра: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tx2"/>
                </a:solidFill>
              </a:rPr>
              <a:t>Военно-строевая;</a:t>
            </a:r>
          </a:p>
          <a:p>
            <a:r>
              <a:rPr lang="ru-RU" sz="4400" dirty="0" smtClean="0">
                <a:solidFill>
                  <a:schemeClr val="tx2"/>
                </a:solidFill>
              </a:rPr>
              <a:t>Бытовая (семья, тоска по родному дому);</a:t>
            </a:r>
          </a:p>
          <a:p>
            <a:r>
              <a:rPr lang="ru-RU" sz="4400" dirty="0" smtClean="0">
                <a:solidFill>
                  <a:schemeClr val="tx2"/>
                </a:solidFill>
              </a:rPr>
              <a:t>Исторические;</a:t>
            </a:r>
          </a:p>
          <a:p>
            <a:r>
              <a:rPr lang="ru-RU" sz="4400" dirty="0" smtClean="0">
                <a:solidFill>
                  <a:schemeClr val="tx2"/>
                </a:solidFill>
              </a:rPr>
              <a:t>Обрядовые</a:t>
            </a:r>
            <a:endParaRPr lang="ru-RU" sz="4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Герои песен: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Атаманы;</a:t>
            </a:r>
          </a:p>
          <a:p>
            <a:r>
              <a:rPr lang="ru-RU" dirty="0" smtClean="0"/>
              <a:t>Военачальники;</a:t>
            </a:r>
          </a:p>
          <a:p>
            <a:r>
              <a:rPr lang="ru-RU" dirty="0" smtClean="0"/>
              <a:t>Выдающиеся исторические персонажи;</a:t>
            </a:r>
          </a:p>
          <a:p>
            <a:r>
              <a:rPr lang="ru-RU" dirty="0" smtClean="0"/>
              <a:t>Герой войн;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Я\Desktop\екат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642918"/>
            <a:ext cx="5094259" cy="585791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 descr="C:\Users\Я\Desktop\чепега-захари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4143404" cy="6215106"/>
          </a:xfrm>
          <a:prstGeom prst="rect">
            <a:avLst/>
          </a:prstGeom>
          <a:noFill/>
        </p:spPr>
      </p:pic>
      <p:pic>
        <p:nvPicPr>
          <p:cNvPr id="6" name="Picture 2" descr="C:\Users\Я\Desktop\kuharnko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72066" y="357166"/>
            <a:ext cx="3591323" cy="607223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Традиционные казачьи танцы: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4400" dirty="0"/>
              <a:t>Г</a:t>
            </a:r>
            <a:r>
              <a:rPr lang="ru-RU" sz="4400" dirty="0" smtClean="0"/>
              <a:t>опак;</a:t>
            </a:r>
          </a:p>
          <a:p>
            <a:pPr algn="just"/>
            <a:r>
              <a:rPr lang="ru-RU" sz="4400" dirty="0" smtClean="0"/>
              <a:t>Казачок;</a:t>
            </a:r>
          </a:p>
          <a:p>
            <a:pPr algn="just"/>
            <a:r>
              <a:rPr lang="ru-RU" sz="4400" dirty="0" smtClean="0"/>
              <a:t>Полька;</a:t>
            </a:r>
          </a:p>
          <a:p>
            <a:pPr algn="just"/>
            <a:r>
              <a:rPr lang="ru-RU" sz="4400" dirty="0" smtClean="0"/>
              <a:t>Метелица;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rgbClr val="FFFF00"/>
                </a:solidFill>
              </a:rPr>
              <a:t>Гопак</a:t>
            </a:r>
            <a:endParaRPr lang="ru-RU" sz="7200" b="1" i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Я\Desktop\гопа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357298"/>
            <a:ext cx="4071934" cy="5143536"/>
          </a:xfrm>
          <a:prstGeom prst="rect">
            <a:avLst/>
          </a:prstGeom>
          <a:noFill/>
        </p:spPr>
      </p:pic>
      <p:pic>
        <p:nvPicPr>
          <p:cNvPr id="4099" name="Picture 3" descr="C:\Users\Я\Desktop\gop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336674"/>
            <a:ext cx="4500593" cy="516415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203</Words>
  <Application>Microsoft Office PowerPoint</Application>
  <PresentationFormat>Экран (4:3)</PresentationFormat>
  <Paragraphs>38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Богатство кубанского музыкального фольклора. Обрядовые традиции</vt:lpstr>
      <vt:lpstr>Слайд 2</vt:lpstr>
      <vt:lpstr>Слайд 3</vt:lpstr>
      <vt:lpstr>Тематика песенного жанра:</vt:lpstr>
      <vt:lpstr>Герои песен:</vt:lpstr>
      <vt:lpstr>Слайд 6</vt:lpstr>
      <vt:lpstr>Слайд 7</vt:lpstr>
      <vt:lpstr>Традиционные казачьи танцы:</vt:lpstr>
      <vt:lpstr>Гопак</vt:lpstr>
      <vt:lpstr>Казачок</vt:lpstr>
      <vt:lpstr>                              Полька</vt:lpstr>
      <vt:lpstr>Метелица</vt:lpstr>
      <vt:lpstr>Православные праздники и обряды</vt:lpstr>
      <vt:lpstr>Масленица</vt:lpstr>
      <vt:lpstr>Слайд 15</vt:lpstr>
      <vt:lpstr>Покров Пресвятой Богородицы</vt:lpstr>
      <vt:lpstr>Свадебный обряд на Кубани</vt:lpstr>
      <vt:lpstr>На Кубани свадьба проходила в несколько этапов:</vt:lpstr>
      <vt:lpstr>Слайд 19</vt:lpstr>
      <vt:lpstr>Слайд 20</vt:lpstr>
      <vt:lpstr>Обряд проводов казаков на службу</vt:lpstr>
      <vt:lpstr>Слайд 22</vt:lpstr>
      <vt:lpstr>Если поход был удачен, день возвращения казаков праздновался с особенным торжеством. Все население стекалось на берег Дона. Победители, одетые в лучшие одежды, с распущенными знаменами, с песнями при звуках литавр, торжественно проплывали мимо стоявшей толпы, приветствуя родные берега пушечными и ружейными выстрелами.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Богатство кубанского музыкального фольклора. Обрядовые традиции</dc:title>
  <dc:creator>Я</dc:creator>
  <cp:lastModifiedBy>Я</cp:lastModifiedBy>
  <cp:revision>9</cp:revision>
  <dcterms:created xsi:type="dcterms:W3CDTF">2014-12-05T17:03:20Z</dcterms:created>
  <dcterms:modified xsi:type="dcterms:W3CDTF">2014-12-05T18:23:40Z</dcterms:modified>
</cp:coreProperties>
</file>