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8" r:id="rId3"/>
    <p:sldId id="261" r:id="rId4"/>
    <p:sldId id="260" r:id="rId5"/>
    <p:sldId id="262" r:id="rId6"/>
    <p:sldId id="263" r:id="rId7"/>
    <p:sldId id="264" r:id="rId8"/>
    <p:sldId id="265" r:id="rId9"/>
    <p:sldId id="266" r:id="rId10"/>
    <p:sldId id="270" r:id="rId11"/>
    <p:sldId id="268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09" autoAdjust="0"/>
    <p:restoredTop sz="94709" autoAdjust="0"/>
  </p:normalViewPr>
  <p:slideViewPr>
    <p:cSldViewPr>
      <p:cViewPr>
        <p:scale>
          <a:sx n="70" d="100"/>
          <a:sy n="70" d="100"/>
        </p:scale>
        <p:origin x="-13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C4DF0A-6A6B-4BB7-8B17-8AE82EB881CF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2F2025-306F-48C4-BDEC-D021435F2E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C4DF0A-6A6B-4BB7-8B17-8AE82EB881CF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2F2025-306F-48C4-BDEC-D021435F2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C4DF0A-6A6B-4BB7-8B17-8AE82EB881CF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2F2025-306F-48C4-BDEC-D021435F2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C4DF0A-6A6B-4BB7-8B17-8AE82EB881CF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2F2025-306F-48C4-BDEC-D021435F2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C4DF0A-6A6B-4BB7-8B17-8AE82EB881CF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2F2025-306F-48C4-BDEC-D021435F2E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C4DF0A-6A6B-4BB7-8B17-8AE82EB881CF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2F2025-306F-48C4-BDEC-D021435F2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C4DF0A-6A6B-4BB7-8B17-8AE82EB881CF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2F2025-306F-48C4-BDEC-D021435F2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C4DF0A-6A6B-4BB7-8B17-8AE82EB881CF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2F2025-306F-48C4-BDEC-D021435F2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C4DF0A-6A6B-4BB7-8B17-8AE82EB881CF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2F2025-306F-48C4-BDEC-D021435F2E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C4DF0A-6A6B-4BB7-8B17-8AE82EB881CF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2F2025-306F-48C4-BDEC-D021435F2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C4DF0A-6A6B-4BB7-8B17-8AE82EB881CF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2F2025-306F-48C4-BDEC-D021435F2E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9C4DF0A-6A6B-4BB7-8B17-8AE82EB881CF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12F2025-306F-48C4-BDEC-D021435F2E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359898"/>
            <a:ext cx="7839100" cy="5497994"/>
          </a:xfrm>
        </p:spPr>
        <p:txBody>
          <a:bodyPr anchor="ctr">
            <a:normAutofit/>
          </a:bodyPr>
          <a:lstStyle/>
          <a:p>
            <a:pPr algn="ctr"/>
            <a:r>
              <a:rPr lang="ru-RU" b="1" dirty="0" smtClean="0"/>
              <a:t>Что такое перенапряжение? Виды перенапряжений и их опасность</a:t>
            </a:r>
            <a:endParaRPr lang="ru-RU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Что такое перенапряжение? Виды перенапряжений и их опасность"/>
          <p:cNvPicPr>
            <a:picLocks noChangeAspect="1" noChangeArrowheads="1"/>
          </p:cNvPicPr>
          <p:nvPr/>
        </p:nvPicPr>
        <p:blipFill>
          <a:blip r:embed="rId2"/>
          <a:srcRect b="12289"/>
          <a:stretch>
            <a:fillRect/>
          </a:stretch>
        </p:blipFill>
        <p:spPr bwMode="auto">
          <a:xfrm>
            <a:off x="1000100" y="0"/>
            <a:ext cx="4783965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00100" y="4286256"/>
            <a:ext cx="30718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00"/>
            <a:r>
              <a:rPr lang="ru-RU" sz="2400" dirty="0" smtClean="0"/>
              <a:t>Эти </a:t>
            </a:r>
            <a:r>
              <a:rPr lang="ru-RU" sz="2400" dirty="0"/>
              <a:t>волны (импульсы) имеют определенную форму и длину волны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3" name="Picture 6" descr="Что такое перенапряжение? Виды перенапряжений и их опасность"/>
          <p:cNvPicPr>
            <a:picLocks noChangeAspect="1" noChangeArrowheads="1"/>
          </p:cNvPicPr>
          <p:nvPr/>
        </p:nvPicPr>
        <p:blipFill>
          <a:blip r:embed="rId3"/>
          <a:srcRect b="12235"/>
          <a:stretch>
            <a:fillRect/>
          </a:stretch>
        </p:blipFill>
        <p:spPr bwMode="auto">
          <a:xfrm>
            <a:off x="4035482" y="3357538"/>
            <a:ext cx="510851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72198" y="357166"/>
            <a:ext cx="28575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 картинках волна перенапряжения (импульс) подписана двумя надписями, либо 10/350, либо 8/20.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214290"/>
            <a:ext cx="4217640" cy="2928958"/>
          </a:xfrm>
        </p:spPr>
        <p:txBody>
          <a:bodyPr>
            <a:normAutofit/>
          </a:bodyPr>
          <a:lstStyle/>
          <a:p>
            <a:pPr marL="0" indent="360000">
              <a:buNone/>
            </a:pPr>
            <a:r>
              <a:rPr lang="ru-RU" sz="1600" dirty="0" smtClean="0"/>
              <a:t>Как видно по графику, импульс 10/350 наиболее опасен для защищаемого объекта, чем 8/20, т.к. он в десятки раз дольше воздействует на электрическую сеть.</a:t>
            </a:r>
          </a:p>
          <a:p>
            <a:pPr marL="0" indent="360000">
              <a:buNone/>
            </a:pPr>
            <a:r>
              <a:rPr lang="ru-RU" sz="1600" dirty="0" smtClean="0"/>
              <a:t>Еще несколько слов хотел бы сказать про перераспределение энергии грозового разряда. Принято считать, что 50% от первоначального импульса перенапряжения, при условии, что у нас в доме выполнена система </a:t>
            </a:r>
            <a:r>
              <a:rPr lang="ru-RU" sz="1600" dirty="0" err="1" smtClean="0"/>
              <a:t>молниезащиты</a:t>
            </a:r>
            <a:r>
              <a:rPr lang="ru-RU" sz="1600" dirty="0" smtClean="0"/>
              <a:t> и имеется заземляющее устройство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0100" y="4143380"/>
            <a:ext cx="33575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 (система TN-C-S, TN-S, ТТ), отводится в землю, а остальные 50% перераспределяются равномерно между всеми проводниками электрической сети, в том числе трубами и бытовыми коммуникациями.</a:t>
            </a:r>
          </a:p>
        </p:txBody>
      </p:sp>
      <p:pic>
        <p:nvPicPr>
          <p:cNvPr id="10243" name="Picture 3" descr="Что такое перенапряжение? Виды перенапряжений и их опаснос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2969319"/>
            <a:ext cx="4929190" cy="3888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Что такое перенапряжение? Виды перенапряжений и их опасност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06" y="71414"/>
            <a:ext cx="4272627" cy="3900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0100" y="142852"/>
            <a:ext cx="7933588" cy="511474"/>
          </a:xfrm>
        </p:spPr>
        <p:txBody>
          <a:bodyPr>
            <a:normAutofit/>
          </a:bodyPr>
          <a:lstStyle/>
          <a:p>
            <a:pPr indent="360000"/>
            <a:r>
              <a:rPr lang="ru-RU" sz="2400" b="1" dirty="0" smtClean="0">
                <a:solidFill>
                  <a:schemeClr val="tx1"/>
                </a:solidFill>
              </a:rPr>
              <a:t>3. Электростатическое перенапряжение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857232"/>
            <a:ext cx="785818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00" fontAlgn="base"/>
            <a:r>
              <a:rPr lang="ru-RU" sz="2000" dirty="0"/>
              <a:t>Еще один вид, который мы рассмотрим — это электростатическое перенапряжение. Чаще всего оно возникает в сухих средах путем скапливания электростатических зарядов, которые в свою очередь создают сильное электростатическое поле. Это очень не предсказуемый вид перенапряжений.</a:t>
            </a:r>
          </a:p>
          <a:p>
            <a:pPr indent="360000" algn="just" fontAlgn="base"/>
            <a:r>
              <a:rPr lang="ru-RU" sz="2000" dirty="0"/>
              <a:t>Например, если походить по ковру в диэлектрической обуви, то мы сможем зарядиться до нескольких тысяч вольт. При касании любой проводящей конструкции (батарея, корпус компьютера) произойдет электрический разряд длительностью несколько наносекунд (</a:t>
            </a:r>
            <a:r>
              <a:rPr lang="ru-RU" sz="2000" dirty="0" err="1"/>
              <a:t>нсек</a:t>
            </a:r>
            <a:r>
              <a:rPr lang="ru-RU" sz="2000" dirty="0"/>
              <a:t>). Наиболее опасен данный вид перенапряжений для электронных деталей и компонентов электрических приборов и устройств.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0100" y="142852"/>
            <a:ext cx="7858180" cy="64294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Как защитить свой дом от перенапряжений?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00100" y="785794"/>
            <a:ext cx="7858180" cy="5857916"/>
          </a:xfrm>
        </p:spPr>
        <p:txBody>
          <a:bodyPr>
            <a:normAutofit fontScale="85000" lnSpcReduction="20000"/>
          </a:bodyPr>
          <a:lstStyle/>
          <a:p>
            <a:pPr marL="360000" indent="360000" fontAlgn="base">
              <a:buNone/>
            </a:pPr>
            <a:r>
              <a:rPr lang="ru-RU" sz="2100" dirty="0" smtClean="0"/>
              <a:t>Ну вот мы подошли к самому главному вопросу, как же защитить электрические приборы и электропроводку своего дома или квартиры от вышеперечисленных импульсных перенапряжений.</a:t>
            </a:r>
          </a:p>
          <a:p>
            <a:pPr marL="360000" indent="360000" fontAlgn="base">
              <a:buNone/>
            </a:pPr>
            <a:r>
              <a:rPr lang="ru-RU" sz="2100" dirty="0" smtClean="0"/>
              <a:t>Скажу сразу, что полностью избавиться от импульсных перенапряжений не получится. Наша цель — это лишь снизить значения импульсных перенапряжений до значений, не угрожающих нашему оборудованию.</a:t>
            </a:r>
          </a:p>
          <a:p>
            <a:pPr marL="360000" indent="360000" fontAlgn="base">
              <a:buNone/>
            </a:pPr>
            <a:r>
              <a:rPr lang="ru-RU" sz="2100" dirty="0" smtClean="0"/>
              <a:t>Дело в том, что даже при правильном монтаже системы </a:t>
            </a:r>
            <a:r>
              <a:rPr lang="ru-RU" sz="2100" dirty="0" err="1" smtClean="0"/>
              <a:t>молниезащиты</a:t>
            </a:r>
            <a:r>
              <a:rPr lang="ru-RU" sz="2100" dirty="0" smtClean="0"/>
              <a:t> 50% мощности импульсного разряда уходит в землю, а остальные 50% перераспределяются по сетям электропроводки и бытовыми коммуникациями дома. Поэтому для осуществления полной защиты от перенапряжений необходимо выполнить:</a:t>
            </a:r>
          </a:p>
          <a:p>
            <a:pPr lvl="0" fontAlgn="base">
              <a:lnSpc>
                <a:spcPct val="120000"/>
              </a:lnSpc>
              <a:spcBef>
                <a:spcPts val="1000"/>
              </a:spcBef>
            </a:pPr>
            <a:r>
              <a:rPr lang="ru-RU" sz="2100" dirty="0" smtClean="0"/>
              <a:t>повторное заземление PEN проводника на опоре ввода воздушной линии (ВЛ) в дом</a:t>
            </a:r>
          </a:p>
          <a:p>
            <a:pPr lvl="0" fontAlgn="base">
              <a:lnSpc>
                <a:spcPct val="120000"/>
              </a:lnSpc>
              <a:spcBef>
                <a:spcPts val="0"/>
              </a:spcBef>
            </a:pPr>
            <a:r>
              <a:rPr lang="ru-RU" sz="2100" dirty="0" smtClean="0"/>
              <a:t>повторное заземление крюков и кронштейнов всех опор воздушной линии</a:t>
            </a:r>
          </a:p>
          <a:p>
            <a:pPr lvl="0" fontAlgn="base">
              <a:lnSpc>
                <a:spcPct val="120000"/>
              </a:lnSpc>
              <a:spcBef>
                <a:spcPts val="0"/>
              </a:spcBef>
            </a:pPr>
            <a:r>
              <a:rPr lang="ru-RU" sz="2100" dirty="0" smtClean="0"/>
              <a:t>монтаж системы </a:t>
            </a:r>
            <a:r>
              <a:rPr lang="ru-RU" sz="2100" dirty="0" err="1" smtClean="0"/>
              <a:t>молниезащиты</a:t>
            </a:r>
            <a:endParaRPr lang="ru-RU" sz="2100" dirty="0" smtClean="0"/>
          </a:p>
          <a:p>
            <a:pPr lvl="0" fontAlgn="base">
              <a:lnSpc>
                <a:spcPct val="120000"/>
              </a:lnSpc>
              <a:spcBef>
                <a:spcPts val="0"/>
              </a:spcBef>
            </a:pPr>
            <a:r>
              <a:rPr lang="ru-RU" sz="2100" dirty="0" smtClean="0"/>
              <a:t>отдельный контур заземления для </a:t>
            </a:r>
            <a:r>
              <a:rPr lang="ru-RU" sz="2100" dirty="0" err="1" smtClean="0"/>
              <a:t>молниезащиты</a:t>
            </a:r>
            <a:r>
              <a:rPr lang="ru-RU" sz="2100" dirty="0" smtClean="0"/>
              <a:t>, который нужно соединить с основным контуром дома</a:t>
            </a:r>
          </a:p>
          <a:p>
            <a:pPr lvl="0" fontAlgn="base">
              <a:lnSpc>
                <a:spcPct val="120000"/>
              </a:lnSpc>
              <a:spcBef>
                <a:spcPts val="0"/>
              </a:spcBef>
            </a:pPr>
            <a:r>
              <a:rPr lang="ru-RU" sz="2100" dirty="0" smtClean="0"/>
              <a:t>система уравнивания потенциалов (ОСУП, ДСУП)</a:t>
            </a:r>
          </a:p>
          <a:p>
            <a:pPr lvl="0" fontAlgn="base">
              <a:lnSpc>
                <a:spcPct val="120000"/>
              </a:lnSpc>
              <a:spcBef>
                <a:spcPts val="0"/>
              </a:spcBef>
            </a:pPr>
            <a:r>
              <a:rPr lang="ru-RU" sz="2100" dirty="0" smtClean="0"/>
              <a:t>ступенчатая защита с помощью специальных устройств УЗИП (устройство защиты от импульсных перенапряжений)</a:t>
            </a:r>
          </a:p>
          <a:p>
            <a:pPr marL="360000" indent="360000" fontAlgn="base"/>
            <a:endParaRPr lang="ru-RU" sz="18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0100" y="0"/>
            <a:ext cx="7933588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Что такое перенапряжение?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00100" y="4929198"/>
            <a:ext cx="7933588" cy="1285884"/>
          </a:xfrm>
        </p:spPr>
        <p:txBody>
          <a:bodyPr anchor="ctr">
            <a:noAutofit/>
          </a:bodyPr>
          <a:lstStyle/>
          <a:p>
            <a:pPr indent="360000" fontAlgn="base">
              <a:lnSpc>
                <a:spcPct val="114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ru-RU" sz="2400" i="1" dirty="0" smtClean="0"/>
              <a:t>Перенапряжение — это импульс или волна напряжения, которое накладывается на номинальное напряжение сети.</a:t>
            </a:r>
            <a:endParaRPr lang="ru-RU" sz="2400" dirty="0" smtClean="0"/>
          </a:p>
        </p:txBody>
      </p:sp>
      <p:pic>
        <p:nvPicPr>
          <p:cNvPr id="6" name="Picture 3" descr="perenapryazhenie_перенапря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000108"/>
            <a:ext cx="487947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Что такое перенапряжение? Виды перенапряжений и их опаснос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000108"/>
            <a:ext cx="4166212" cy="34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429256" y="1071546"/>
            <a:ext cx="342902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00">
              <a:buNone/>
            </a:pPr>
            <a:r>
              <a:rPr lang="ru-RU" sz="2200" dirty="0" smtClean="0"/>
              <a:t>Например, напряжение однофазной сети у нас составляет 220 (В). Напоминаю Вам, что это действующее значение напряжения. Если перевести его в амплитудное, умножив действующее напряжение на √2, то получим 310 (В). </a:t>
            </a:r>
            <a:endParaRPr lang="en-US" sz="2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000100" y="4572008"/>
            <a:ext cx="7858180" cy="1935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ru-RU" sz="2200" dirty="0" smtClean="0"/>
              <a:t>Так вот во время импульсных перенапряжений амплитудное значение напряжения может достигать значения до нескольких тысяч вольт. Длительность таких импульсных перенапряжений не велика — всего несколько </a:t>
            </a:r>
            <a:r>
              <a:rPr lang="ru-RU" sz="2200" dirty="0" err="1" smtClean="0"/>
              <a:t>милисекунд</a:t>
            </a:r>
            <a:r>
              <a:rPr lang="ru-RU" sz="2200" dirty="0" smtClean="0"/>
              <a:t> (</a:t>
            </a:r>
            <a:r>
              <a:rPr lang="ru-RU" sz="2200" dirty="0" err="1" smtClean="0"/>
              <a:t>мсек</a:t>
            </a:r>
            <a:r>
              <a:rPr lang="ru-RU" sz="2200" dirty="0" smtClean="0"/>
              <a:t>).</a:t>
            </a:r>
            <a:endParaRPr lang="ru-RU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357166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Вот так примерно это </a:t>
            </a:r>
            <a:r>
              <a:rPr lang="ru-RU" sz="2200" dirty="0" smtClean="0"/>
              <a:t>выглядит</a:t>
            </a:r>
            <a:r>
              <a:rPr lang="ru-RU" sz="2400" dirty="0" smtClean="0"/>
              <a:t>.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29618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Какую опасность несут в себе перенапряжения? Примеры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00100" y="1447800"/>
            <a:ext cx="7929618" cy="1266820"/>
          </a:xfrm>
        </p:spPr>
        <p:txBody>
          <a:bodyPr/>
          <a:lstStyle/>
          <a:p>
            <a:pPr marL="0" indent="360000" algn="just">
              <a:buNone/>
            </a:pPr>
            <a:r>
              <a:rPr lang="ru-RU" sz="1800" dirty="0" smtClean="0"/>
              <a:t>Изоляция электропроводки (кабелей и проводов) и различных электрических приборов может выдерживать определенный уровень напряжения. Вот примерная таблица электрической прочности изоляции некоторого электрооборудования.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Что такое перенапряжение? Виды перенапряжений и их опаснос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571744"/>
            <a:ext cx="6391595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85704"/>
            <a:ext cx="7929618" cy="2500354"/>
          </a:xfrm>
        </p:spPr>
        <p:txBody>
          <a:bodyPr>
            <a:noAutofit/>
          </a:bodyPr>
          <a:lstStyle/>
          <a:p>
            <a:pPr marL="0" indent="360000" fontAlgn="base">
              <a:buNone/>
            </a:pPr>
            <a:r>
              <a:rPr lang="ru-RU" sz="1400" dirty="0" smtClean="0"/>
              <a:t>По таблице видно, что изоляция у большинства проводников и приборов  может выдерживать до 1000 (В). Как я уже говорил выше, во время перенапряжений амплитудное значение напряжения достигает значений до нескольких тысяч вольт.</a:t>
            </a:r>
          </a:p>
          <a:p>
            <a:pPr marL="0" indent="360000" fontAlgn="base">
              <a:spcBef>
                <a:spcPts val="1500"/>
              </a:spcBef>
              <a:spcAft>
                <a:spcPts val="900"/>
              </a:spcAft>
              <a:buNone/>
            </a:pPr>
            <a:r>
              <a:rPr lang="ru-RU" sz="1400" dirty="0" smtClean="0"/>
              <a:t>Это </a:t>
            </a:r>
            <a:r>
              <a:rPr lang="ru-RU" sz="1400" dirty="0" smtClean="0"/>
              <a:t>приведет к пробою изоляции, а следовательно, к выходу из строя электрических приборов, электропроводки и возникновению пожара.</a:t>
            </a:r>
            <a:endParaRPr lang="en-US" sz="1400" dirty="0" smtClean="0"/>
          </a:p>
          <a:p>
            <a:pPr marL="0" indent="360000" algn="just" fontAlgn="base">
              <a:buNone/>
            </a:pPr>
            <a:r>
              <a:rPr lang="ru-RU" sz="1400" dirty="0" smtClean="0"/>
              <a:t>Если электрический прибор будет выключен из розетки, то Вы его защитите от перенапряжений. А вот провода и кабельные линии электропроводки </a:t>
            </a:r>
            <a:r>
              <a:rPr lang="ru-RU" sz="1400" dirty="0" smtClean="0"/>
              <a:t>всегда</a:t>
            </a:r>
            <a:r>
              <a:rPr lang="en-US" sz="1400" dirty="0" smtClean="0"/>
              <a:t> </a:t>
            </a:r>
            <a:r>
              <a:rPr lang="ru-RU" sz="1400" dirty="0" smtClean="0"/>
              <a:t>находятся </a:t>
            </a:r>
            <a:r>
              <a:rPr lang="ru-RU" sz="1400" dirty="0" smtClean="0"/>
              <a:t>под напряжением (розетки, одноклавишные и двухклавишные выключатели) и совсем не защищены от импульсных перенапряжений.</a:t>
            </a:r>
          </a:p>
        </p:txBody>
      </p:sp>
      <p:pic>
        <p:nvPicPr>
          <p:cNvPr id="6146" name="Picture 2" descr="Что такое перенапряжение? Виды перенапряжений и их опаснос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714752"/>
            <a:ext cx="3596518" cy="273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Что такое перенапряжение? Виды перенапряжений и их опасност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786190"/>
            <a:ext cx="3500462" cy="2658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00100" y="2702478"/>
            <a:ext cx="6429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00"/>
            <a:r>
              <a:rPr lang="ru-RU" dirty="0" smtClean="0"/>
              <a:t>П</a:t>
            </a:r>
            <a:r>
              <a:rPr lang="ru-RU" dirty="0" smtClean="0"/>
              <a:t>ример  импульсного перенапряжения: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000100" y="3120094"/>
            <a:ext cx="7500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00" algn="just"/>
            <a:r>
              <a:rPr lang="ru-RU" sz="1400" dirty="0" smtClean="0"/>
              <a:t>При возникновении импульсного перенапряжения произошел пробой изоляции питающих проводов розетки, что привело к короткому замыканию.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2852"/>
            <a:ext cx="7858180" cy="1071570"/>
          </a:xfrm>
        </p:spPr>
        <p:txBody>
          <a:bodyPr>
            <a:noAutofit/>
          </a:bodyPr>
          <a:lstStyle/>
          <a:p>
            <a:pPr marL="0" indent="360000">
              <a:buNone/>
            </a:pPr>
            <a:r>
              <a:rPr lang="ru-RU" sz="2000" dirty="0" smtClean="0"/>
              <a:t>Вот еще один пример пагубных последствий импульсных перенапряжений, который вывел из строя</a:t>
            </a:r>
            <a:r>
              <a:rPr lang="en-US" sz="2000" dirty="0" smtClean="0"/>
              <a:t> </a:t>
            </a:r>
            <a:r>
              <a:rPr lang="ru-RU" sz="2000" dirty="0" smtClean="0"/>
              <a:t>электронный</a:t>
            </a:r>
            <a:r>
              <a:rPr lang="en-US" sz="2000" dirty="0" smtClean="0"/>
              <a:t> </a:t>
            </a:r>
            <a:r>
              <a:rPr lang="ru-RU" sz="2000" dirty="0" smtClean="0"/>
              <a:t>однофазный счетчик электрической энергии «</a:t>
            </a:r>
            <a:r>
              <a:rPr lang="ru-RU" sz="2000" dirty="0" err="1" smtClean="0"/>
              <a:t>Энергомера</a:t>
            </a:r>
            <a:r>
              <a:rPr lang="ru-RU" sz="2000" dirty="0" smtClean="0"/>
              <a:t>» СЕ102.</a:t>
            </a:r>
          </a:p>
        </p:txBody>
      </p:sp>
      <p:pic>
        <p:nvPicPr>
          <p:cNvPr id="7171" name="Picture 3" descr="Что такое перенапряжение? Виды перенапряжений и их опаснос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4609732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Что такое перенапряжение? Виды перенапряжений и их опасност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4268" y="1357298"/>
            <a:ext cx="4609732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00100" y="5143512"/>
            <a:ext cx="7858180" cy="129266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indent="360000"/>
            <a:r>
              <a:rPr lang="ru-RU" sz="2000" i="1" dirty="0"/>
              <a:t>А ведь мы иногда и не подразумеваем, что тот или иной электрический прибор вышел из строя по причине перенапряжения в сети, а ссылаемся на соответствующее качество производителя.</a:t>
            </a:r>
            <a:endParaRPr lang="ru-RU" sz="20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Причины возникновения и виды импульсных перенапряжений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00100" y="1643050"/>
            <a:ext cx="7933588" cy="4800600"/>
          </a:xfrm>
        </p:spPr>
        <p:txBody>
          <a:bodyPr/>
          <a:lstStyle/>
          <a:p>
            <a:pPr marL="0" indent="360000" fontAlgn="base">
              <a:buNone/>
            </a:pPr>
            <a:r>
              <a:rPr lang="ru-RU" sz="1800" dirty="0" smtClean="0"/>
              <a:t>Всего существует 3 вида импульсных перенапряжений:</a:t>
            </a:r>
          </a:p>
          <a:p>
            <a:pPr lvl="0" fontAlgn="base"/>
            <a:r>
              <a:rPr lang="ru-RU" sz="1800" dirty="0" smtClean="0"/>
              <a:t>коммутационное</a:t>
            </a:r>
          </a:p>
          <a:p>
            <a:pPr lvl="0" fontAlgn="base"/>
            <a:r>
              <a:rPr lang="ru-RU" sz="1800" dirty="0" smtClean="0"/>
              <a:t>грозовое (его еще называют атмосферным)</a:t>
            </a:r>
          </a:p>
          <a:p>
            <a:pPr lvl="0" fontAlgn="base"/>
            <a:r>
              <a:rPr lang="ru-RU" sz="1800" dirty="0" smtClean="0"/>
              <a:t>электростатическое</a:t>
            </a:r>
          </a:p>
          <a:p>
            <a:pPr marL="0" indent="360000">
              <a:buNone/>
            </a:pPr>
            <a:r>
              <a:rPr lang="ru-RU" sz="1800" i="1" dirty="0" smtClean="0"/>
              <a:t>Рассмотрим каждый вид отдельно.</a:t>
            </a:r>
          </a:p>
          <a:p>
            <a:pPr marL="0" indent="360000">
              <a:buNone/>
            </a:pPr>
            <a:r>
              <a:rPr lang="ru-RU" sz="1800" b="1" dirty="0" smtClean="0"/>
              <a:t>1. Коммутационное перенапряжение</a:t>
            </a:r>
            <a:endParaRPr lang="ru-RU" sz="1800" dirty="0" smtClean="0"/>
          </a:p>
          <a:p>
            <a:pPr marL="0" indent="360000">
              <a:buNone/>
            </a:pPr>
            <a:r>
              <a:rPr lang="ru-RU" sz="1800" dirty="0" smtClean="0"/>
              <a:t>Коммутационные перенапряжения возникают при резком изменении установившегося режима работы электрической сети. Такое явление называют переходным процессом. Импульсы и волны при данном виде перенапряжений имеют высокую частоту: от десятков до сотен (кГц), а их значение достигает до нескольких тысяч вольт и в большей степени зависит от параметров электрической цепи (индуктивность, емкость), быстродействия коммутационных аппаратов и фазы тока во время коммутации.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0100" y="142852"/>
            <a:ext cx="7858180" cy="571504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Причины возникновения коммутационных перенапряжений:</a:t>
            </a:r>
            <a:endParaRPr lang="ru-RU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2285984" y="642918"/>
            <a:ext cx="6572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7200" lvl="0" indent="-205200" fontAlgn="base">
              <a:buClr>
                <a:schemeClr val="accent4">
                  <a:lumMod val="60000"/>
                  <a:lumOff val="40000"/>
                </a:schemeClr>
              </a:buClr>
              <a:buFont typeface="Corbel" pitchFamily="34" charset="0"/>
              <a:buChar char="•"/>
            </a:pPr>
            <a:r>
              <a:rPr lang="ru-RU" sz="1400" dirty="0"/>
              <a:t>отключение автоматических выключателей и других аппаратов защиты</a:t>
            </a:r>
          </a:p>
          <a:p>
            <a:pPr marL="367200" lvl="0" indent="-205200" fontAlgn="base">
              <a:buClr>
                <a:schemeClr val="accent4">
                  <a:lumMod val="60000"/>
                  <a:lumOff val="40000"/>
                </a:schemeClr>
              </a:buClr>
              <a:buFont typeface="Corbel" pitchFamily="34" charset="0"/>
              <a:buChar char="•"/>
            </a:pPr>
            <a:r>
              <a:rPr lang="ru-RU" sz="1400" dirty="0"/>
              <a:t>пуск или отключение от сети мощных электродвигателей</a:t>
            </a:r>
          </a:p>
          <a:p>
            <a:pPr marL="367200" lvl="0" indent="-205200" fontAlgn="base">
              <a:buClr>
                <a:schemeClr val="accent4">
                  <a:lumMod val="60000"/>
                  <a:lumOff val="40000"/>
                </a:schemeClr>
              </a:buClr>
              <a:buFont typeface="Corbel" pitchFamily="34" charset="0"/>
              <a:buChar char="•"/>
            </a:pPr>
            <a:r>
              <a:rPr lang="ru-RU" sz="1400" dirty="0"/>
              <a:t>включение и отключение от сети силовых трансформаторов</a:t>
            </a:r>
          </a:p>
          <a:p>
            <a:pPr marL="367200" lvl="0" indent="-205200" fontAlgn="base">
              <a:buClr>
                <a:schemeClr val="accent4">
                  <a:lumMod val="60000"/>
                  <a:lumOff val="40000"/>
                </a:schemeClr>
              </a:buClr>
              <a:buFont typeface="Corbel" pitchFamily="34" charset="0"/>
              <a:buChar char="•"/>
            </a:pPr>
            <a:r>
              <a:rPr lang="ru-RU" sz="1400" dirty="0"/>
              <a:t>включение или отключение от сети конденсаторных </a:t>
            </a:r>
            <a:r>
              <a:rPr lang="ru-RU" sz="1400" dirty="0" smtClean="0"/>
              <a:t>батарей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285984" y="1643050"/>
            <a:ext cx="65722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00" algn="just"/>
            <a:r>
              <a:rPr lang="ru-RU" sz="1400" dirty="0"/>
              <a:t>Например, при отключении от электрической сети небольшого трансформатора мощностью всего 1 (</a:t>
            </a:r>
            <a:r>
              <a:rPr lang="ru-RU" sz="1400" dirty="0" err="1"/>
              <a:t>кВА</a:t>
            </a:r>
            <a:r>
              <a:rPr lang="ru-RU" sz="1400" dirty="0"/>
              <a:t>) может возникнуть импульсное коммутационное перенапряжение порядка 2000 (В), т.е. вся запасенная энергия в обмотках трансформатора выбрасывается в электрическую сеть, что пагубно может сказаться на работу электрооборудования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285984" y="2786058"/>
            <a:ext cx="65722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00"/>
            <a:r>
              <a:rPr lang="ru-RU" sz="1400" dirty="0"/>
              <a:t>Представьте себе какое перенапряжение возникнет при коммутации силового трансформатора мощностью 400 (</a:t>
            </a:r>
            <a:r>
              <a:rPr lang="ru-RU" sz="1400" dirty="0" err="1"/>
              <a:t>кВА</a:t>
            </a:r>
            <a:r>
              <a:rPr lang="ru-RU" sz="1400" dirty="0"/>
              <a:t>)?</a:t>
            </a:r>
          </a:p>
          <a:p>
            <a:endParaRPr lang="ru-RU" dirty="0"/>
          </a:p>
        </p:txBody>
      </p:sp>
      <p:pic>
        <p:nvPicPr>
          <p:cNvPr id="8" name="Picture 2" descr="Что такое перенапряжение? Виды перенапряжений и их опаснос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3477540"/>
            <a:ext cx="4357687" cy="3309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Что такое перенапряжение? Виды перенапряжений и их опасност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268932"/>
            <a:ext cx="4632370" cy="3517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Что такое перенапряжение? Виды перенапряжений и их опасность"/>
          <p:cNvPicPr>
            <a:picLocks noChangeAspect="1" noChangeArrowheads="1"/>
          </p:cNvPicPr>
          <p:nvPr/>
        </p:nvPicPr>
        <p:blipFill>
          <a:blip r:embed="rId4"/>
          <a:srcRect l="6895" t="2357" r="3448" b="12801"/>
          <a:stretch>
            <a:fillRect/>
          </a:stretch>
        </p:blipFill>
        <p:spPr bwMode="auto">
          <a:xfrm>
            <a:off x="142844" y="642918"/>
            <a:ext cx="1857388" cy="257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00100" y="142852"/>
            <a:ext cx="7933588" cy="440036"/>
          </a:xfrm>
        </p:spPr>
        <p:txBody>
          <a:bodyPr>
            <a:normAutofit/>
          </a:bodyPr>
          <a:lstStyle/>
          <a:p>
            <a:pPr indent="360000"/>
            <a:r>
              <a:rPr lang="ru-RU" sz="2000" b="1" dirty="0" smtClean="0">
                <a:solidFill>
                  <a:schemeClr val="tx1"/>
                </a:solidFill>
              </a:rPr>
              <a:t>2. Атмосферное (грозовое) перенапряжение</a:t>
            </a:r>
            <a:endParaRPr lang="ru-RU" dirty="0"/>
          </a:p>
        </p:txBody>
      </p:sp>
      <p:pic>
        <p:nvPicPr>
          <p:cNvPr id="9220" name="Picture 4" descr="Что такое перенапряжение? Виды перенапряжений и их опасность"/>
          <p:cNvPicPr>
            <a:picLocks noChangeAspect="1" noChangeArrowheads="1"/>
          </p:cNvPicPr>
          <p:nvPr/>
        </p:nvPicPr>
        <p:blipFill>
          <a:blip r:embed="rId2"/>
          <a:srcRect b="14587"/>
          <a:stretch>
            <a:fillRect/>
          </a:stretch>
        </p:blipFill>
        <p:spPr bwMode="auto">
          <a:xfrm>
            <a:off x="3716264" y="2857496"/>
            <a:ext cx="521345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000100" y="785794"/>
            <a:ext cx="7858180" cy="1882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00" fontAlgn="base">
              <a:spcAft>
                <a:spcPts val="1000"/>
              </a:spcAft>
            </a:pPr>
            <a:r>
              <a:rPr lang="ru-RU" dirty="0"/>
              <a:t>Атмосферные (грозовые) перенапряжения относятся к природным явлениям, вызванные грозовыми разрядами.</a:t>
            </a:r>
          </a:p>
          <a:p>
            <a:pPr indent="360000" fontAlgn="base"/>
            <a:r>
              <a:rPr lang="ru-RU" i="1" dirty="0"/>
              <a:t>Грозовые разряды — это мощное импульсное перенапряжение в десятки тысяч вольт и длительностью не более 1 (мс). </a:t>
            </a:r>
            <a:endParaRPr lang="ru-RU" dirty="0"/>
          </a:p>
          <a:p>
            <a:pPr indent="360000" fontAlgn="base">
              <a:spcAft>
                <a:spcPts val="1000"/>
              </a:spcAft>
            </a:pPr>
            <a:r>
              <a:rPr lang="ru-RU" dirty="0"/>
              <a:t>По общей статистике 90% молний имеют ток разряда порядка 40-60 (кА). Чуть меньше 1% молний имеют ток разряда 100 (кА) и выше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714620"/>
            <a:ext cx="28575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00" fontAlgn="base">
              <a:spcAft>
                <a:spcPts val="1000"/>
              </a:spcAft>
            </a:pPr>
            <a:r>
              <a:rPr lang="ru-RU" dirty="0" smtClean="0"/>
              <a:t>Существуют </a:t>
            </a:r>
            <a:r>
              <a:rPr lang="ru-RU" dirty="0"/>
              <a:t>прямые попадания молний в электрическую сеть (воздушную линию) или в </a:t>
            </a:r>
            <a:r>
              <a:rPr lang="ru-RU" dirty="0" err="1"/>
              <a:t>молниеприемник</a:t>
            </a:r>
            <a:r>
              <a:rPr lang="ru-RU" dirty="0"/>
              <a:t>, и удаленные попадания молний на расстоянии до 1500 м, при котором возникают импульсные перенапряжения. Смотрите картинки ниже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161</TotalTime>
  <Words>442</Words>
  <Application>Microsoft Office PowerPoint</Application>
  <PresentationFormat>Экран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Что такое перенапряжение? Виды перенапряжений и их опасность</vt:lpstr>
      <vt:lpstr>Что такое перенапряжение?</vt:lpstr>
      <vt:lpstr>Слайд 3</vt:lpstr>
      <vt:lpstr>Какую опасность несут в себе перенапряжения? Примеры</vt:lpstr>
      <vt:lpstr>Слайд 5</vt:lpstr>
      <vt:lpstr>Слайд 6</vt:lpstr>
      <vt:lpstr>Причины возникновения и виды импульсных перенапряжений</vt:lpstr>
      <vt:lpstr>Причины возникновения коммутационных перенапряжений:</vt:lpstr>
      <vt:lpstr>2. Атмосферное (грозовое) перенапряжение</vt:lpstr>
      <vt:lpstr>Слайд 10</vt:lpstr>
      <vt:lpstr>Слайд 11</vt:lpstr>
      <vt:lpstr>3. Электростатическое перенапряжение</vt:lpstr>
      <vt:lpstr>Как защитить свой дом от перенапряжений?</vt:lpstr>
    </vt:vector>
  </TitlesOfParts>
  <Company>noxchi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перенапряжение? Виды перенапряжений и их опасность</dc:title>
  <dc:creator>user</dc:creator>
  <cp:lastModifiedBy>user</cp:lastModifiedBy>
  <cp:revision>17</cp:revision>
  <dcterms:created xsi:type="dcterms:W3CDTF">2017-10-27T10:50:35Z</dcterms:created>
  <dcterms:modified xsi:type="dcterms:W3CDTF">2017-10-30T11:47:05Z</dcterms:modified>
</cp:coreProperties>
</file>