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85" r:id="rId2"/>
    <p:sldId id="286" r:id="rId3"/>
    <p:sldId id="258" r:id="rId4"/>
    <p:sldId id="259" r:id="rId5"/>
    <p:sldId id="288" r:id="rId6"/>
    <p:sldId id="289" r:id="rId7"/>
    <p:sldId id="276" r:id="rId8"/>
    <p:sldId id="284" r:id="rId9"/>
    <p:sldId id="264" r:id="rId10"/>
    <p:sldId id="265" r:id="rId11"/>
    <p:sldId id="266" r:id="rId12"/>
    <p:sldId id="290" r:id="rId13"/>
    <p:sldId id="269" r:id="rId14"/>
    <p:sldId id="270" r:id="rId15"/>
    <p:sldId id="271" r:id="rId16"/>
    <p:sldId id="273" r:id="rId17"/>
    <p:sldId id="274" r:id="rId18"/>
    <p:sldId id="275" r:id="rId19"/>
    <p:sldId id="291" r:id="rId20"/>
    <p:sldId id="292" r:id="rId21"/>
    <p:sldId id="280" r:id="rId22"/>
    <p:sldId id="281" r:id="rId23"/>
    <p:sldId id="293" r:id="rId24"/>
    <p:sldId id="295" r:id="rId25"/>
    <p:sldId id="283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1BB538"/>
    <a:srgbClr val="1025C0"/>
    <a:srgbClr val="C8086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77" autoAdjust="0"/>
    <p:restoredTop sz="94660"/>
  </p:normalViewPr>
  <p:slideViewPr>
    <p:cSldViewPr>
      <p:cViewPr>
        <p:scale>
          <a:sx n="80" d="100"/>
          <a:sy n="80" d="100"/>
        </p:scale>
        <p:origin x="-86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21759459755030713"/>
          <c:y val="0.1787817320147819"/>
          <c:w val="0.58518318022747096"/>
          <c:h val="0.564635282839151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7030A0"/>
            </a:solidFill>
          </c:spPr>
          <c:explosion val="25"/>
          <c:dPt>
            <c:idx val="0"/>
            <c:spPr>
              <a:solidFill>
                <a:srgbClr val="1025C0"/>
              </a:solidFill>
            </c:spPr>
          </c:dPt>
          <c:dPt>
            <c:idx val="1"/>
            <c:spPr>
              <a:solidFill>
                <a:srgbClr val="C80868"/>
              </a:solidFill>
            </c:spPr>
          </c:dPt>
          <c:dPt>
            <c:idx val="2"/>
            <c:spPr>
              <a:solidFill>
                <a:srgbClr val="1BB538"/>
              </a:solidFill>
            </c:spPr>
          </c:dPt>
          <c:dPt>
            <c:idx val="4"/>
            <c:spPr>
              <a:solidFill>
                <a:srgbClr val="FF0000"/>
              </a:solidFill>
            </c:spPr>
          </c:dPt>
          <c:cat>
            <c:strRef>
              <c:f>Лист1!$A$2:$A$6</c:f>
              <c:strCache>
                <c:ptCount val="5"/>
                <c:pt idx="0">
                  <c:v>Перегруженность учебных программ</c:v>
                </c:pt>
                <c:pt idx="1">
                  <c:v>Отсутствие индивидуального подхода к учащимся</c:v>
                </c:pt>
                <c:pt idx="2">
                  <c:v>Стрессогенные технологии обучения и воспитания</c:v>
                </c:pt>
                <c:pt idx="3">
                  <c:v>Неправильная организация учебного времени</c:v>
                </c:pt>
                <c:pt idx="4">
                  <c:v>Недостаток двигательной активности учащихся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  <c:ser>
          <c:idx val="1"/>
          <c:order val="1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8"/>
          <c:cat>
            <c:strRef>
              <c:f>Лист1!$A$2:$A$6</c:f>
              <c:strCache>
                <c:ptCount val="5"/>
                <c:pt idx="0">
                  <c:v>Перегруженность учебных программ</c:v>
                </c:pt>
                <c:pt idx="1">
                  <c:v>Отсутствие индивидуального подхода к учащимся</c:v>
                </c:pt>
                <c:pt idx="2">
                  <c:v>Стрессогенные технологии обучения и воспитания</c:v>
                </c:pt>
                <c:pt idx="3">
                  <c:v>Неправильная организация учебного времени</c:v>
                </c:pt>
                <c:pt idx="4">
                  <c:v>Недостаток двигательной активности учащихся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</c:numCache>
            </c:numRef>
          </c:val>
        </c:ser>
      </c:pie3DChart>
      <c:spPr>
        <a:noFill/>
        <a:ln w="25392">
          <a:noFill/>
        </a:ln>
      </c:spPr>
    </c:plotArea>
    <c:plotVisOnly val="1"/>
    <c:dispBlanksAs val="zero"/>
  </c:chart>
  <c:txPr>
    <a:bodyPr/>
    <a:lstStyle/>
    <a:p>
      <a:pPr>
        <a:defRPr sz="1799"/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sideWall>
    <c:backWall>
      <c:spPr>
        <a:solidFill>
          <a:schemeClr val="accent1">
            <a:lumMod val="20000"/>
            <a:lumOff val="80000"/>
          </a:schemeClr>
        </a:solidFill>
        <a:ln>
          <a:solidFill>
            <a:schemeClr val="tx1"/>
          </a:solidFill>
        </a:ln>
        <a:effectLst/>
        <a:sp3d>
          <a:contourClr>
            <a:schemeClr val="tx1"/>
          </a:contourClr>
        </a:sp3d>
      </c:spPr>
    </c:backWall>
    <c:plotArea>
      <c:layout>
        <c:manualLayout>
          <c:layoutTarget val="inner"/>
          <c:xMode val="edge"/>
          <c:yMode val="edge"/>
          <c:x val="3.3311461067366839E-4"/>
          <c:y val="0.10744656058390623"/>
          <c:w val="0.91421544181977255"/>
          <c:h val="0.74444212675604349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spPr>
            <a:solidFill>
              <a:srgbClr val="1025C0"/>
            </a:solidFill>
          </c:spPr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Здоровые дети</c:v>
                </c:pt>
                <c:pt idx="1">
                  <c:v>Близорукость</c:v>
                </c:pt>
                <c:pt idx="2">
                  <c:v>Нервно-псих р-ва</c:v>
                </c:pt>
                <c:pt idx="3">
                  <c:v>Нарушение осанки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100</c:v>
                </c:pt>
                <c:pt idx="1">
                  <c:v>3.9</c:v>
                </c:pt>
                <c:pt idx="2">
                  <c:v>5.6</c:v>
                </c:pt>
                <c:pt idx="3">
                  <c:v>1.9000000000000001</c:v>
                </c:pt>
              </c:numCache>
            </c:numRef>
          </c:val>
        </c:ser>
        <c:ser>
          <c:idx val="2"/>
          <c:order val="1"/>
          <c:tx>
            <c:strRef>
              <c:f>Лист1!$D$1</c:f>
              <c:strCache>
                <c:ptCount val="1"/>
                <c:pt idx="0">
                  <c:v>11 класс2</c:v>
                </c:pt>
              </c:strCache>
            </c:strRef>
          </c:tx>
          <c:spPr>
            <a:solidFill>
              <a:srgbClr val="FF0000">
                <a:alpha val="88000"/>
              </a:srgb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dLbls>
            <c:dLbl>
              <c:idx val="0"/>
              <c:layout>
                <c:manualLayout>
                  <c:x val="5.8333333333333674E-2"/>
                  <c:y val="-1.7500365595728165E-2"/>
                </c:manualLayout>
              </c:layout>
              <c:showVal val="1"/>
            </c:dLbl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</c:dLbls>
          <c:cat>
            <c:strRef>
              <c:f>Лист1!$A$2:$A$5</c:f>
              <c:strCache>
                <c:ptCount val="4"/>
                <c:pt idx="0">
                  <c:v>Здоровые дети</c:v>
                </c:pt>
                <c:pt idx="1">
                  <c:v>Близорукость</c:v>
                </c:pt>
                <c:pt idx="2">
                  <c:v>Нервно-псих р-ва</c:v>
                </c:pt>
                <c:pt idx="3">
                  <c:v>Нарушение осанки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25</c:v>
                </c:pt>
                <c:pt idx="1">
                  <c:v>12.3</c:v>
                </c:pt>
                <c:pt idx="2">
                  <c:v>16.399999999999999</c:v>
                </c:pt>
                <c:pt idx="3">
                  <c:v>17.2</c:v>
                </c:pt>
              </c:numCache>
            </c:numRef>
          </c:val>
        </c:ser>
        <c:dLbls>
          <c:showVal val="1"/>
        </c:dLbls>
        <c:gapWidth val="84"/>
        <c:gapDepth val="53"/>
        <c:shape val="box"/>
        <c:axId val="78303232"/>
        <c:axId val="78304768"/>
        <c:axId val="78300032"/>
      </c:bar3DChart>
      <c:catAx>
        <c:axId val="7830323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523">
            <a:noFill/>
          </a:ln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00B05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8304768"/>
        <c:crosses val="autoZero"/>
        <c:auto val="1"/>
        <c:lblAlgn val="ctr"/>
        <c:lblOffset val="100"/>
      </c:catAx>
      <c:valAx>
        <c:axId val="78304768"/>
        <c:scaling>
          <c:orientation val="minMax"/>
        </c:scaling>
        <c:delete val="1"/>
        <c:axPos val="l"/>
        <c:numFmt formatCode="General" sourceLinked="1"/>
        <c:tickLblPos val="none"/>
        <c:crossAx val="78303232"/>
        <c:crosses val="autoZero"/>
        <c:crossBetween val="between"/>
      </c:valAx>
      <c:serAx>
        <c:axId val="78300032"/>
        <c:scaling>
          <c:orientation val="minMax"/>
        </c:scaling>
        <c:axPos val="b"/>
        <c:numFmt formatCode="General" sourceLinked="1"/>
        <c:majorTickMark val="none"/>
        <c:tickLblPos val="nextTo"/>
        <c:spPr>
          <a:ln w="9523">
            <a:noFill/>
          </a:ln>
        </c:spPr>
        <c:txPr>
          <a:bodyPr rot="0" vert="horz"/>
          <a:lstStyle/>
          <a:p>
            <a:pPr>
              <a:defRPr sz="1195" b="0" i="0" u="none" strike="noStrike" baseline="0">
                <a:solidFill>
                  <a:srgbClr val="C0C0C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78304768"/>
        <c:crosses val="autoZero"/>
        <c:tickLblSkip val="1"/>
        <c:tickMarkSkip val="1"/>
      </c:serAx>
      <c:spPr>
        <a:noFill/>
        <a:ln w="25395">
          <a:noFill/>
        </a:ln>
      </c:spPr>
    </c:plotArea>
    <c:legend>
      <c:legendPos val="t"/>
      <c:layout>
        <c:manualLayout>
          <c:xMode val="edge"/>
          <c:yMode val="edge"/>
          <c:x val="0.37849333167439858"/>
          <c:y val="0"/>
          <c:w val="0.29578340453817392"/>
          <c:h val="0.12494691328140954"/>
        </c:manualLayout>
      </c:layout>
      <c:spPr>
        <a:noFill/>
        <a:ln w="25395">
          <a:noFill/>
        </a:ln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</c:chart>
  <c:spPr>
    <a:solidFill>
      <a:schemeClr val="dk1">
        <a:lumMod val="75000"/>
        <a:lumOff val="25000"/>
      </a:schemeClr>
    </a:solidFill>
    <a:ln w="6349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plotArea>
      <c:layout>
        <c:manualLayout>
          <c:layoutTarget val="inner"/>
          <c:xMode val="edge"/>
          <c:yMode val="edge"/>
          <c:x val="0.11892422285352708"/>
          <c:y val="7.2114962392169663E-2"/>
          <c:w val="0.54519632672086149"/>
          <c:h val="0.6245421193535164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выокий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FFFF"/>
              </a:solidFill>
            </a:ln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2.2999999999999998</c:v>
                </c:pt>
                <c:pt idx="1">
                  <c:v>3.6</c:v>
                </c:pt>
                <c:pt idx="2">
                  <c:v>5.0999999999999996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FFFFFF"/>
              </a:solidFill>
            </a:ln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5.7</c:v>
                </c:pt>
                <c:pt idx="1">
                  <c:v>4.5999999999999996</c:v>
                </c:pt>
                <c:pt idx="2">
                  <c:v>3.7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rgbClr val="FFFFFF"/>
              </a:solidFill>
            </a:ln>
          </c:spPr>
          <c:cat>
            <c:numRef>
              <c:f>Лист1!$A$2:$A$6</c:f>
              <c:numCache>
                <c:formatCode>General</c:formatCode>
                <c:ptCount val="5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</c:numCache>
            </c:num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2</c:v>
                </c:pt>
                <c:pt idx="1">
                  <c:v>1.7000000000000002</c:v>
                </c:pt>
                <c:pt idx="2">
                  <c:v>1.2</c:v>
                </c:pt>
              </c:numCache>
            </c:numRef>
          </c:val>
        </c:ser>
        <c:shape val="cylinder"/>
        <c:axId val="91726208"/>
        <c:axId val="91727744"/>
        <c:axId val="0"/>
      </c:bar3DChart>
      <c:catAx>
        <c:axId val="91726208"/>
        <c:scaling>
          <c:orientation val="minMax"/>
        </c:scaling>
        <c:axPos val="b"/>
        <c:numFmt formatCode="General" sourceLinked="1"/>
        <c:tickLblPos val="nextTo"/>
        <c:crossAx val="91727744"/>
        <c:crosses val="autoZero"/>
        <c:auto val="1"/>
        <c:lblAlgn val="ctr"/>
        <c:lblOffset val="100"/>
      </c:catAx>
      <c:valAx>
        <c:axId val="91727744"/>
        <c:scaling>
          <c:orientation val="minMax"/>
        </c:scaling>
        <c:axPos val="l"/>
        <c:majorGridlines/>
        <c:numFmt formatCode="General" sourceLinked="1"/>
        <c:tickLblPos val="nextTo"/>
        <c:crossAx val="91726208"/>
        <c:crosses val="autoZero"/>
        <c:crossBetween val="between"/>
      </c:valAx>
      <c:spPr>
        <a:noFill/>
        <a:ln w="25086">
          <a:noFill/>
        </a:ln>
      </c:spPr>
    </c:plotArea>
    <c:legend>
      <c:legendPos val="r"/>
      <c:layout>
        <c:manualLayout>
          <c:xMode val="edge"/>
          <c:yMode val="edge"/>
          <c:x val="0.65562913907284803"/>
          <c:y val="0.6879606879606881"/>
          <c:w val="0.29801324503311261"/>
          <c:h val="0.2555282555282557"/>
        </c:manualLayout>
      </c:layout>
      <c:spPr>
        <a:noFill/>
        <a:ln w="12543">
          <a:noFill/>
        </a:ln>
      </c:spPr>
    </c:legend>
    <c:plotVisOnly val="1"/>
    <c:dispBlanksAs val="gap"/>
  </c:chart>
  <c:txPr>
    <a:bodyPr/>
    <a:lstStyle/>
    <a:p>
      <a:pPr>
        <a:defRPr sz="1778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3444489105268839"/>
          <c:y val="9.9608455219559841E-2"/>
          <c:w val="0.58605896315030659"/>
          <c:h val="0.6597630143898048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кол-во уч-ся</c:v>
                </c:pt>
              </c:strCache>
            </c:strRef>
          </c:tx>
          <c:spPr>
            <a:ln w="40821" cmpd="sng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Лист1!$A$2:$A$5</c:f>
              <c:strCache>
                <c:ptCount val="2"/>
                <c:pt idx="0">
                  <c:v>16-17 уч.г.</c:v>
                </c:pt>
                <c:pt idx="1">
                  <c:v>17-18 уч.г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качество обучения</c:v>
                </c:pt>
              </c:strCache>
            </c:strRef>
          </c:tx>
          <c:spPr>
            <a:ln w="35379" cmpd="sng">
              <a:solidFill>
                <a:srgbClr val="002060"/>
              </a:solidFill>
            </a:ln>
          </c:spPr>
          <c:marker>
            <c:symbol val="none"/>
          </c:marker>
          <c:cat>
            <c:strRef>
              <c:f>Лист1!$A$2:$A$5</c:f>
              <c:strCache>
                <c:ptCount val="2"/>
                <c:pt idx="0">
                  <c:v>16-17 уч.г.</c:v>
                </c:pt>
                <c:pt idx="1">
                  <c:v>17-18 уч.г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2.4</c:v>
                </c:pt>
                <c:pt idx="1">
                  <c:v>3.1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Столбец1</c:v>
                </c:pt>
              </c:strCache>
            </c:strRef>
          </c:tx>
          <c:marker>
            <c:symbol val="none"/>
          </c:marker>
          <c:cat>
            <c:strRef>
              <c:f>Лист1!$A$2:$A$5</c:f>
              <c:strCache>
                <c:ptCount val="2"/>
                <c:pt idx="0">
                  <c:v>16-17 уч.г.</c:v>
                </c:pt>
                <c:pt idx="1">
                  <c:v>17-18 уч.г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marker val="1"/>
        <c:axId val="91830912"/>
        <c:axId val="91836800"/>
      </c:lineChart>
      <c:catAx>
        <c:axId val="91830912"/>
        <c:scaling>
          <c:orientation val="minMax"/>
        </c:scaling>
        <c:axPos val="b"/>
        <c:numFmt formatCode="General" sourceLinked="0"/>
        <c:tickLblPos val="nextTo"/>
        <c:crossAx val="91836800"/>
        <c:crosses val="autoZero"/>
        <c:auto val="1"/>
        <c:lblAlgn val="ctr"/>
        <c:lblOffset val="100"/>
      </c:catAx>
      <c:valAx>
        <c:axId val="91836800"/>
        <c:scaling>
          <c:orientation val="minMax"/>
        </c:scaling>
        <c:axPos val="l"/>
        <c:majorGridlines/>
        <c:numFmt formatCode="General" sourceLinked="1"/>
        <c:tickLblPos val="nextTo"/>
        <c:crossAx val="91830912"/>
        <c:crosses val="autoZero"/>
        <c:crossBetween val="between"/>
      </c:valAx>
    </c:plotArea>
    <c:legend>
      <c:legendPos val="r"/>
      <c:legendEntry>
        <c:idx val="2"/>
        <c:delete val="1"/>
      </c:legendEntry>
      <c:layout>
        <c:manualLayout>
          <c:xMode val="edge"/>
          <c:yMode val="edge"/>
          <c:x val="0.6174757281553398"/>
          <c:y val="0.25139664804469281"/>
          <c:w val="0.35922330097087402"/>
          <c:h val="0.52513966480446927"/>
        </c:manualLayout>
      </c:layout>
    </c:legend>
    <c:plotVisOnly val="1"/>
    <c:dispBlanksAs val="gap"/>
  </c:chart>
  <c:txPr>
    <a:bodyPr/>
    <a:lstStyle/>
    <a:p>
      <a:pPr>
        <a:defRPr sz="1543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33311475253783873"/>
          <c:y val="0"/>
          <c:w val="0.32014550514663681"/>
          <c:h val="0.76020462778278564"/>
        </c:manualLayout>
      </c:layout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регулярно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rgbClr val="FFFFFF"/>
              </a:solidFill>
            </a:ln>
          </c:spPr>
          <c:cat>
            <c:strRef>
              <c:f>Лист1!$A$2:$A$5</c:f>
              <c:strCache>
                <c:ptCount val="3"/>
                <c:pt idx="1">
                  <c:v>2017-18</c:v>
                </c:pt>
                <c:pt idx="2">
                  <c:v>2016-17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1">
                  <c:v>19</c:v>
                </c:pt>
                <c:pt idx="2">
                  <c:v>20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rgbClr val="FFFFFF"/>
              </a:solidFill>
            </a:ln>
          </c:spPr>
          <c:cat>
            <c:strRef>
              <c:f>Лист1!$A$2:$A$5</c:f>
              <c:strCache>
                <c:ptCount val="3"/>
                <c:pt idx="1">
                  <c:v>2017-18</c:v>
                </c:pt>
                <c:pt idx="2">
                  <c:v>2016-17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1">
                  <c:v>68</c:v>
                </c:pt>
                <c:pt idx="2">
                  <c:v>70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никогда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FFFFFF"/>
              </a:solidFill>
            </a:ln>
          </c:spPr>
          <c:cat>
            <c:strRef>
              <c:f>Лист1!$A$2:$A$5</c:f>
              <c:strCache>
                <c:ptCount val="3"/>
                <c:pt idx="1">
                  <c:v>2017-18</c:v>
                </c:pt>
                <c:pt idx="2">
                  <c:v>2016-17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1">
                  <c:v>13</c:v>
                </c:pt>
                <c:pt idx="2">
                  <c:v>10</c:v>
                </c:pt>
              </c:numCache>
            </c:numRef>
          </c:val>
        </c:ser>
        <c:axId val="91953024"/>
        <c:axId val="91954560"/>
      </c:barChart>
      <c:catAx>
        <c:axId val="91953024"/>
        <c:scaling>
          <c:orientation val="minMax"/>
        </c:scaling>
        <c:axPos val="l"/>
        <c:numFmt formatCode="General" sourceLinked="0"/>
        <c:tickLblPos val="nextTo"/>
        <c:crossAx val="91954560"/>
        <c:crosses val="autoZero"/>
        <c:auto val="1"/>
        <c:lblAlgn val="ctr"/>
        <c:lblOffset val="100"/>
      </c:catAx>
      <c:valAx>
        <c:axId val="91954560"/>
        <c:scaling>
          <c:orientation val="minMax"/>
        </c:scaling>
        <c:axPos val="b"/>
        <c:majorGridlines/>
        <c:numFmt formatCode="General" sourceLinked="1"/>
        <c:tickLblPos val="nextTo"/>
        <c:crossAx val="919530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4279379157427983"/>
          <c:y val="0.27027027027027051"/>
          <c:w val="0.25055432372505548"/>
          <c:h val="0.68918918918918914"/>
        </c:manualLayout>
      </c:layout>
      <c:spPr>
        <a:ln>
          <a:noFill/>
        </a:ln>
      </c:sp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perspective val="30"/>
    </c:view3D>
    <c:plotArea>
      <c:layout>
        <c:manualLayout>
          <c:layoutTarget val="inner"/>
          <c:xMode val="edge"/>
          <c:yMode val="edge"/>
          <c:x val="0.14885428932330041"/>
          <c:y val="0.11701918671256795"/>
          <c:w val="0.57500087031674985"/>
          <c:h val="0.58514166620406705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Подготовит.гр.</c:v>
                </c:pt>
              </c:strCache>
            </c:strRef>
          </c:tx>
          <c:spPr>
            <a:solidFill>
              <a:srgbClr val="002060"/>
            </a:solidFill>
            <a:ln>
              <a:solidFill>
                <a:srgbClr val="FFFFFF"/>
              </a:solidFill>
            </a:ln>
          </c:spPr>
          <c:cat>
            <c:strRef>
              <c:f>Лист1!$A$2:$A$5</c:f>
              <c:strCache>
                <c:ptCount val="3"/>
                <c:pt idx="0">
                  <c:v>2016 г. 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174</c:v>
                </c:pt>
                <c:pt idx="1">
                  <c:v>164</c:v>
                </c:pt>
                <c:pt idx="2">
                  <c:v>137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Основная гр.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1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dPt>
            <c:idx val="2"/>
            <c:spPr>
              <a:solidFill>
                <a:srgbClr val="FF0000"/>
              </a:solidFill>
              <a:ln>
                <a:solidFill>
                  <a:schemeClr val="tx1"/>
                </a:solidFill>
              </a:ln>
            </c:spPr>
          </c:dPt>
          <c:cat>
            <c:strRef>
              <c:f>Лист1!$A$2:$A$5</c:f>
              <c:strCache>
                <c:ptCount val="3"/>
                <c:pt idx="0">
                  <c:v>2016 г. 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555</c:v>
                </c:pt>
                <c:pt idx="1">
                  <c:v>587</c:v>
                </c:pt>
                <c:pt idx="2">
                  <c:v>633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Кол-во  учащихся</c:v>
                </c:pt>
              </c:strCache>
            </c:strRef>
          </c:tx>
          <c:spPr>
            <a:solidFill>
              <a:srgbClr val="1BB538"/>
            </a:solidFill>
            <a:ln>
              <a:solidFill>
                <a:srgbClr val="FFFFFF"/>
              </a:solidFill>
            </a:ln>
          </c:spPr>
          <c:cat>
            <c:strRef>
              <c:f>Лист1!$A$2:$A$5</c:f>
              <c:strCache>
                <c:ptCount val="3"/>
                <c:pt idx="0">
                  <c:v>2016 г. </c:v>
                </c:pt>
                <c:pt idx="1">
                  <c:v>2017 г.</c:v>
                </c:pt>
                <c:pt idx="2">
                  <c:v>2018 г.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746</c:v>
                </c:pt>
                <c:pt idx="1">
                  <c:v>765</c:v>
                </c:pt>
                <c:pt idx="2">
                  <c:v>780</c:v>
                </c:pt>
              </c:numCache>
            </c:numRef>
          </c:val>
        </c:ser>
        <c:shape val="cylinder"/>
        <c:axId val="91998080"/>
        <c:axId val="91999616"/>
        <c:axId val="91956096"/>
      </c:bar3DChart>
      <c:catAx>
        <c:axId val="91998080"/>
        <c:scaling>
          <c:orientation val="minMax"/>
        </c:scaling>
        <c:axPos val="b"/>
        <c:numFmt formatCode="General" sourceLinked="1"/>
        <c:tickLblPos val="nextTo"/>
        <c:crossAx val="91999616"/>
        <c:crosses val="autoZero"/>
        <c:auto val="1"/>
        <c:lblAlgn val="ctr"/>
        <c:lblOffset val="100"/>
      </c:catAx>
      <c:valAx>
        <c:axId val="91999616"/>
        <c:scaling>
          <c:orientation val="minMax"/>
        </c:scaling>
        <c:axPos val="l"/>
        <c:majorGridlines/>
        <c:numFmt formatCode="General" sourceLinked="1"/>
        <c:tickLblPos val="nextTo"/>
        <c:crossAx val="91998080"/>
        <c:crosses val="autoZero"/>
        <c:crossBetween val="between"/>
      </c:valAx>
      <c:serAx>
        <c:axId val="91956096"/>
        <c:scaling>
          <c:orientation val="minMax"/>
        </c:scaling>
        <c:delete val="1"/>
        <c:axPos val="b"/>
        <c:tickLblPos val="none"/>
        <c:crossAx val="91999616"/>
        <c:crosses val="autoZero"/>
      </c:serAx>
      <c:spPr>
        <a:noFill/>
        <a:ln w="23605">
          <a:noFill/>
        </a:ln>
      </c:spPr>
    </c:plotArea>
    <c:legend>
      <c:legendPos val="r"/>
      <c:layout>
        <c:manualLayout>
          <c:xMode val="edge"/>
          <c:yMode val="edge"/>
          <c:x val="0.68514412416851489"/>
          <c:y val="0.24301675977653639"/>
          <c:w val="0.29268292682926861"/>
          <c:h val="0.64804469273743071"/>
        </c:manualLayout>
      </c:layout>
    </c:legend>
    <c:plotVisOnly val="1"/>
    <c:dispBlanksAs val="gap"/>
  </c:chart>
  <c:txPr>
    <a:bodyPr/>
    <a:lstStyle/>
    <a:p>
      <a:pPr>
        <a:defRPr sz="1673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A3D5B4D-CADF-4056-9817-8BC49948B9EE}" type="doc">
      <dgm:prSet loTypeId="urn:microsoft.com/office/officeart/2005/8/layout/venn2" loCatId="relationship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66B97869-6508-4432-9A38-9240A9BE0675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ru-RU" sz="1800" b="1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Самоподготовка</a:t>
          </a:r>
          <a:endParaRPr lang="ru-RU" sz="1800" b="1" dirty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A48EEF6E-836C-422C-A5CB-1DD190514DBB}" type="parTrans" cxnId="{7F844222-4DE2-4994-A54C-C51C86E23AEE}">
      <dgm:prSet/>
      <dgm:spPr/>
      <dgm:t>
        <a:bodyPr/>
        <a:lstStyle/>
        <a:p>
          <a:endParaRPr lang="ru-RU"/>
        </a:p>
      </dgm:t>
    </dgm:pt>
    <dgm:pt modelId="{A8F34AA9-F84E-4BC9-A705-1A98FAB5113C}" type="sibTrans" cxnId="{7F844222-4DE2-4994-A54C-C51C86E23AEE}">
      <dgm:prSet/>
      <dgm:spPr/>
      <dgm:t>
        <a:bodyPr/>
        <a:lstStyle/>
        <a:p>
          <a:endParaRPr lang="ru-RU"/>
        </a:p>
      </dgm:t>
    </dgm:pt>
    <dgm:pt modelId="{406AF9F4-1365-45AF-9301-2EA35E732250}">
      <dgm:prSet phldrT="[Текст]" custT="1"/>
      <dgm:spPr>
        <a:solidFill>
          <a:srgbClr val="0070C0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Основы знаний</a:t>
          </a:r>
          <a:endParaRPr lang="ru-RU" sz="1800" b="1" dirty="0"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5FE33FA0-3863-479A-BD11-AB4935F41DEA}" type="parTrans" cxnId="{1FCBB5AF-C64F-4D89-A005-46BC1ADFE10E}">
      <dgm:prSet/>
      <dgm:spPr/>
      <dgm:t>
        <a:bodyPr/>
        <a:lstStyle/>
        <a:p>
          <a:endParaRPr lang="ru-RU"/>
        </a:p>
      </dgm:t>
    </dgm:pt>
    <dgm:pt modelId="{7BEF4820-3763-43C3-A61E-1883BCC3A558}" type="sibTrans" cxnId="{1FCBB5AF-C64F-4D89-A005-46BC1ADFE10E}">
      <dgm:prSet/>
      <dgm:spPr/>
      <dgm:t>
        <a:bodyPr/>
        <a:lstStyle/>
        <a:p>
          <a:endParaRPr lang="ru-RU"/>
        </a:p>
      </dgm:t>
    </dgm:pt>
    <dgm:pt modelId="{95740376-7926-4C7B-A320-883747A0FD08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1800" dirty="0" smtClean="0">
              <a:effectLst>
                <a:outerShdw blurRad="50800" dist="50800" dir="5400000" algn="ctr" rotWithShape="0">
                  <a:srgbClr val="FF0000"/>
                </a:outerShdw>
              </a:effectLst>
            </a:rPr>
            <a:t> </a:t>
          </a:r>
          <a:r>
            <a:rPr lang="ru-RU" sz="1800" b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Техническая подготовка</a:t>
          </a:r>
          <a:endParaRPr lang="ru-RU" sz="1800" b="1" dirty="0"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8730057F-4C72-471F-854F-B089EF3F85FF}" type="parTrans" cxnId="{C814CF16-3255-475A-B062-5982E47A5653}">
      <dgm:prSet/>
      <dgm:spPr/>
      <dgm:t>
        <a:bodyPr/>
        <a:lstStyle/>
        <a:p>
          <a:endParaRPr lang="ru-RU"/>
        </a:p>
      </dgm:t>
    </dgm:pt>
    <dgm:pt modelId="{8F36B12B-778D-4481-ABB5-20F22947B241}" type="sibTrans" cxnId="{C814CF16-3255-475A-B062-5982E47A5653}">
      <dgm:prSet/>
      <dgm:spPr/>
      <dgm:t>
        <a:bodyPr/>
        <a:lstStyle/>
        <a:p>
          <a:endParaRPr lang="ru-RU"/>
        </a:p>
      </dgm:t>
    </dgm:pt>
    <dgm:pt modelId="{A327588A-FF0B-4F6B-9A87-7B9A97C5131A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1800" b="1" dirty="0" smtClean="0">
              <a:ln>
                <a:noFill/>
              </a:ln>
              <a:solidFill>
                <a:sysClr val="windowText" lastClr="000000"/>
              </a:solidFill>
              <a:effectLst/>
              <a:latin typeface="Times New Roman" pitchFamily="18" charset="0"/>
              <a:cs typeface="Times New Roman" pitchFamily="18" charset="0"/>
            </a:rPr>
            <a:t>Отдельная П.П.</a:t>
          </a:r>
          <a:endParaRPr lang="ru-RU" sz="1800" b="1" dirty="0">
            <a:ln>
              <a:noFill/>
            </a:ln>
            <a:solidFill>
              <a:sysClr val="windowText" lastClr="00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97C62D27-D7A5-4423-846E-24915D4FD9F4}" type="parTrans" cxnId="{FB9EC56F-1342-4897-8B0E-8D4F7D412EE1}">
      <dgm:prSet/>
      <dgm:spPr/>
      <dgm:t>
        <a:bodyPr/>
        <a:lstStyle/>
        <a:p>
          <a:endParaRPr lang="ru-RU"/>
        </a:p>
      </dgm:t>
    </dgm:pt>
    <dgm:pt modelId="{28FAE6CC-9627-4AAC-9CD6-52918E4DC7BB}" type="sibTrans" cxnId="{FB9EC56F-1342-4897-8B0E-8D4F7D412EE1}">
      <dgm:prSet/>
      <dgm:spPr/>
      <dgm:t>
        <a:bodyPr/>
        <a:lstStyle/>
        <a:p>
          <a:endParaRPr lang="ru-RU"/>
        </a:p>
      </dgm:t>
    </dgm:pt>
    <dgm:pt modelId="{36C8A94A-260E-453D-A35F-14A53CD73B8E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b="1" dirty="0" smtClean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rPr>
            <a:t>Физическая подготовка</a:t>
          </a:r>
          <a:endParaRPr lang="ru-RU" sz="1800" b="1" dirty="0">
            <a:solidFill>
              <a:srgbClr val="FF0000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5F779264-B08D-43E0-8F5A-B54E3AAAB38A}" type="sibTrans" cxnId="{8BF0D7BD-E470-4179-ACC1-AC309D2096D7}">
      <dgm:prSet/>
      <dgm:spPr/>
      <dgm:t>
        <a:bodyPr/>
        <a:lstStyle/>
        <a:p>
          <a:endParaRPr lang="ru-RU"/>
        </a:p>
      </dgm:t>
    </dgm:pt>
    <dgm:pt modelId="{BAAF11EE-C273-4A24-A11B-65B77C5B1949}" type="parTrans" cxnId="{8BF0D7BD-E470-4179-ACC1-AC309D2096D7}">
      <dgm:prSet/>
      <dgm:spPr/>
      <dgm:t>
        <a:bodyPr/>
        <a:lstStyle/>
        <a:p>
          <a:endParaRPr lang="ru-RU"/>
        </a:p>
      </dgm:t>
    </dgm:pt>
    <dgm:pt modelId="{E0D8A49C-F9E3-4508-8392-5BDA37E4E547}" type="pres">
      <dgm:prSet presAssocID="{DA3D5B4D-CADF-4056-9817-8BC49948B9E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E988D4-000A-4F82-A21E-9D51CF04F4EA}" type="pres">
      <dgm:prSet presAssocID="{DA3D5B4D-CADF-4056-9817-8BC49948B9EE}" presName="comp1" presStyleCnt="0"/>
      <dgm:spPr/>
    </dgm:pt>
    <dgm:pt modelId="{A66E6F80-42F4-4A3E-AB17-114B5AE0B8BE}" type="pres">
      <dgm:prSet presAssocID="{DA3D5B4D-CADF-4056-9817-8BC49948B9EE}" presName="circle1" presStyleLbl="node1" presStyleIdx="0" presStyleCnt="5"/>
      <dgm:spPr/>
      <dgm:t>
        <a:bodyPr/>
        <a:lstStyle/>
        <a:p>
          <a:endParaRPr lang="ru-RU"/>
        </a:p>
      </dgm:t>
    </dgm:pt>
    <dgm:pt modelId="{C8A421FC-9B4E-4A4E-9409-9A4F7676E0BF}" type="pres">
      <dgm:prSet presAssocID="{DA3D5B4D-CADF-4056-9817-8BC49948B9EE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827E1BE-73FD-483B-8204-AD1D92031B6A}" type="pres">
      <dgm:prSet presAssocID="{DA3D5B4D-CADF-4056-9817-8BC49948B9EE}" presName="comp2" presStyleCnt="0"/>
      <dgm:spPr/>
    </dgm:pt>
    <dgm:pt modelId="{83C928DE-0D5B-4450-9DD4-254B1740F3C8}" type="pres">
      <dgm:prSet presAssocID="{DA3D5B4D-CADF-4056-9817-8BC49948B9EE}" presName="circle2" presStyleLbl="node1" presStyleIdx="1" presStyleCnt="5" custLinFactNeighborY="81"/>
      <dgm:spPr/>
      <dgm:t>
        <a:bodyPr/>
        <a:lstStyle/>
        <a:p>
          <a:endParaRPr lang="ru-RU"/>
        </a:p>
      </dgm:t>
    </dgm:pt>
    <dgm:pt modelId="{0711A419-92ED-43D0-A734-7E4C2A98632D}" type="pres">
      <dgm:prSet presAssocID="{DA3D5B4D-CADF-4056-9817-8BC49948B9EE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92786F-7ED1-425C-A84F-96A7FD559242}" type="pres">
      <dgm:prSet presAssocID="{DA3D5B4D-CADF-4056-9817-8BC49948B9EE}" presName="comp3" presStyleCnt="0"/>
      <dgm:spPr/>
    </dgm:pt>
    <dgm:pt modelId="{B9760E69-1E1D-459F-9A98-48AF309A0E71}" type="pres">
      <dgm:prSet presAssocID="{DA3D5B4D-CADF-4056-9817-8BC49948B9EE}" presName="circle3" presStyleLbl="node1" presStyleIdx="2" presStyleCnt="5"/>
      <dgm:spPr/>
      <dgm:t>
        <a:bodyPr/>
        <a:lstStyle/>
        <a:p>
          <a:endParaRPr lang="ru-RU"/>
        </a:p>
      </dgm:t>
    </dgm:pt>
    <dgm:pt modelId="{60579AAC-2D68-4DD7-8B4B-BCDB70394606}" type="pres">
      <dgm:prSet presAssocID="{DA3D5B4D-CADF-4056-9817-8BC49948B9EE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62783F-3868-47D4-8192-A4685ED551E1}" type="pres">
      <dgm:prSet presAssocID="{DA3D5B4D-CADF-4056-9817-8BC49948B9EE}" presName="comp4" presStyleCnt="0"/>
      <dgm:spPr/>
    </dgm:pt>
    <dgm:pt modelId="{114234A2-3567-4116-B09C-A98752836A27}" type="pres">
      <dgm:prSet presAssocID="{DA3D5B4D-CADF-4056-9817-8BC49948B9EE}" presName="circle4" presStyleLbl="node1" presStyleIdx="3" presStyleCnt="5"/>
      <dgm:spPr/>
      <dgm:t>
        <a:bodyPr/>
        <a:lstStyle/>
        <a:p>
          <a:endParaRPr lang="ru-RU"/>
        </a:p>
      </dgm:t>
    </dgm:pt>
    <dgm:pt modelId="{116C6CB9-B0EB-4C56-A34F-46D77FFCCCAE}" type="pres">
      <dgm:prSet presAssocID="{DA3D5B4D-CADF-4056-9817-8BC49948B9EE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253026-0F86-48C9-886F-4E106690A443}" type="pres">
      <dgm:prSet presAssocID="{DA3D5B4D-CADF-4056-9817-8BC49948B9EE}" presName="comp5" presStyleCnt="0"/>
      <dgm:spPr/>
    </dgm:pt>
    <dgm:pt modelId="{A75CF42E-E09D-4284-9E87-0D512A612B3E}" type="pres">
      <dgm:prSet presAssocID="{DA3D5B4D-CADF-4056-9817-8BC49948B9EE}" presName="circle5" presStyleLbl="node1" presStyleIdx="4" presStyleCnt="5" custLinFactNeighborY="0"/>
      <dgm:spPr/>
      <dgm:t>
        <a:bodyPr/>
        <a:lstStyle/>
        <a:p>
          <a:endParaRPr lang="ru-RU"/>
        </a:p>
      </dgm:t>
    </dgm:pt>
    <dgm:pt modelId="{920A4FC8-726C-4BB1-95D7-81FA85F7A526}" type="pres">
      <dgm:prSet presAssocID="{DA3D5B4D-CADF-4056-9817-8BC49948B9EE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B9EC56F-1342-4897-8B0E-8D4F7D412EE1}" srcId="{DA3D5B4D-CADF-4056-9817-8BC49948B9EE}" destId="{A327588A-FF0B-4F6B-9A87-7B9A97C5131A}" srcOrd="4" destOrd="0" parTransId="{97C62D27-D7A5-4423-846E-24915D4FD9F4}" sibTransId="{28FAE6CC-9627-4AAC-9CD6-52918E4DC7BB}"/>
    <dgm:cxn modelId="{EB392D62-7FCC-4D77-86EF-16AE181E3C88}" type="presOf" srcId="{DA3D5B4D-CADF-4056-9817-8BC49948B9EE}" destId="{E0D8A49C-F9E3-4508-8392-5BDA37E4E547}" srcOrd="0" destOrd="0" presId="urn:microsoft.com/office/officeart/2005/8/layout/venn2"/>
    <dgm:cxn modelId="{043AD12E-9C8B-4F18-B2FC-516293DC821F}" type="presOf" srcId="{A327588A-FF0B-4F6B-9A87-7B9A97C5131A}" destId="{920A4FC8-726C-4BB1-95D7-81FA85F7A526}" srcOrd="1" destOrd="0" presId="urn:microsoft.com/office/officeart/2005/8/layout/venn2"/>
    <dgm:cxn modelId="{86DBE2E6-BAE5-47EC-84ED-8E1AE55E213C}" type="presOf" srcId="{406AF9F4-1365-45AF-9301-2EA35E732250}" destId="{0711A419-92ED-43D0-A734-7E4C2A98632D}" srcOrd="1" destOrd="0" presId="urn:microsoft.com/office/officeart/2005/8/layout/venn2"/>
    <dgm:cxn modelId="{BC9115A6-7DAE-475D-9C5F-F8F4E075520C}" type="presOf" srcId="{A327588A-FF0B-4F6B-9A87-7B9A97C5131A}" destId="{A75CF42E-E09D-4284-9E87-0D512A612B3E}" srcOrd="0" destOrd="0" presId="urn:microsoft.com/office/officeart/2005/8/layout/venn2"/>
    <dgm:cxn modelId="{5C4B003A-9664-4A0C-BACF-7267A7DA2EFA}" type="presOf" srcId="{406AF9F4-1365-45AF-9301-2EA35E732250}" destId="{83C928DE-0D5B-4450-9DD4-254B1740F3C8}" srcOrd="0" destOrd="0" presId="urn:microsoft.com/office/officeart/2005/8/layout/venn2"/>
    <dgm:cxn modelId="{AD7A453C-4BA9-4F13-9B39-A2F2EB6EDE41}" type="presOf" srcId="{95740376-7926-4C7B-A320-883747A0FD08}" destId="{B9760E69-1E1D-459F-9A98-48AF309A0E71}" srcOrd="0" destOrd="0" presId="urn:microsoft.com/office/officeart/2005/8/layout/venn2"/>
    <dgm:cxn modelId="{7ACB21BD-6A04-4641-8B5A-A379D10E228F}" type="presOf" srcId="{36C8A94A-260E-453D-A35F-14A53CD73B8E}" destId="{114234A2-3567-4116-B09C-A98752836A27}" srcOrd="0" destOrd="0" presId="urn:microsoft.com/office/officeart/2005/8/layout/venn2"/>
    <dgm:cxn modelId="{0806BDBB-0422-43B4-8B8A-CBE2CC724BB8}" type="presOf" srcId="{66B97869-6508-4432-9A38-9240A9BE0675}" destId="{C8A421FC-9B4E-4A4E-9409-9A4F7676E0BF}" srcOrd="1" destOrd="0" presId="urn:microsoft.com/office/officeart/2005/8/layout/venn2"/>
    <dgm:cxn modelId="{7F844222-4DE2-4994-A54C-C51C86E23AEE}" srcId="{DA3D5B4D-CADF-4056-9817-8BC49948B9EE}" destId="{66B97869-6508-4432-9A38-9240A9BE0675}" srcOrd="0" destOrd="0" parTransId="{A48EEF6E-836C-422C-A5CB-1DD190514DBB}" sibTransId="{A8F34AA9-F84E-4BC9-A705-1A98FAB5113C}"/>
    <dgm:cxn modelId="{CCF933FA-8A75-4E51-8A70-23A062AA1D6E}" type="presOf" srcId="{95740376-7926-4C7B-A320-883747A0FD08}" destId="{60579AAC-2D68-4DD7-8B4B-BCDB70394606}" srcOrd="1" destOrd="0" presId="urn:microsoft.com/office/officeart/2005/8/layout/venn2"/>
    <dgm:cxn modelId="{62F37675-4C9B-4EB2-8B93-116E4DDB12BA}" type="presOf" srcId="{66B97869-6508-4432-9A38-9240A9BE0675}" destId="{A66E6F80-42F4-4A3E-AB17-114B5AE0B8BE}" srcOrd="0" destOrd="0" presId="urn:microsoft.com/office/officeart/2005/8/layout/venn2"/>
    <dgm:cxn modelId="{8132E632-C874-4C80-BEDA-1713068872EA}" type="presOf" srcId="{36C8A94A-260E-453D-A35F-14A53CD73B8E}" destId="{116C6CB9-B0EB-4C56-A34F-46D77FFCCCAE}" srcOrd="1" destOrd="0" presId="urn:microsoft.com/office/officeart/2005/8/layout/venn2"/>
    <dgm:cxn modelId="{1FCBB5AF-C64F-4D89-A005-46BC1ADFE10E}" srcId="{DA3D5B4D-CADF-4056-9817-8BC49948B9EE}" destId="{406AF9F4-1365-45AF-9301-2EA35E732250}" srcOrd="1" destOrd="0" parTransId="{5FE33FA0-3863-479A-BD11-AB4935F41DEA}" sibTransId="{7BEF4820-3763-43C3-A61E-1883BCC3A558}"/>
    <dgm:cxn modelId="{8BF0D7BD-E470-4179-ACC1-AC309D2096D7}" srcId="{DA3D5B4D-CADF-4056-9817-8BC49948B9EE}" destId="{36C8A94A-260E-453D-A35F-14A53CD73B8E}" srcOrd="3" destOrd="0" parTransId="{BAAF11EE-C273-4A24-A11B-65B77C5B1949}" sibTransId="{5F779264-B08D-43E0-8F5A-B54E3AAAB38A}"/>
    <dgm:cxn modelId="{C814CF16-3255-475A-B062-5982E47A5653}" srcId="{DA3D5B4D-CADF-4056-9817-8BC49948B9EE}" destId="{95740376-7926-4C7B-A320-883747A0FD08}" srcOrd="2" destOrd="0" parTransId="{8730057F-4C72-471F-854F-B089EF3F85FF}" sibTransId="{8F36B12B-778D-4481-ABB5-20F22947B241}"/>
    <dgm:cxn modelId="{B0345AC7-03FA-457B-A445-F3AA944EA817}" type="presParOf" srcId="{E0D8A49C-F9E3-4508-8392-5BDA37E4E547}" destId="{F5E988D4-000A-4F82-A21E-9D51CF04F4EA}" srcOrd="0" destOrd="0" presId="urn:microsoft.com/office/officeart/2005/8/layout/venn2"/>
    <dgm:cxn modelId="{2B8E6CB5-88DF-470B-8FD6-CB7E54B9A6F0}" type="presParOf" srcId="{F5E988D4-000A-4F82-A21E-9D51CF04F4EA}" destId="{A66E6F80-42F4-4A3E-AB17-114B5AE0B8BE}" srcOrd="0" destOrd="0" presId="urn:microsoft.com/office/officeart/2005/8/layout/venn2"/>
    <dgm:cxn modelId="{DF9AA58A-5415-429D-95DA-88C7E999DA80}" type="presParOf" srcId="{F5E988D4-000A-4F82-A21E-9D51CF04F4EA}" destId="{C8A421FC-9B4E-4A4E-9409-9A4F7676E0BF}" srcOrd="1" destOrd="0" presId="urn:microsoft.com/office/officeart/2005/8/layout/venn2"/>
    <dgm:cxn modelId="{DC2DA4DB-8B5B-4DA1-B6D5-E8DE77A2B6C6}" type="presParOf" srcId="{E0D8A49C-F9E3-4508-8392-5BDA37E4E547}" destId="{6827E1BE-73FD-483B-8204-AD1D92031B6A}" srcOrd="1" destOrd="0" presId="urn:microsoft.com/office/officeart/2005/8/layout/venn2"/>
    <dgm:cxn modelId="{4B84D729-7AAE-4E52-AFB6-7AD40C16D3B3}" type="presParOf" srcId="{6827E1BE-73FD-483B-8204-AD1D92031B6A}" destId="{83C928DE-0D5B-4450-9DD4-254B1740F3C8}" srcOrd="0" destOrd="0" presId="urn:microsoft.com/office/officeart/2005/8/layout/venn2"/>
    <dgm:cxn modelId="{BE8E99F6-F28F-4EF0-BBA1-A417A9FC89B3}" type="presParOf" srcId="{6827E1BE-73FD-483B-8204-AD1D92031B6A}" destId="{0711A419-92ED-43D0-A734-7E4C2A98632D}" srcOrd="1" destOrd="0" presId="urn:microsoft.com/office/officeart/2005/8/layout/venn2"/>
    <dgm:cxn modelId="{D0785D20-6134-48E4-ADC5-966B1FB7BA81}" type="presParOf" srcId="{E0D8A49C-F9E3-4508-8392-5BDA37E4E547}" destId="{4192786F-7ED1-425C-A84F-96A7FD559242}" srcOrd="2" destOrd="0" presId="urn:microsoft.com/office/officeart/2005/8/layout/venn2"/>
    <dgm:cxn modelId="{B5B999E4-CD3A-4D90-A0B0-DAB27D262FEB}" type="presParOf" srcId="{4192786F-7ED1-425C-A84F-96A7FD559242}" destId="{B9760E69-1E1D-459F-9A98-48AF309A0E71}" srcOrd="0" destOrd="0" presId="urn:microsoft.com/office/officeart/2005/8/layout/venn2"/>
    <dgm:cxn modelId="{50068791-2E9E-4153-BEDA-71B6F1B021A3}" type="presParOf" srcId="{4192786F-7ED1-425C-A84F-96A7FD559242}" destId="{60579AAC-2D68-4DD7-8B4B-BCDB70394606}" srcOrd="1" destOrd="0" presId="urn:microsoft.com/office/officeart/2005/8/layout/venn2"/>
    <dgm:cxn modelId="{CB5C06EA-0D29-4EDB-8D6D-0B304453046D}" type="presParOf" srcId="{E0D8A49C-F9E3-4508-8392-5BDA37E4E547}" destId="{2762783F-3868-47D4-8192-A4685ED551E1}" srcOrd="3" destOrd="0" presId="urn:microsoft.com/office/officeart/2005/8/layout/venn2"/>
    <dgm:cxn modelId="{B960B238-FEDD-4841-AE16-8B1AE84AE7FD}" type="presParOf" srcId="{2762783F-3868-47D4-8192-A4685ED551E1}" destId="{114234A2-3567-4116-B09C-A98752836A27}" srcOrd="0" destOrd="0" presId="urn:microsoft.com/office/officeart/2005/8/layout/venn2"/>
    <dgm:cxn modelId="{D4CA9793-29C2-45B8-A5E2-9F1925C99264}" type="presParOf" srcId="{2762783F-3868-47D4-8192-A4685ED551E1}" destId="{116C6CB9-B0EB-4C56-A34F-46D77FFCCCAE}" srcOrd="1" destOrd="0" presId="urn:microsoft.com/office/officeart/2005/8/layout/venn2"/>
    <dgm:cxn modelId="{9CDA8186-6262-41B3-B8E0-C8D553FAA646}" type="presParOf" srcId="{E0D8A49C-F9E3-4508-8392-5BDA37E4E547}" destId="{19253026-0F86-48C9-886F-4E106690A443}" srcOrd="4" destOrd="0" presId="urn:microsoft.com/office/officeart/2005/8/layout/venn2"/>
    <dgm:cxn modelId="{1D950E9B-FEBE-41ED-AF84-BD88C1EFAD6E}" type="presParOf" srcId="{19253026-0F86-48C9-886F-4E106690A443}" destId="{A75CF42E-E09D-4284-9E87-0D512A612B3E}" srcOrd="0" destOrd="0" presId="urn:microsoft.com/office/officeart/2005/8/layout/venn2"/>
    <dgm:cxn modelId="{C32A3005-A583-42BE-83C2-900B12DAD200}" type="presParOf" srcId="{19253026-0F86-48C9-886F-4E106690A443}" destId="{920A4FC8-726C-4BB1-95D7-81FA85F7A526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0.6956</cdr:x>
      <cdr:y>0.04823</cdr:y>
    </cdr:from>
    <cdr:to>
      <cdr:x>0.96044</cdr:x>
      <cdr:y>0.24806</cdr:y>
    </cdr:to>
    <cdr:sp macro="" textlink="">
      <cdr:nvSpPr>
        <cdr:cNvPr id="9" name="Скругленный прямоугольник 8"/>
        <cdr:cNvSpPr/>
      </cdr:nvSpPr>
      <cdr:spPr>
        <a:xfrm xmlns:a="http://schemas.openxmlformats.org/drawingml/2006/main">
          <a:off x="6360607" y="281352"/>
          <a:ext cx="2421652" cy="116560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1025C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pPr algn="ctr"/>
          <a:r>
            <a:rPr lang="ru-RU" sz="1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Перегруженность учебных программ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0.02857</cdr:x>
      <cdr:y>0.0379</cdr:y>
    </cdr:from>
    <cdr:to>
      <cdr:x>0.29341</cdr:x>
      <cdr:y>0.25668</cdr:y>
    </cdr:to>
    <cdr:sp macro="" textlink="">
      <cdr:nvSpPr>
        <cdr:cNvPr id="11" name="Скругленный прямоугольник 10"/>
        <cdr:cNvSpPr/>
      </cdr:nvSpPr>
      <cdr:spPr>
        <a:xfrm xmlns:a="http://schemas.openxmlformats.org/drawingml/2006/main">
          <a:off x="261257" y="221064"/>
          <a:ext cx="2421652" cy="1276140"/>
        </a:xfrm>
        <a:prstGeom xmlns:a="http://schemas.openxmlformats.org/drawingml/2006/main" prst="roundRect">
          <a:avLst/>
        </a:prstGeom>
        <a:solidFill xmlns:a="http://schemas.openxmlformats.org/drawingml/2006/main">
          <a:srgbClr val="FF0000"/>
        </a:solidFill>
        <a:ln xmlns:a="http://schemas.openxmlformats.org/drawingml/2006/main" w="12700" cap="rnd" cmpd="sng" algn="ctr">
          <a:solidFill>
            <a:srgbClr val="052F61">
              <a:shade val="50000"/>
              <a:hueMod val="94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FFFFFF"/>
              </a:solidFill>
              <a:latin typeface="Century Gothic"/>
            </a:defRPr>
          </a:lvl1pPr>
          <a:lvl2pPr marL="457200" indent="0">
            <a:defRPr sz="1100">
              <a:solidFill>
                <a:srgbClr val="FFFFFF"/>
              </a:solidFill>
              <a:latin typeface="Century Gothic"/>
            </a:defRPr>
          </a:lvl2pPr>
          <a:lvl3pPr marL="914400" indent="0">
            <a:defRPr sz="1100">
              <a:solidFill>
                <a:srgbClr val="FFFFFF"/>
              </a:solidFill>
              <a:latin typeface="Century Gothic"/>
            </a:defRPr>
          </a:lvl3pPr>
          <a:lvl4pPr marL="1371600" indent="0">
            <a:defRPr sz="1100">
              <a:solidFill>
                <a:srgbClr val="FFFFFF"/>
              </a:solidFill>
              <a:latin typeface="Century Gothic"/>
            </a:defRPr>
          </a:lvl4pPr>
          <a:lvl5pPr marL="1828800" indent="0">
            <a:defRPr sz="1100">
              <a:solidFill>
                <a:srgbClr val="FFFFFF"/>
              </a:solidFill>
              <a:latin typeface="Century Gothic"/>
            </a:defRPr>
          </a:lvl5pPr>
          <a:lvl6pPr marL="2286000" indent="0">
            <a:defRPr sz="1100">
              <a:solidFill>
                <a:srgbClr val="FFFFFF"/>
              </a:solidFill>
              <a:latin typeface="Century Gothic"/>
            </a:defRPr>
          </a:lvl6pPr>
          <a:lvl7pPr marL="2743200" indent="0">
            <a:defRPr sz="1100">
              <a:solidFill>
                <a:srgbClr val="FFFFFF"/>
              </a:solidFill>
              <a:latin typeface="Century Gothic"/>
            </a:defRPr>
          </a:lvl7pPr>
          <a:lvl8pPr marL="3200400" indent="0">
            <a:defRPr sz="1100">
              <a:solidFill>
                <a:srgbClr val="FFFFFF"/>
              </a:solidFill>
              <a:latin typeface="Century Gothic"/>
            </a:defRPr>
          </a:lvl8pPr>
          <a:lvl9pPr marL="3657600" indent="0">
            <a:defRPr sz="1100">
              <a:solidFill>
                <a:srgbClr val="FFFFFF"/>
              </a:solidFill>
              <a:latin typeface="Century Gothic"/>
            </a:defRPr>
          </a:lvl9pPr>
        </a:lstStyle>
        <a:p xmlns:a="http://schemas.openxmlformats.org/drawingml/2006/main">
          <a:pPr algn="ctr"/>
          <a:r>
            <a:rPr lang="ru-RU" sz="1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Недостаток двигательной активности учащихся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</cdr:x>
      <cdr:y>0.58356</cdr:y>
    </cdr:from>
    <cdr:to>
      <cdr:x>0.26484</cdr:x>
      <cdr:y>0.80234</cdr:y>
    </cdr:to>
    <cdr:sp macro="" textlink="">
      <cdr:nvSpPr>
        <cdr:cNvPr id="12" name="Скругленный прямоугольник 11"/>
        <cdr:cNvSpPr/>
      </cdr:nvSpPr>
      <cdr:spPr>
        <a:xfrm xmlns:a="http://schemas.openxmlformats.org/drawingml/2006/main">
          <a:off x="0" y="3403607"/>
          <a:ext cx="2421697" cy="1276029"/>
        </a:xfrm>
        <a:prstGeom xmlns:a="http://schemas.openxmlformats.org/drawingml/2006/main" prst="roundRect">
          <a:avLst/>
        </a:prstGeom>
        <a:solidFill xmlns:a="http://schemas.openxmlformats.org/drawingml/2006/main">
          <a:srgbClr val="7030A0"/>
        </a:solidFill>
        <a:ln xmlns:a="http://schemas.openxmlformats.org/drawingml/2006/main" w="12700" cap="rnd" cmpd="sng" algn="ctr">
          <a:solidFill>
            <a:srgbClr val="052F61">
              <a:shade val="50000"/>
              <a:hueMod val="94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FFFFFF"/>
              </a:solidFill>
              <a:latin typeface="Century Gothic"/>
            </a:defRPr>
          </a:lvl1pPr>
          <a:lvl2pPr marL="457200" indent="0">
            <a:defRPr sz="1100">
              <a:solidFill>
                <a:srgbClr val="FFFFFF"/>
              </a:solidFill>
              <a:latin typeface="Century Gothic"/>
            </a:defRPr>
          </a:lvl2pPr>
          <a:lvl3pPr marL="914400" indent="0">
            <a:defRPr sz="1100">
              <a:solidFill>
                <a:srgbClr val="FFFFFF"/>
              </a:solidFill>
              <a:latin typeface="Century Gothic"/>
            </a:defRPr>
          </a:lvl3pPr>
          <a:lvl4pPr marL="1371600" indent="0">
            <a:defRPr sz="1100">
              <a:solidFill>
                <a:srgbClr val="FFFFFF"/>
              </a:solidFill>
              <a:latin typeface="Century Gothic"/>
            </a:defRPr>
          </a:lvl4pPr>
          <a:lvl5pPr marL="1828800" indent="0">
            <a:defRPr sz="1100">
              <a:solidFill>
                <a:srgbClr val="FFFFFF"/>
              </a:solidFill>
              <a:latin typeface="Century Gothic"/>
            </a:defRPr>
          </a:lvl5pPr>
          <a:lvl6pPr marL="2286000" indent="0">
            <a:defRPr sz="1100">
              <a:solidFill>
                <a:srgbClr val="FFFFFF"/>
              </a:solidFill>
              <a:latin typeface="Century Gothic"/>
            </a:defRPr>
          </a:lvl6pPr>
          <a:lvl7pPr marL="2743200" indent="0">
            <a:defRPr sz="1100">
              <a:solidFill>
                <a:srgbClr val="FFFFFF"/>
              </a:solidFill>
              <a:latin typeface="Century Gothic"/>
            </a:defRPr>
          </a:lvl7pPr>
          <a:lvl8pPr marL="3200400" indent="0">
            <a:defRPr sz="1100">
              <a:solidFill>
                <a:srgbClr val="FFFFFF"/>
              </a:solidFill>
              <a:latin typeface="Century Gothic"/>
            </a:defRPr>
          </a:lvl8pPr>
          <a:lvl9pPr marL="3657600" indent="0">
            <a:defRPr sz="1100">
              <a:solidFill>
                <a:srgbClr val="FFFFFF"/>
              </a:solidFill>
              <a:latin typeface="Century Gothic"/>
            </a:defRPr>
          </a:lvl9pPr>
        </a:lstStyle>
        <a:p xmlns:a="http://schemas.openxmlformats.org/drawingml/2006/main">
          <a:pPr algn="ctr"/>
          <a:r>
            <a:rPr lang="ru-RU" sz="1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Неправильная организация учебного времени 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0.73517</cdr:x>
      <cdr:y>0.60806</cdr:y>
    </cdr:from>
    <cdr:to>
      <cdr:x>1</cdr:x>
      <cdr:y>0.82684</cdr:y>
    </cdr:to>
    <cdr:sp macro="" textlink="">
      <cdr:nvSpPr>
        <cdr:cNvPr id="13" name="Скругленный прямоугольник 12"/>
        <cdr:cNvSpPr/>
      </cdr:nvSpPr>
      <cdr:spPr>
        <a:xfrm xmlns:a="http://schemas.openxmlformats.org/drawingml/2006/main">
          <a:off x="6722395" y="3546483"/>
          <a:ext cx="2421605" cy="1276028"/>
        </a:xfrm>
        <a:prstGeom xmlns:a="http://schemas.openxmlformats.org/drawingml/2006/main" prst="roundRect">
          <a:avLst/>
        </a:prstGeom>
        <a:solidFill xmlns:a="http://schemas.openxmlformats.org/drawingml/2006/main">
          <a:srgbClr val="C80868"/>
        </a:solidFill>
        <a:ln xmlns:a="http://schemas.openxmlformats.org/drawingml/2006/main" w="12700" cap="rnd" cmpd="sng" algn="ctr">
          <a:solidFill>
            <a:srgbClr val="052F61">
              <a:shade val="50000"/>
              <a:hueMod val="94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FFFFFF"/>
              </a:solidFill>
              <a:latin typeface="Century Gothic"/>
            </a:defRPr>
          </a:lvl1pPr>
          <a:lvl2pPr marL="457200" indent="0">
            <a:defRPr sz="1100">
              <a:solidFill>
                <a:srgbClr val="FFFFFF"/>
              </a:solidFill>
              <a:latin typeface="Century Gothic"/>
            </a:defRPr>
          </a:lvl2pPr>
          <a:lvl3pPr marL="914400" indent="0">
            <a:defRPr sz="1100">
              <a:solidFill>
                <a:srgbClr val="FFFFFF"/>
              </a:solidFill>
              <a:latin typeface="Century Gothic"/>
            </a:defRPr>
          </a:lvl3pPr>
          <a:lvl4pPr marL="1371600" indent="0">
            <a:defRPr sz="1100">
              <a:solidFill>
                <a:srgbClr val="FFFFFF"/>
              </a:solidFill>
              <a:latin typeface="Century Gothic"/>
            </a:defRPr>
          </a:lvl4pPr>
          <a:lvl5pPr marL="1828800" indent="0">
            <a:defRPr sz="1100">
              <a:solidFill>
                <a:srgbClr val="FFFFFF"/>
              </a:solidFill>
              <a:latin typeface="Century Gothic"/>
            </a:defRPr>
          </a:lvl5pPr>
          <a:lvl6pPr marL="2286000" indent="0">
            <a:defRPr sz="1100">
              <a:solidFill>
                <a:srgbClr val="FFFFFF"/>
              </a:solidFill>
              <a:latin typeface="Century Gothic"/>
            </a:defRPr>
          </a:lvl6pPr>
          <a:lvl7pPr marL="2743200" indent="0">
            <a:defRPr sz="1100">
              <a:solidFill>
                <a:srgbClr val="FFFFFF"/>
              </a:solidFill>
              <a:latin typeface="Century Gothic"/>
            </a:defRPr>
          </a:lvl7pPr>
          <a:lvl8pPr marL="3200400" indent="0">
            <a:defRPr sz="1100">
              <a:solidFill>
                <a:srgbClr val="FFFFFF"/>
              </a:solidFill>
              <a:latin typeface="Century Gothic"/>
            </a:defRPr>
          </a:lvl8pPr>
          <a:lvl9pPr marL="3657600" indent="0">
            <a:defRPr sz="1100">
              <a:solidFill>
                <a:srgbClr val="FFFFFF"/>
              </a:solidFill>
              <a:latin typeface="Century Gothic"/>
            </a:defRPr>
          </a:lvl9pPr>
        </a:lstStyle>
        <a:p xmlns:a="http://schemas.openxmlformats.org/drawingml/2006/main">
          <a:pPr algn="ctr"/>
          <a:r>
            <a:rPr lang="ru-RU" sz="1800" b="1" dirty="0" smtClean="0">
              <a:solidFill>
                <a:sysClr val="windowText" lastClr="000000"/>
              </a:solidFill>
            </a:rPr>
            <a:t>Отсутствие индивидуального подхода к учащимся</a:t>
          </a:r>
          <a:endParaRPr lang="ru-RU" sz="1800" b="1" dirty="0">
            <a:solidFill>
              <a:sysClr val="windowText" lastClr="000000"/>
            </a:solidFill>
          </a:endParaRPr>
        </a:p>
      </cdr:txBody>
    </cdr:sp>
  </cdr:relSizeAnchor>
  <cdr:relSizeAnchor xmlns:cdr="http://schemas.openxmlformats.org/drawingml/2006/chartDrawing">
    <cdr:from>
      <cdr:x>0.36923</cdr:x>
      <cdr:y>0.73557</cdr:y>
    </cdr:from>
    <cdr:to>
      <cdr:x>0.67363</cdr:x>
      <cdr:y>0.97847</cdr:y>
    </cdr:to>
    <cdr:sp macro="" textlink="">
      <cdr:nvSpPr>
        <cdr:cNvPr id="14" name="Скругленный прямоугольник 13"/>
        <cdr:cNvSpPr/>
      </cdr:nvSpPr>
      <cdr:spPr>
        <a:xfrm xmlns:a="http://schemas.openxmlformats.org/drawingml/2006/main">
          <a:off x="3376246" y="4290647"/>
          <a:ext cx="2783393" cy="1416816"/>
        </a:xfrm>
        <a:prstGeom xmlns:a="http://schemas.openxmlformats.org/drawingml/2006/main" prst="roundRect">
          <a:avLst/>
        </a:prstGeom>
        <a:solidFill xmlns:a="http://schemas.openxmlformats.org/drawingml/2006/main">
          <a:srgbClr val="1BB538"/>
        </a:solidFill>
        <a:ln xmlns:a="http://schemas.openxmlformats.org/drawingml/2006/main" w="12700" cap="rnd" cmpd="sng" algn="ctr">
          <a:solidFill>
            <a:srgbClr val="052F61">
              <a:shade val="50000"/>
              <a:hueMod val="94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rgbClr val="FFFFFF"/>
              </a:solidFill>
              <a:latin typeface="Century Gothic"/>
            </a:defRPr>
          </a:lvl1pPr>
          <a:lvl2pPr marL="457200" indent="0">
            <a:defRPr sz="1100">
              <a:solidFill>
                <a:srgbClr val="FFFFFF"/>
              </a:solidFill>
              <a:latin typeface="Century Gothic"/>
            </a:defRPr>
          </a:lvl2pPr>
          <a:lvl3pPr marL="914400" indent="0">
            <a:defRPr sz="1100">
              <a:solidFill>
                <a:srgbClr val="FFFFFF"/>
              </a:solidFill>
              <a:latin typeface="Century Gothic"/>
            </a:defRPr>
          </a:lvl3pPr>
          <a:lvl4pPr marL="1371600" indent="0">
            <a:defRPr sz="1100">
              <a:solidFill>
                <a:srgbClr val="FFFFFF"/>
              </a:solidFill>
              <a:latin typeface="Century Gothic"/>
            </a:defRPr>
          </a:lvl4pPr>
          <a:lvl5pPr marL="1828800" indent="0">
            <a:defRPr sz="1100">
              <a:solidFill>
                <a:srgbClr val="FFFFFF"/>
              </a:solidFill>
              <a:latin typeface="Century Gothic"/>
            </a:defRPr>
          </a:lvl5pPr>
          <a:lvl6pPr marL="2286000" indent="0">
            <a:defRPr sz="1100">
              <a:solidFill>
                <a:srgbClr val="FFFFFF"/>
              </a:solidFill>
              <a:latin typeface="Century Gothic"/>
            </a:defRPr>
          </a:lvl6pPr>
          <a:lvl7pPr marL="2743200" indent="0">
            <a:defRPr sz="1100">
              <a:solidFill>
                <a:srgbClr val="FFFFFF"/>
              </a:solidFill>
              <a:latin typeface="Century Gothic"/>
            </a:defRPr>
          </a:lvl7pPr>
          <a:lvl8pPr marL="3200400" indent="0">
            <a:defRPr sz="1100">
              <a:solidFill>
                <a:srgbClr val="FFFFFF"/>
              </a:solidFill>
              <a:latin typeface="Century Gothic"/>
            </a:defRPr>
          </a:lvl8pPr>
          <a:lvl9pPr marL="3657600" indent="0">
            <a:defRPr sz="1100">
              <a:solidFill>
                <a:srgbClr val="FFFFFF"/>
              </a:solidFill>
              <a:latin typeface="Century Gothic"/>
            </a:defRPr>
          </a:lvl9pPr>
        </a:lstStyle>
        <a:p xmlns:a="http://schemas.openxmlformats.org/drawingml/2006/main">
          <a:pPr algn="ctr"/>
          <a:r>
            <a:rPr lang="ru-RU" sz="18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Стрессогенные технологии обучения и оценивания знаний</a:t>
          </a:r>
          <a:endParaRPr lang="ru-RU" sz="18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50612-4064-4EBB-8C3F-047C100EBCE7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626EB2-C20C-472F-9A8D-C553D7F49E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31817-57DA-4710-BE91-A78AC5F46A45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62011-26F2-4126-AFCE-B612953708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AB0CC-8D77-4517-90F2-B74A118FEF4C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922E6-9F94-41C7-BC7D-6BCAC4DC32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7A97B-2D2F-4DC9-831B-6B5A1685DEF1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3F7AA-6996-46BF-B2C5-038F439A65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43AA6-2A33-4556-848C-8F4842A10A1F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0A32B-883A-4F48-8409-625014A296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5E54E-E21B-4C54-81C5-145A23156D5F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AB5DE6-A108-4E8E-A86F-4B62FBF44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BBFEE-474A-4E82-83C7-EAE56197EED7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97416-1146-4334-9A96-320EFAF0DC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FBC1A-4CF7-44E2-A1EB-BC71F9BE1E3C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1C924-2999-472F-8003-CD806BCC3B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520F3-64E1-4FE4-8E3D-12215AAD6675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B9342-E120-4669-B0FD-A02B6E4054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A0F8-164F-405F-9D65-D4C37AB34988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CDC2F-4FE1-40B0-B996-2A4B7F319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3072BD-FF4F-4EC8-97E7-16B86798097E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C413DF-E50F-4773-BC51-9D546F27B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92A2AA0-EF9F-4AC9-838D-76B735A6D36B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65EDCED-CA5B-485B-80C1-1EA690FA0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1" r:id="rId4"/>
    <p:sldLayoutId id="2147483807" r:id="rId5"/>
    <p:sldLayoutId id="2147483802" r:id="rId6"/>
    <p:sldLayoutId id="2147483808" r:id="rId7"/>
    <p:sldLayoutId id="2147483809" r:id="rId8"/>
    <p:sldLayoutId id="2147483810" r:id="rId9"/>
    <p:sldLayoutId id="2147483803" r:id="rId10"/>
    <p:sldLayoutId id="214748381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mailto:136@inbox.ru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eduopenru.ru/" TargetMode="External"/><Relationship Id="rId2" Type="http://schemas.openxmlformats.org/officeDocument/2006/relationships/hyperlink" Target="https://nsportal.ru/poluektova-yu-a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my.1september.ru/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nauka-pedagogika.com/pedagogika-13-00-04/dissertaciya-sotsialno-pedagogicheskie-aspekty-ispolzovaniya-netraditsionnyh-form-i-sredstv-fizicheskoy-kultury-v-praktike-fizkulturno" TargetMode="External"/><Relationship Id="rId2" Type="http://schemas.openxmlformats.org/officeDocument/2006/relationships/slide" Target="slide19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0"/>
            <a:ext cx="8643998" cy="1193934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300" b="1" cap="small" dirty="0" smtClean="0">
                <a:latin typeface="Times New Roman" pitchFamily="18" charset="0"/>
                <a:cs typeface="Times New Roman" pitchFamily="18" charset="0"/>
              </a:rPr>
              <a:t>АДМИНИСТРАЦИЯ ГОРОДА НИЖНЕГО НОВГОРОДА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cap="small" dirty="0" smtClean="0">
                <a:latin typeface="Times New Roman" pitchFamily="18" charset="0"/>
                <a:cs typeface="Times New Roman" pitchFamily="18" charset="0"/>
              </a:rPr>
              <a:t>ДЕПАРТАМЕНТ ОБРАЗОВАНИЯ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 УЧРЕЖДЕНИЕ  «ГИМНАЗИЯ №136»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603065, Нижний Новгород, ул. Дьяконова, д. 1б, тел/факс. 253-53-09, тел. 253-29-46;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1200" b="1" dirty="0" err="1" smtClean="0">
                <a:latin typeface="Times New Roman" pitchFamily="18" charset="0"/>
                <a:cs typeface="Times New Roman" pitchFamily="18" charset="0"/>
              </a:rPr>
              <a:t>schooln</a:t>
            </a:r>
            <a:r>
              <a:rPr lang="ru-RU" sz="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136@</a:t>
            </a:r>
            <a:r>
              <a:rPr lang="en-US" sz="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inbox</a:t>
            </a:r>
            <a:r>
              <a:rPr lang="ru-RU" sz="1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200" b="1" u="sng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300" dirty="0"/>
          </a:p>
        </p:txBody>
      </p:sp>
      <p:pic>
        <p:nvPicPr>
          <p:cNvPr id="13314" name="Рисунок 6" descr="C:\Users\Андрей\Desktop\Материалы к аттест Моисеенко\Эмблема гимназии №1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3987" y="5500702"/>
            <a:ext cx="12160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Прямоугольник 7"/>
          <p:cNvSpPr>
            <a:spLocks noChangeArrowheads="1"/>
          </p:cNvSpPr>
          <p:nvPr/>
        </p:nvSpPr>
        <p:spPr bwMode="auto">
          <a:xfrm>
            <a:off x="0" y="4295775"/>
            <a:ext cx="9144000" cy="41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endParaRPr lang="ru-RU" sz="140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7625" y="1428750"/>
            <a:ext cx="4572000" cy="320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40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Полуэктова Юлия Александровна,</a:t>
            </a:r>
            <a:br>
              <a:rPr lang="ru-RU" sz="40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</a:br>
            <a:r>
              <a:rPr lang="ru-RU" sz="3600" i="1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учитель физической культуры. 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endParaRPr lang="ru-RU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313" y="5214950"/>
            <a:ext cx="414337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Профессиональное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кредо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личности- смысл и цель современного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pic>
        <p:nvPicPr>
          <p:cNvPr id="13318" name="Рисунок 11" descr="Полуэктова Ю.А.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000124"/>
            <a:ext cx="2786051" cy="4071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643937" cy="10715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   Технология разработки системы полос препятствий (П.П.).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2988" y="1268413"/>
            <a:ext cx="6457970" cy="55880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Ступенчатый метод повышения нагрузки </a:t>
            </a:r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>
              <a:lnSpc>
                <a:spcPct val="80000"/>
              </a:lnSpc>
              <a:buFont typeface="Wingdings 2" pitchFamily="18" charset="2"/>
              <a:buNone/>
            </a:pPr>
            <a:endParaRPr lang="ru-RU" sz="2700" dirty="0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1700" dirty="0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1700" dirty="0" smtClean="0"/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1700" dirty="0" smtClean="0"/>
          </a:p>
        </p:txBody>
      </p:sp>
      <p:pic>
        <p:nvPicPr>
          <p:cNvPr id="5" name="Рисунок 4" descr="рис"/>
          <p:cNvPicPr>
            <a:picLocks noChangeAspect="1" noChangeArrowheads="1"/>
          </p:cNvPicPr>
          <p:nvPr/>
        </p:nvPicPr>
        <p:blipFill>
          <a:blip r:embed="rId2">
            <a:lum bright="-6000" contrast="90000"/>
          </a:blip>
          <a:srcRect/>
          <a:stretch>
            <a:fillRect/>
          </a:stretch>
        </p:blipFill>
        <p:spPr bwMode="auto">
          <a:xfrm>
            <a:off x="483380" y="1785926"/>
            <a:ext cx="817724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472363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Непрерывный метод повышения нагрузки.</a:t>
            </a:r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"/>
          <p:cNvPicPr>
            <a:picLocks noGrp="1"/>
          </p:cNvPicPr>
          <p:nvPr>
            <p:ph idx="1"/>
          </p:nvPr>
        </p:nvPicPr>
        <p:blipFill>
          <a:blip r:embed="rId2">
            <a:lum bright="-6000" contrast="66000"/>
          </a:blip>
          <a:srcRect/>
          <a:stretch>
            <a:fillRect/>
          </a:stretch>
        </p:blipFill>
        <p:spPr>
          <a:xfrm>
            <a:off x="500063" y="1285860"/>
            <a:ext cx="8215341" cy="5357850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705880" cy="2928958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Примерное распределение системы уроков, с использованием полос препятствий, 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годовом плане-графике</a:t>
            </a:r>
            <a:b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800" dirty="0" smtClean="0"/>
              <a:t>.</a:t>
            </a:r>
            <a:endParaRPr lang="ru-RU" sz="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34" cy="685800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1541600"/>
                <a:gridCol w="2242329"/>
                <a:gridCol w="2242329"/>
                <a:gridCol w="3117776"/>
              </a:tblGrid>
              <a:tr h="5158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Четверть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err="1"/>
                        <a:t>п.п</a:t>
                      </a:r>
                      <a:r>
                        <a:rPr lang="ru-RU" sz="1800" dirty="0"/>
                        <a:t>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№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урока.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Содержание полосы препятствий.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row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 smtClean="0"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I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А.П. (1-3,7, 9).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А.П. (1-3, 6, 8, 9).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3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11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А.П. (1-3, 6-9).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1</a:t>
                      </a:r>
                      <a:r>
                        <a:rPr lang="en-US" sz="1800" dirty="0" smtClean="0"/>
                        <a:t>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А.П. (1-4, 6-9).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20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Целевая А.П. (1-9).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6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24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К.П. (А.П.+ И.П.)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row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II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31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Г.П. (2, 5, 7) * 2.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35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Г.П. (2-7, 9, 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9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40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Г.П. (1-7, 9, 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10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45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Целевая Г.П. (1-10).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 smtClean="0"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 smtClean="0"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III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51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К.П. (Г.П. + И.П.).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55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И.П. (2, 4, 5, 7, 9, 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59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И.П. (1, 2, 4, 5, 7, 9, 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64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И.П. (1-3, 5, 7-10).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15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69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И.П. (1-4, 6, 8-10).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16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73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Целевая И.П. (1-10).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17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77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К.П. (И.П. + А.П.).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row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800" dirty="0"/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US" sz="1800" dirty="0" smtClean="0"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IV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18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83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К.П. (И.П. + А.П.)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19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8</a:t>
                      </a:r>
                      <a:r>
                        <a:rPr lang="ru-RU" sz="1800" dirty="0" smtClean="0"/>
                        <a:t>7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К.П. (И.П.+ Г.П.+ А.П.).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/>
                        <a:t>20</a:t>
                      </a:r>
                      <a:endParaRPr lang="ru-RU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+mn-lt"/>
                          <a:ea typeface="+mn-ea"/>
                        </a:rPr>
                        <a:t>92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/>
                        <a:t>А.П. (1-4, 6-9).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2686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21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</a:rPr>
                        <a:t>96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0000"/>
                          </a:solidFill>
                        </a:rPr>
                        <a:t>Целевая А.П. (1-9).</a:t>
                      </a:r>
                      <a:endParaRPr lang="ru-RU" sz="18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58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</a:rPr>
                        <a:t>22</a:t>
                      </a:r>
                      <a:endParaRPr lang="ru-RU" sz="18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</a:rPr>
                        <a:t>100</a:t>
                      </a:r>
                      <a:endParaRPr lang="ru-RU" sz="18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70C0"/>
                          </a:solidFill>
                        </a:rPr>
                        <a:t>Единая прикладная полоса препятствий (П.П.).</a:t>
                      </a:r>
                      <a:endParaRPr lang="ru-RU" sz="1800" dirty="0">
                        <a:solidFill>
                          <a:srgbClr val="0070C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2875"/>
            <a:ext cx="8501062" cy="6500813"/>
          </a:xfrm>
        </p:spPr>
        <p:txBody>
          <a:bodyPr>
            <a:normAutofit fontScale="25000" lnSpcReduction="20000"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/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9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Эффективность предлагаемой методики заключается в её комплексности:</a:t>
            </a:r>
            <a:r>
              <a:rPr lang="ru-RU" sz="6600" dirty="0" smtClean="0"/>
              <a:t/>
            </a:r>
            <a:br>
              <a:rPr lang="ru-RU" sz="6600" dirty="0" smtClean="0"/>
            </a:br>
            <a:endParaRPr lang="ru-RU" sz="64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/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Параллельно с развитием выносливости развиваются другие физические качества.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Возможность вариативного использования разнонаправленных упражнений-препятствий способствует комплексному прохождению программного материала.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Закрепление техники освоенных двигательных действий.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Взаимозаменяемые задания-препятствия позволяют легко регулировать динамику сложности отдельно взятой П.П. и соответственно величину предлагаемой нагрузки.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Преодоление нестандартных упражнений-препятствий, в непривычных условиях на фоне растущего утомления, способствует развитию волевых способностей.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Формирования жизненно необходимых прикладных навыков в процессе физической подготовки старшеклассников.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6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6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 положительной  эмоциональности  урока.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86808" cy="85725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Вариант комплексной полосы препятствий для зала.</a:t>
            </a:r>
            <a:b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27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83763" y="1142984"/>
            <a:ext cx="8376474" cy="5429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672" b="672"/>
          <a:stretch>
            <a:fillRect/>
          </a:stretch>
        </p:blipFill>
        <p:spPr>
          <a:xfrm>
            <a:off x="262123" y="1357298"/>
            <a:ext cx="8619753" cy="4857784"/>
          </a:xfrm>
          <a:noFill/>
          <a:ln w="9525"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77153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Целевая полоса препятствий для уроков спортивных игр (баскетбол).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47688" y="214313"/>
            <a:ext cx="8048625" cy="78581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Целевая гимнастическая полоса препятствий.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2"/>
          <p:cNvGrpSpPr>
            <a:grpSpLocks noGrp="1"/>
          </p:cNvGrpSpPr>
          <p:nvPr/>
        </p:nvGrpSpPr>
        <p:grpSpPr bwMode="auto">
          <a:xfrm>
            <a:off x="177800" y="1142984"/>
            <a:ext cx="8788400" cy="5572141"/>
            <a:chOff x="1262" y="2075"/>
            <a:chExt cx="9373" cy="11662"/>
          </a:xfrm>
        </p:grpSpPr>
        <p:grpSp>
          <p:nvGrpSpPr>
            <p:cNvPr id="33795" name="Group 3"/>
            <p:cNvGrpSpPr>
              <a:grpSpLocks noChangeAspect="1"/>
            </p:cNvGrpSpPr>
            <p:nvPr/>
          </p:nvGrpSpPr>
          <p:grpSpPr bwMode="auto">
            <a:xfrm>
              <a:off x="1262" y="2075"/>
              <a:ext cx="9373" cy="11662"/>
              <a:chOff x="279" y="-338"/>
              <a:chExt cx="11470" cy="15738"/>
            </a:xfrm>
          </p:grpSpPr>
          <p:grpSp>
            <p:nvGrpSpPr>
              <p:cNvPr id="33797" name="Group 4"/>
              <p:cNvGrpSpPr>
                <a:grpSpLocks noChangeAspect="1"/>
              </p:cNvGrpSpPr>
              <p:nvPr/>
            </p:nvGrpSpPr>
            <p:grpSpPr bwMode="auto">
              <a:xfrm>
                <a:off x="279" y="-338"/>
                <a:ext cx="11470" cy="15738"/>
                <a:chOff x="420" y="-93"/>
                <a:chExt cx="11470" cy="15738"/>
              </a:xfrm>
            </p:grpSpPr>
            <p:sp>
              <p:nvSpPr>
                <p:cNvPr id="33800" name="Line 5"/>
                <p:cNvSpPr>
                  <a:spLocks noChangeAspect="1" noChangeShapeType="1"/>
                </p:cNvSpPr>
                <p:nvPr/>
              </p:nvSpPr>
              <p:spPr bwMode="auto">
                <a:xfrm>
                  <a:off x="9990" y="15015"/>
                  <a:ext cx="15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1" name="Line 6"/>
                <p:cNvSpPr>
                  <a:spLocks noChangeAspect="1" noChangeShapeType="1"/>
                </p:cNvSpPr>
                <p:nvPr/>
              </p:nvSpPr>
              <p:spPr bwMode="auto">
                <a:xfrm>
                  <a:off x="9990" y="14820"/>
                  <a:ext cx="0" cy="3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2" name="Line 7"/>
                <p:cNvSpPr>
                  <a:spLocks noChangeAspect="1" noChangeShapeType="1"/>
                </p:cNvSpPr>
                <p:nvPr/>
              </p:nvSpPr>
              <p:spPr bwMode="auto">
                <a:xfrm>
                  <a:off x="11490" y="14820"/>
                  <a:ext cx="0" cy="3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3" name="Text Box 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185" y="15195"/>
                  <a:ext cx="1140" cy="4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400" b="1">
                      <a:latin typeface="Calibri" pitchFamily="34" charset="0"/>
                      <a:cs typeface="Arial" charset="0"/>
                    </a:rPr>
                    <a:t>   СТАРТ</a:t>
                  </a:r>
                  <a:endParaRPr lang="ru-RU" sz="1400">
                    <a:cs typeface="Arial" charset="0"/>
                  </a:endParaRPr>
                </a:p>
              </p:txBody>
            </p:sp>
            <p:sp>
              <p:nvSpPr>
                <p:cNvPr id="33804" name="AutoShape 9"/>
                <p:cNvSpPr>
                  <a:spLocks noChangeAspect="1" noChangeArrowheads="1"/>
                </p:cNvSpPr>
                <p:nvPr/>
              </p:nvSpPr>
              <p:spPr bwMode="auto">
                <a:xfrm>
                  <a:off x="10635" y="14055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05" name="Rectangle 10"/>
                <p:cNvSpPr>
                  <a:spLocks noChangeAspect="1" noChangeArrowheads="1"/>
                </p:cNvSpPr>
                <p:nvPr/>
              </p:nvSpPr>
              <p:spPr bwMode="auto">
                <a:xfrm>
                  <a:off x="10380" y="11985"/>
                  <a:ext cx="795" cy="163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06" name="Line 11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0046" y="13620"/>
                  <a:ext cx="334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7" name="Line 1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1156" y="11655"/>
                  <a:ext cx="334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8" name="Line 13"/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11173" y="13618"/>
                  <a:ext cx="334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09" name="Line 14"/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10044" y="11653"/>
                  <a:ext cx="334" cy="33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0" name="AutoShape 15"/>
                <p:cNvSpPr>
                  <a:spLocks noChangeAspect="1" noChangeArrowheads="1"/>
                </p:cNvSpPr>
                <p:nvPr/>
              </p:nvSpPr>
              <p:spPr bwMode="auto">
                <a:xfrm>
                  <a:off x="10635" y="10694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1" name="Freeform 16"/>
                <p:cNvSpPr>
                  <a:spLocks noChangeAspect="1"/>
                </p:cNvSpPr>
                <p:nvPr/>
              </p:nvSpPr>
              <p:spPr bwMode="auto">
                <a:xfrm>
                  <a:off x="10212" y="9090"/>
                  <a:ext cx="963" cy="1068"/>
                </a:xfrm>
                <a:custGeom>
                  <a:avLst/>
                  <a:gdLst>
                    <a:gd name="T0" fmla="*/ 0 w 963"/>
                    <a:gd name="T1" fmla="*/ 225 h 1068"/>
                    <a:gd name="T2" fmla="*/ 132 w 963"/>
                    <a:gd name="T3" fmla="*/ 114 h 1068"/>
                    <a:gd name="T4" fmla="*/ 267 w 963"/>
                    <a:gd name="T5" fmla="*/ 30 h 1068"/>
                    <a:gd name="T6" fmla="*/ 372 w 963"/>
                    <a:gd name="T7" fmla="*/ 0 h 1068"/>
                    <a:gd name="T8" fmla="*/ 612 w 963"/>
                    <a:gd name="T9" fmla="*/ 15 h 1068"/>
                    <a:gd name="T10" fmla="*/ 675 w 963"/>
                    <a:gd name="T11" fmla="*/ 30 h 1068"/>
                    <a:gd name="T12" fmla="*/ 858 w 963"/>
                    <a:gd name="T13" fmla="*/ 159 h 1068"/>
                    <a:gd name="T14" fmla="*/ 957 w 963"/>
                    <a:gd name="T15" fmla="*/ 456 h 1068"/>
                    <a:gd name="T16" fmla="*/ 945 w 963"/>
                    <a:gd name="T17" fmla="*/ 795 h 1068"/>
                    <a:gd name="T18" fmla="*/ 915 w 963"/>
                    <a:gd name="T19" fmla="*/ 846 h 1068"/>
                    <a:gd name="T20" fmla="*/ 882 w 963"/>
                    <a:gd name="T21" fmla="*/ 903 h 1068"/>
                    <a:gd name="T22" fmla="*/ 822 w 963"/>
                    <a:gd name="T23" fmla="*/ 984 h 1068"/>
                    <a:gd name="T24" fmla="*/ 753 w 963"/>
                    <a:gd name="T25" fmla="*/ 1023 h 1068"/>
                    <a:gd name="T26" fmla="*/ 672 w 963"/>
                    <a:gd name="T27" fmla="*/ 1050 h 1068"/>
                    <a:gd name="T28" fmla="*/ 579 w 963"/>
                    <a:gd name="T29" fmla="*/ 1068 h 1068"/>
                    <a:gd name="T30" fmla="*/ 339 w 963"/>
                    <a:gd name="T31" fmla="*/ 1041 h 1068"/>
                    <a:gd name="T32" fmla="*/ 189 w 963"/>
                    <a:gd name="T33" fmla="*/ 975 h 1068"/>
                    <a:gd name="T34" fmla="*/ 132 w 963"/>
                    <a:gd name="T35" fmla="*/ 894 h 1068"/>
                    <a:gd name="T36" fmla="*/ 99 w 963"/>
                    <a:gd name="T37" fmla="*/ 828 h 1068"/>
                    <a:gd name="T38" fmla="*/ 63 w 963"/>
                    <a:gd name="T39" fmla="*/ 732 h 1068"/>
                    <a:gd name="T40" fmla="*/ 48 w 963"/>
                    <a:gd name="T41" fmla="*/ 672 h 1068"/>
                    <a:gd name="T42" fmla="*/ 69 w 963"/>
                    <a:gd name="T43" fmla="*/ 435 h 1068"/>
                    <a:gd name="T44" fmla="*/ 369 w 963"/>
                    <a:gd name="T45" fmla="*/ 177 h 1068"/>
                    <a:gd name="T46" fmla="*/ 630 w 963"/>
                    <a:gd name="T47" fmla="*/ 186 h 1068"/>
                    <a:gd name="T48" fmla="*/ 750 w 963"/>
                    <a:gd name="T49" fmla="*/ 297 h 1068"/>
                    <a:gd name="T50" fmla="*/ 807 w 963"/>
                    <a:gd name="T51" fmla="*/ 561 h 1068"/>
                    <a:gd name="T52" fmla="*/ 783 w 963"/>
                    <a:gd name="T53" fmla="*/ 735 h 1068"/>
                    <a:gd name="T54" fmla="*/ 729 w 963"/>
                    <a:gd name="T55" fmla="*/ 828 h 1068"/>
                    <a:gd name="T56" fmla="*/ 720 w 963"/>
                    <a:gd name="T57" fmla="*/ 822 h 1068"/>
                    <a:gd name="T58" fmla="*/ 579 w 963"/>
                    <a:gd name="T59" fmla="*/ 879 h 1068"/>
                    <a:gd name="T60" fmla="*/ 522 w 963"/>
                    <a:gd name="T61" fmla="*/ 885 h 1068"/>
                    <a:gd name="T62" fmla="*/ 387 w 963"/>
                    <a:gd name="T63" fmla="*/ 855 h 1068"/>
                    <a:gd name="T64" fmla="*/ 297 w 963"/>
                    <a:gd name="T65" fmla="*/ 795 h 1068"/>
                    <a:gd name="T66" fmla="*/ 237 w 963"/>
                    <a:gd name="T67" fmla="*/ 705 h 1068"/>
                    <a:gd name="T68" fmla="*/ 207 w 963"/>
                    <a:gd name="T69" fmla="*/ 615 h 1068"/>
                    <a:gd name="T70" fmla="*/ 222 w 963"/>
                    <a:gd name="T71" fmla="*/ 480 h 1068"/>
                    <a:gd name="T72" fmla="*/ 249 w 963"/>
                    <a:gd name="T73" fmla="*/ 423 h 1068"/>
                    <a:gd name="T74" fmla="*/ 324 w 963"/>
                    <a:gd name="T75" fmla="*/ 363 h 1068"/>
                    <a:gd name="T76" fmla="*/ 519 w 963"/>
                    <a:gd name="T77" fmla="*/ 330 h 1068"/>
                    <a:gd name="T78" fmla="*/ 681 w 963"/>
                    <a:gd name="T79" fmla="*/ 468 h 1068"/>
                    <a:gd name="T80" fmla="*/ 693 w 963"/>
                    <a:gd name="T81" fmla="*/ 585 h 1068"/>
                    <a:gd name="T82" fmla="*/ 669 w 963"/>
                    <a:gd name="T83" fmla="*/ 669 h 1068"/>
                    <a:gd name="T84" fmla="*/ 558 w 963"/>
                    <a:gd name="T85" fmla="*/ 735 h 1068"/>
                    <a:gd name="T86" fmla="*/ 411 w 963"/>
                    <a:gd name="T87" fmla="*/ 711 h 1068"/>
                    <a:gd name="T88" fmla="*/ 384 w 963"/>
                    <a:gd name="T89" fmla="*/ 540 h 1068"/>
                    <a:gd name="T90" fmla="*/ 489 w 963"/>
                    <a:gd name="T91" fmla="*/ 498 h 1068"/>
                    <a:gd name="T92" fmla="*/ 552 w 963"/>
                    <a:gd name="T93" fmla="*/ 594 h 1068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w 963"/>
                    <a:gd name="T142" fmla="*/ 0 h 1068"/>
                    <a:gd name="T143" fmla="*/ 963 w 963"/>
                    <a:gd name="T144" fmla="*/ 1068 h 1068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T141" t="T142" r="T143" b="T144"/>
                  <a:pathLst>
                    <a:path w="963" h="1068">
                      <a:moveTo>
                        <a:pt x="0" y="225"/>
                      </a:moveTo>
                      <a:cubicBezTo>
                        <a:pt x="102" y="138"/>
                        <a:pt x="42" y="192"/>
                        <a:pt x="132" y="114"/>
                      </a:cubicBezTo>
                      <a:cubicBezTo>
                        <a:pt x="177" y="84"/>
                        <a:pt x="222" y="60"/>
                        <a:pt x="267" y="30"/>
                      </a:cubicBezTo>
                      <a:cubicBezTo>
                        <a:pt x="297" y="10"/>
                        <a:pt x="337" y="12"/>
                        <a:pt x="372" y="0"/>
                      </a:cubicBezTo>
                      <a:cubicBezTo>
                        <a:pt x="452" y="5"/>
                        <a:pt x="533" y="2"/>
                        <a:pt x="612" y="15"/>
                      </a:cubicBezTo>
                      <a:cubicBezTo>
                        <a:pt x="630" y="18"/>
                        <a:pt x="659" y="22"/>
                        <a:pt x="675" y="30"/>
                      </a:cubicBezTo>
                      <a:cubicBezTo>
                        <a:pt x="768" y="63"/>
                        <a:pt x="788" y="112"/>
                        <a:pt x="858" y="159"/>
                      </a:cubicBezTo>
                      <a:cubicBezTo>
                        <a:pt x="942" y="267"/>
                        <a:pt x="954" y="330"/>
                        <a:pt x="957" y="456"/>
                      </a:cubicBezTo>
                      <a:cubicBezTo>
                        <a:pt x="963" y="573"/>
                        <a:pt x="958" y="686"/>
                        <a:pt x="945" y="795"/>
                      </a:cubicBezTo>
                      <a:cubicBezTo>
                        <a:pt x="943" y="813"/>
                        <a:pt x="923" y="830"/>
                        <a:pt x="915" y="846"/>
                      </a:cubicBezTo>
                      <a:cubicBezTo>
                        <a:pt x="908" y="860"/>
                        <a:pt x="890" y="889"/>
                        <a:pt x="882" y="903"/>
                      </a:cubicBezTo>
                      <a:cubicBezTo>
                        <a:pt x="864" y="935"/>
                        <a:pt x="842" y="954"/>
                        <a:pt x="822" y="984"/>
                      </a:cubicBezTo>
                      <a:cubicBezTo>
                        <a:pt x="810" y="1003"/>
                        <a:pt x="772" y="1011"/>
                        <a:pt x="753" y="1023"/>
                      </a:cubicBezTo>
                      <a:cubicBezTo>
                        <a:pt x="722" y="1042"/>
                        <a:pt x="706" y="1039"/>
                        <a:pt x="672" y="1050"/>
                      </a:cubicBezTo>
                      <a:cubicBezTo>
                        <a:pt x="642" y="1060"/>
                        <a:pt x="579" y="1068"/>
                        <a:pt x="579" y="1068"/>
                      </a:cubicBezTo>
                      <a:cubicBezTo>
                        <a:pt x="494" y="1063"/>
                        <a:pt x="424" y="1049"/>
                        <a:pt x="339" y="1041"/>
                      </a:cubicBezTo>
                      <a:cubicBezTo>
                        <a:pt x="288" y="1036"/>
                        <a:pt x="174" y="978"/>
                        <a:pt x="189" y="975"/>
                      </a:cubicBezTo>
                      <a:cubicBezTo>
                        <a:pt x="207" y="927"/>
                        <a:pt x="210" y="1068"/>
                        <a:pt x="132" y="894"/>
                      </a:cubicBezTo>
                      <a:cubicBezTo>
                        <a:pt x="113" y="851"/>
                        <a:pt x="114" y="873"/>
                        <a:pt x="99" y="828"/>
                      </a:cubicBezTo>
                      <a:cubicBezTo>
                        <a:pt x="94" y="813"/>
                        <a:pt x="68" y="747"/>
                        <a:pt x="63" y="732"/>
                      </a:cubicBezTo>
                      <a:cubicBezTo>
                        <a:pt x="58" y="717"/>
                        <a:pt x="123" y="888"/>
                        <a:pt x="48" y="672"/>
                      </a:cubicBezTo>
                      <a:cubicBezTo>
                        <a:pt x="53" y="592"/>
                        <a:pt x="42" y="510"/>
                        <a:pt x="69" y="435"/>
                      </a:cubicBezTo>
                      <a:cubicBezTo>
                        <a:pt x="117" y="288"/>
                        <a:pt x="253" y="200"/>
                        <a:pt x="369" y="177"/>
                      </a:cubicBezTo>
                      <a:cubicBezTo>
                        <a:pt x="414" y="165"/>
                        <a:pt x="561" y="144"/>
                        <a:pt x="630" y="186"/>
                      </a:cubicBezTo>
                      <a:cubicBezTo>
                        <a:pt x="662" y="208"/>
                        <a:pt x="723" y="267"/>
                        <a:pt x="750" y="297"/>
                      </a:cubicBezTo>
                      <a:cubicBezTo>
                        <a:pt x="805" y="379"/>
                        <a:pt x="807" y="465"/>
                        <a:pt x="807" y="561"/>
                      </a:cubicBezTo>
                      <a:cubicBezTo>
                        <a:pt x="810" y="660"/>
                        <a:pt x="807" y="672"/>
                        <a:pt x="783" y="735"/>
                      </a:cubicBezTo>
                      <a:cubicBezTo>
                        <a:pt x="777" y="771"/>
                        <a:pt x="740" y="817"/>
                        <a:pt x="729" y="828"/>
                      </a:cubicBezTo>
                      <a:cubicBezTo>
                        <a:pt x="718" y="839"/>
                        <a:pt x="771" y="810"/>
                        <a:pt x="720" y="822"/>
                      </a:cubicBezTo>
                      <a:cubicBezTo>
                        <a:pt x="732" y="852"/>
                        <a:pt x="624" y="879"/>
                        <a:pt x="579" y="879"/>
                      </a:cubicBezTo>
                      <a:cubicBezTo>
                        <a:pt x="564" y="884"/>
                        <a:pt x="522" y="885"/>
                        <a:pt x="522" y="885"/>
                      </a:cubicBezTo>
                      <a:cubicBezTo>
                        <a:pt x="514" y="883"/>
                        <a:pt x="401" y="862"/>
                        <a:pt x="387" y="855"/>
                      </a:cubicBezTo>
                      <a:cubicBezTo>
                        <a:pt x="355" y="839"/>
                        <a:pt x="297" y="795"/>
                        <a:pt x="297" y="795"/>
                      </a:cubicBezTo>
                      <a:cubicBezTo>
                        <a:pt x="277" y="765"/>
                        <a:pt x="257" y="735"/>
                        <a:pt x="237" y="705"/>
                      </a:cubicBezTo>
                      <a:cubicBezTo>
                        <a:pt x="219" y="679"/>
                        <a:pt x="207" y="615"/>
                        <a:pt x="207" y="615"/>
                      </a:cubicBezTo>
                      <a:cubicBezTo>
                        <a:pt x="212" y="570"/>
                        <a:pt x="207" y="523"/>
                        <a:pt x="222" y="480"/>
                      </a:cubicBezTo>
                      <a:cubicBezTo>
                        <a:pt x="228" y="463"/>
                        <a:pt x="236" y="436"/>
                        <a:pt x="249" y="423"/>
                      </a:cubicBezTo>
                      <a:cubicBezTo>
                        <a:pt x="262" y="410"/>
                        <a:pt x="308" y="371"/>
                        <a:pt x="324" y="363"/>
                      </a:cubicBezTo>
                      <a:cubicBezTo>
                        <a:pt x="365" y="342"/>
                        <a:pt x="444" y="318"/>
                        <a:pt x="519" y="330"/>
                      </a:cubicBezTo>
                      <a:cubicBezTo>
                        <a:pt x="598" y="356"/>
                        <a:pt x="645" y="393"/>
                        <a:pt x="681" y="468"/>
                      </a:cubicBezTo>
                      <a:cubicBezTo>
                        <a:pt x="696" y="495"/>
                        <a:pt x="690" y="555"/>
                        <a:pt x="693" y="585"/>
                      </a:cubicBezTo>
                      <a:cubicBezTo>
                        <a:pt x="697" y="600"/>
                        <a:pt x="672" y="653"/>
                        <a:pt x="669" y="669"/>
                      </a:cubicBezTo>
                      <a:cubicBezTo>
                        <a:pt x="665" y="694"/>
                        <a:pt x="597" y="714"/>
                        <a:pt x="558" y="735"/>
                      </a:cubicBezTo>
                      <a:cubicBezTo>
                        <a:pt x="483" y="735"/>
                        <a:pt x="454" y="726"/>
                        <a:pt x="411" y="711"/>
                      </a:cubicBezTo>
                      <a:cubicBezTo>
                        <a:pt x="365" y="694"/>
                        <a:pt x="369" y="563"/>
                        <a:pt x="384" y="540"/>
                      </a:cubicBezTo>
                      <a:cubicBezTo>
                        <a:pt x="405" y="495"/>
                        <a:pt x="474" y="503"/>
                        <a:pt x="489" y="498"/>
                      </a:cubicBezTo>
                      <a:cubicBezTo>
                        <a:pt x="543" y="516"/>
                        <a:pt x="552" y="548"/>
                        <a:pt x="552" y="594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2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10046" y="7644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3" name="Rectangle 18"/>
                <p:cNvSpPr>
                  <a:spLocks noChangeAspect="1" noChangeArrowheads="1"/>
                </p:cNvSpPr>
                <p:nvPr/>
              </p:nvSpPr>
              <p:spPr bwMode="auto">
                <a:xfrm>
                  <a:off x="8970" y="5540"/>
                  <a:ext cx="2380" cy="8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4" name="Oval 19"/>
                <p:cNvSpPr>
                  <a:spLocks noChangeAspect="1" noChangeArrowheads="1"/>
                </p:cNvSpPr>
                <p:nvPr/>
              </p:nvSpPr>
              <p:spPr bwMode="auto">
                <a:xfrm>
                  <a:off x="8720" y="5480"/>
                  <a:ext cx="266" cy="26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5" name="Oval 20"/>
                <p:cNvSpPr>
                  <a:spLocks noChangeAspect="1" noChangeArrowheads="1"/>
                </p:cNvSpPr>
                <p:nvPr/>
              </p:nvSpPr>
              <p:spPr bwMode="auto">
                <a:xfrm>
                  <a:off x="11330" y="5480"/>
                  <a:ext cx="266" cy="263"/>
                </a:xfrm>
                <a:prstGeom prst="ellipse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16" name="Line 21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1487" y="5080"/>
                  <a:ext cx="403" cy="4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7" name="Line 22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8457" y="5743"/>
                  <a:ext cx="403" cy="4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8" name="Line 23"/>
                <p:cNvSpPr>
                  <a:spLocks noChangeAspect="1" noChangeShapeType="1"/>
                </p:cNvSpPr>
                <p:nvPr/>
              </p:nvSpPr>
              <p:spPr bwMode="auto">
                <a:xfrm rot="5400000" flipV="1">
                  <a:off x="11485" y="5745"/>
                  <a:ext cx="403" cy="4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19" name="Line 24"/>
                <p:cNvSpPr>
                  <a:spLocks noChangeAspect="1" noChangeShapeType="1"/>
                </p:cNvSpPr>
                <p:nvPr/>
              </p:nvSpPr>
              <p:spPr bwMode="auto">
                <a:xfrm rot="5400000" flipV="1">
                  <a:off x="8455" y="5079"/>
                  <a:ext cx="403" cy="40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0" name="AutoShape 25"/>
                <p:cNvSpPr>
                  <a:spLocks noChangeAspect="1" noChangeArrowheads="1"/>
                </p:cNvSpPr>
                <p:nvPr/>
              </p:nvSpPr>
              <p:spPr bwMode="auto">
                <a:xfrm>
                  <a:off x="10065" y="3564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21" name="Line 26"/>
                <p:cNvSpPr>
                  <a:spLocks noChangeAspect="1" noChangeShapeType="1"/>
                </p:cNvSpPr>
                <p:nvPr/>
              </p:nvSpPr>
              <p:spPr bwMode="auto">
                <a:xfrm>
                  <a:off x="8986" y="760"/>
                  <a:ext cx="2519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2" name="Line 27"/>
                <p:cNvSpPr>
                  <a:spLocks noChangeAspect="1" noChangeShapeType="1"/>
                </p:cNvSpPr>
                <p:nvPr/>
              </p:nvSpPr>
              <p:spPr bwMode="auto">
                <a:xfrm>
                  <a:off x="9520" y="1280"/>
                  <a:ext cx="1805" cy="0"/>
                </a:xfrm>
                <a:prstGeom prst="line">
                  <a:avLst/>
                </a:prstGeom>
                <a:noFill/>
                <a:ln w="222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3" name="Line 2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9520" y="760"/>
                  <a:ext cx="0" cy="5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4" name="Line 29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11325" y="760"/>
                  <a:ext cx="0" cy="5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5" name="Line 30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9280" y="760"/>
                  <a:ext cx="240" cy="5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6" name="Line 31"/>
                <p:cNvSpPr>
                  <a:spLocks noChangeAspect="1" noChangeShapeType="1"/>
                </p:cNvSpPr>
                <p:nvPr/>
              </p:nvSpPr>
              <p:spPr bwMode="auto">
                <a:xfrm flipH="1" flipV="1">
                  <a:off x="11085" y="760"/>
                  <a:ext cx="240" cy="52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7" name="Line 3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6380" y="1620"/>
                  <a:ext cx="29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8" name="Line 33"/>
                <p:cNvSpPr>
                  <a:spLocks noChangeAspect="1" noChangeShapeType="1"/>
                </p:cNvSpPr>
                <p:nvPr/>
              </p:nvSpPr>
              <p:spPr bwMode="auto">
                <a:xfrm>
                  <a:off x="6380" y="1620"/>
                  <a:ext cx="0" cy="54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29" name="Rectangle 34"/>
                <p:cNvSpPr>
                  <a:spLocks noChangeAspect="1" noChangeArrowheads="1"/>
                </p:cNvSpPr>
                <p:nvPr/>
              </p:nvSpPr>
              <p:spPr bwMode="auto">
                <a:xfrm>
                  <a:off x="5580" y="2700"/>
                  <a:ext cx="1420" cy="14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30" name="Rectangle 35"/>
                <p:cNvSpPr>
                  <a:spLocks noChangeAspect="1" noChangeArrowheads="1"/>
                </p:cNvSpPr>
                <p:nvPr/>
              </p:nvSpPr>
              <p:spPr bwMode="auto">
                <a:xfrm>
                  <a:off x="5580" y="6143"/>
                  <a:ext cx="1420" cy="14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31" name="Rectangle 36"/>
                <p:cNvSpPr>
                  <a:spLocks noChangeAspect="1" noChangeArrowheads="1"/>
                </p:cNvSpPr>
                <p:nvPr/>
              </p:nvSpPr>
              <p:spPr bwMode="auto">
                <a:xfrm>
                  <a:off x="5920" y="2480"/>
                  <a:ext cx="780" cy="40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32" name="AutoShape 37"/>
                <p:cNvSpPr>
                  <a:spLocks noChangeAspect="1" noChangeArrowheads="1"/>
                </p:cNvSpPr>
                <p:nvPr/>
              </p:nvSpPr>
              <p:spPr bwMode="auto">
                <a:xfrm rot="10800000">
                  <a:off x="6065" y="6930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33" name="Rectangle 38"/>
                <p:cNvSpPr>
                  <a:spLocks noChangeAspect="1" noChangeArrowheads="1"/>
                </p:cNvSpPr>
                <p:nvPr/>
              </p:nvSpPr>
              <p:spPr bwMode="auto">
                <a:xfrm>
                  <a:off x="5820" y="8304"/>
                  <a:ext cx="780" cy="40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34" name="Line 39"/>
                <p:cNvSpPr>
                  <a:spLocks noChangeAspect="1" noChangeShapeType="1"/>
                </p:cNvSpPr>
                <p:nvPr/>
              </p:nvSpPr>
              <p:spPr bwMode="auto">
                <a:xfrm>
                  <a:off x="6700" y="12140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5" name="Line 40"/>
                <p:cNvSpPr>
                  <a:spLocks noChangeAspect="1" noChangeShapeType="1"/>
                </p:cNvSpPr>
                <p:nvPr/>
              </p:nvSpPr>
              <p:spPr bwMode="auto">
                <a:xfrm>
                  <a:off x="5429" y="8540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6" name="Line 41"/>
                <p:cNvSpPr>
                  <a:spLocks noChangeAspect="1" noChangeShapeType="1"/>
                </p:cNvSpPr>
                <p:nvPr/>
              </p:nvSpPr>
              <p:spPr bwMode="auto">
                <a:xfrm>
                  <a:off x="6700" y="8540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7" name="Line 42"/>
                <p:cNvSpPr>
                  <a:spLocks noChangeAspect="1" noChangeShapeType="1"/>
                </p:cNvSpPr>
                <p:nvPr/>
              </p:nvSpPr>
              <p:spPr bwMode="auto">
                <a:xfrm>
                  <a:off x="5429" y="12140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8" name="Line 43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6060" y="12648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39" name="Line 44"/>
                <p:cNvSpPr>
                  <a:spLocks noChangeAspect="1" noChangeShapeType="1"/>
                </p:cNvSpPr>
                <p:nvPr/>
              </p:nvSpPr>
              <p:spPr bwMode="auto">
                <a:xfrm rot="5400000">
                  <a:off x="6075" y="8019"/>
                  <a:ext cx="3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0" name="Line 45"/>
                <p:cNvSpPr>
                  <a:spLocks noChangeAspect="1" noChangeShapeType="1"/>
                </p:cNvSpPr>
                <p:nvPr/>
              </p:nvSpPr>
              <p:spPr bwMode="auto">
                <a:xfrm>
                  <a:off x="6240" y="13360"/>
                  <a:ext cx="0" cy="146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1" name="Line 46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4240" y="14820"/>
                  <a:ext cx="200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lg" len="lg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2" name="Line 47"/>
                <p:cNvSpPr>
                  <a:spLocks noChangeAspect="1" noChangeShapeType="1"/>
                </p:cNvSpPr>
                <p:nvPr/>
              </p:nvSpPr>
              <p:spPr bwMode="auto">
                <a:xfrm>
                  <a:off x="750" y="15195"/>
                  <a:ext cx="259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3" name="Line 48"/>
                <p:cNvSpPr>
                  <a:spLocks noChangeAspect="1" noChangeShapeType="1"/>
                </p:cNvSpPr>
                <p:nvPr/>
              </p:nvSpPr>
              <p:spPr bwMode="auto">
                <a:xfrm flipV="1">
                  <a:off x="750" y="14820"/>
                  <a:ext cx="0" cy="375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4" name="Line 49"/>
                <p:cNvSpPr>
                  <a:spLocks noChangeAspect="1" noChangeShapeType="1"/>
                </p:cNvSpPr>
                <p:nvPr/>
              </p:nvSpPr>
              <p:spPr bwMode="auto">
                <a:xfrm>
                  <a:off x="750" y="14820"/>
                  <a:ext cx="259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5" name="Line 50"/>
                <p:cNvSpPr>
                  <a:spLocks noChangeAspect="1" noChangeShapeType="1"/>
                </p:cNvSpPr>
                <p:nvPr/>
              </p:nvSpPr>
              <p:spPr bwMode="auto">
                <a:xfrm>
                  <a:off x="750" y="15015"/>
                  <a:ext cx="2595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46" name="AutoShape 51"/>
                <p:cNvSpPr>
                  <a:spLocks noChangeAspect="1" noChangeArrowheads="1"/>
                </p:cNvSpPr>
                <p:nvPr/>
              </p:nvSpPr>
              <p:spPr bwMode="auto">
                <a:xfrm rot="10569391">
                  <a:off x="2961" y="14055"/>
                  <a:ext cx="1525" cy="512"/>
                </a:xfrm>
                <a:prstGeom prst="curvedUpArrow">
                  <a:avLst>
                    <a:gd name="adj1" fmla="val 33026"/>
                    <a:gd name="adj2" fmla="val 79138"/>
                    <a:gd name="adj3" fmla="val 44403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47" name="AutoShape 52"/>
                <p:cNvSpPr>
                  <a:spLocks noChangeAspect="1" noChangeArrowheads="1"/>
                </p:cNvSpPr>
                <p:nvPr/>
              </p:nvSpPr>
              <p:spPr bwMode="auto">
                <a:xfrm>
                  <a:off x="1688" y="13784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48" name="Rectangle 53"/>
                <p:cNvSpPr>
                  <a:spLocks noChangeAspect="1" noChangeArrowheads="1"/>
                </p:cNvSpPr>
                <p:nvPr/>
              </p:nvSpPr>
              <p:spPr bwMode="auto">
                <a:xfrm>
                  <a:off x="1132" y="12062"/>
                  <a:ext cx="1418" cy="955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49" name="Line 5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1208" y="13017"/>
                  <a:ext cx="243" cy="25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none" w="sm" len="sm"/>
                  <a:tailEnd type="oval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0" name="Line 55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94" y="11783"/>
                  <a:ext cx="243" cy="27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oval" w="sm" len="sm"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1" name="Line 56"/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1190" y="11801"/>
                  <a:ext cx="279" cy="24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sm" len="sm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2" name="Line 57"/>
                <p:cNvSpPr>
                  <a:spLocks noChangeAspect="1" noChangeShapeType="1"/>
                </p:cNvSpPr>
                <p:nvPr/>
              </p:nvSpPr>
              <p:spPr bwMode="auto">
                <a:xfrm rot="5400000" flipH="1">
                  <a:off x="2187" y="13024"/>
                  <a:ext cx="258" cy="243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 type="oval" w="sm" len="sm"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53" name="AutoShape 58"/>
                <p:cNvSpPr>
                  <a:spLocks noChangeAspect="1" noChangeArrowheads="1"/>
                </p:cNvSpPr>
                <p:nvPr/>
              </p:nvSpPr>
              <p:spPr bwMode="auto">
                <a:xfrm>
                  <a:off x="1688" y="10694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54" name="AutoShape 59"/>
                <p:cNvSpPr>
                  <a:spLocks noChangeAspect="1" noChangeArrowheads="1"/>
                </p:cNvSpPr>
                <p:nvPr/>
              </p:nvSpPr>
              <p:spPr bwMode="auto">
                <a:xfrm>
                  <a:off x="1365" y="8540"/>
                  <a:ext cx="1072" cy="185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55" name="AutoShape 60"/>
                <p:cNvSpPr>
                  <a:spLocks noChangeAspect="1" noChangeArrowheads="1"/>
                </p:cNvSpPr>
                <p:nvPr/>
              </p:nvSpPr>
              <p:spPr bwMode="auto">
                <a:xfrm>
                  <a:off x="1365" y="6686"/>
                  <a:ext cx="1072" cy="185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56" name="AutoShape 61"/>
                <p:cNvSpPr>
                  <a:spLocks noChangeAspect="1" noChangeArrowheads="1"/>
                </p:cNvSpPr>
                <p:nvPr/>
              </p:nvSpPr>
              <p:spPr bwMode="auto">
                <a:xfrm>
                  <a:off x="1365" y="4832"/>
                  <a:ext cx="1072" cy="185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57" name="AutoShape 62"/>
                <p:cNvSpPr>
                  <a:spLocks noChangeAspect="1" noChangeArrowheads="1"/>
                </p:cNvSpPr>
                <p:nvPr/>
              </p:nvSpPr>
              <p:spPr bwMode="auto">
                <a:xfrm>
                  <a:off x="1688" y="4020"/>
                  <a:ext cx="315" cy="660"/>
                </a:xfrm>
                <a:prstGeom prst="upArrow">
                  <a:avLst>
                    <a:gd name="adj1" fmla="val 40315"/>
                    <a:gd name="adj2" fmla="val 66669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grpSp>
              <p:nvGrpSpPr>
                <p:cNvPr id="33858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3243" y="2769"/>
                  <a:ext cx="462" cy="599"/>
                  <a:chOff x="3468" y="3564"/>
                  <a:chExt cx="462" cy="599"/>
                </a:xfrm>
              </p:grpSpPr>
              <p:sp>
                <p:nvSpPr>
                  <p:cNvPr id="33914" name="AutoShape 6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75" y="3564"/>
                    <a:ext cx="255" cy="143"/>
                  </a:xfrm>
                  <a:prstGeom prst="wave">
                    <a:avLst>
                      <a:gd name="adj1" fmla="val 13005"/>
                      <a:gd name="adj2" fmla="val 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5" name="Oval 6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3" y="3968"/>
                    <a:ext cx="285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6" name="Oval 6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8" y="3908"/>
                    <a:ext cx="425" cy="25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7" name="Line 6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675" y="3564"/>
                    <a:ext cx="0" cy="45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859" name="Group 68"/>
                <p:cNvGrpSpPr>
                  <a:grpSpLocks noChangeAspect="1"/>
                </p:cNvGrpSpPr>
                <p:nvPr/>
              </p:nvGrpSpPr>
              <p:grpSpPr bwMode="auto">
                <a:xfrm>
                  <a:off x="825" y="1282"/>
                  <a:ext cx="462" cy="599"/>
                  <a:chOff x="3468" y="3564"/>
                  <a:chExt cx="462" cy="599"/>
                </a:xfrm>
              </p:grpSpPr>
              <p:sp>
                <p:nvSpPr>
                  <p:cNvPr id="33910" name="AutoShape 6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75" y="3564"/>
                    <a:ext cx="255" cy="143"/>
                  </a:xfrm>
                  <a:prstGeom prst="wave">
                    <a:avLst>
                      <a:gd name="adj1" fmla="val 13005"/>
                      <a:gd name="adj2" fmla="val 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1" name="Oval 7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3" y="3968"/>
                    <a:ext cx="285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2" name="Oval 7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8" y="3908"/>
                    <a:ext cx="425" cy="25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13" name="Line 7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675" y="3564"/>
                    <a:ext cx="0" cy="45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860" name="Group 73"/>
                <p:cNvGrpSpPr>
                  <a:grpSpLocks noChangeAspect="1"/>
                </p:cNvGrpSpPr>
                <p:nvPr/>
              </p:nvGrpSpPr>
              <p:grpSpPr bwMode="auto">
                <a:xfrm>
                  <a:off x="750" y="2244"/>
                  <a:ext cx="462" cy="599"/>
                  <a:chOff x="3468" y="3564"/>
                  <a:chExt cx="462" cy="599"/>
                </a:xfrm>
              </p:grpSpPr>
              <p:sp>
                <p:nvSpPr>
                  <p:cNvPr id="33906" name="AutoShape 7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75" y="3564"/>
                    <a:ext cx="255" cy="143"/>
                  </a:xfrm>
                  <a:prstGeom prst="wave">
                    <a:avLst>
                      <a:gd name="adj1" fmla="val 13005"/>
                      <a:gd name="adj2" fmla="val 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7" name="Oval 7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3" y="3968"/>
                    <a:ext cx="285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8" name="Oval 7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8" y="3908"/>
                    <a:ext cx="425" cy="25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9" name="Line 77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675" y="3564"/>
                    <a:ext cx="0" cy="45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3861" name="Group 78"/>
                <p:cNvGrpSpPr>
                  <a:grpSpLocks noChangeAspect="1"/>
                </p:cNvGrpSpPr>
                <p:nvPr/>
              </p:nvGrpSpPr>
              <p:grpSpPr bwMode="auto">
                <a:xfrm>
                  <a:off x="3318" y="1881"/>
                  <a:ext cx="462" cy="599"/>
                  <a:chOff x="3468" y="3564"/>
                  <a:chExt cx="462" cy="599"/>
                </a:xfrm>
              </p:grpSpPr>
              <p:sp>
                <p:nvSpPr>
                  <p:cNvPr id="33902" name="AutoShape 7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675" y="3564"/>
                    <a:ext cx="255" cy="143"/>
                  </a:xfrm>
                  <a:prstGeom prst="wave">
                    <a:avLst>
                      <a:gd name="adj1" fmla="val 13005"/>
                      <a:gd name="adj2" fmla="val 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3" name="Oval 8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543" y="3968"/>
                    <a:ext cx="285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4" name="Oval 8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3468" y="3908"/>
                    <a:ext cx="425" cy="255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5" name="Line 82"/>
                  <p:cNvSpPr>
                    <a:spLocks noChangeAspect="1" noChangeShapeType="1"/>
                  </p:cNvSpPr>
                  <p:nvPr/>
                </p:nvSpPr>
                <p:spPr bwMode="auto">
                  <a:xfrm flipV="1">
                    <a:off x="3675" y="3564"/>
                    <a:ext cx="0" cy="456"/>
                  </a:xfrm>
                  <a:prstGeom prst="line">
                    <a:avLst/>
                  </a:prstGeom>
                  <a:noFill/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sp>
              <p:nvSpPr>
                <p:cNvPr id="33862" name="Line 83"/>
                <p:cNvSpPr>
                  <a:spLocks noChangeAspect="1" noChangeShapeType="1"/>
                </p:cNvSpPr>
                <p:nvPr/>
              </p:nvSpPr>
              <p:spPr bwMode="auto">
                <a:xfrm>
                  <a:off x="3525" y="915"/>
                  <a:ext cx="1350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63" name="Line 84"/>
                <p:cNvSpPr>
                  <a:spLocks noChangeAspect="1" noChangeShapeType="1"/>
                </p:cNvSpPr>
                <p:nvPr/>
              </p:nvSpPr>
              <p:spPr bwMode="auto">
                <a:xfrm>
                  <a:off x="3525" y="850"/>
                  <a:ext cx="0" cy="2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64" name="Line 85"/>
                <p:cNvSpPr>
                  <a:spLocks noChangeAspect="1" noChangeShapeType="1"/>
                </p:cNvSpPr>
                <p:nvPr/>
              </p:nvSpPr>
              <p:spPr bwMode="auto">
                <a:xfrm>
                  <a:off x="4875" y="810"/>
                  <a:ext cx="0" cy="25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65" name="Text Box 8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3404" y="-93"/>
                  <a:ext cx="1515" cy="46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400" b="1">
                      <a:latin typeface="Calibri" pitchFamily="34" charset="0"/>
                      <a:cs typeface="Arial" charset="0"/>
                    </a:rPr>
                    <a:t>     ФИНИШ</a:t>
                  </a:r>
                  <a:endParaRPr lang="ru-RU" sz="1400">
                    <a:cs typeface="Arial" charset="0"/>
                  </a:endParaRPr>
                </a:p>
              </p:txBody>
            </p:sp>
            <p:sp>
              <p:nvSpPr>
                <p:cNvPr id="33866" name="Freeform 87"/>
                <p:cNvSpPr>
                  <a:spLocks noChangeAspect="1"/>
                </p:cNvSpPr>
                <p:nvPr/>
              </p:nvSpPr>
              <p:spPr bwMode="auto">
                <a:xfrm>
                  <a:off x="3390" y="2874"/>
                  <a:ext cx="660" cy="708"/>
                </a:xfrm>
                <a:custGeom>
                  <a:avLst/>
                  <a:gdLst>
                    <a:gd name="T0" fmla="*/ 0 w 660"/>
                    <a:gd name="T1" fmla="*/ 708 h 708"/>
                    <a:gd name="T2" fmla="*/ 165 w 660"/>
                    <a:gd name="T3" fmla="*/ 639 h 708"/>
                    <a:gd name="T4" fmla="*/ 423 w 660"/>
                    <a:gd name="T5" fmla="*/ 558 h 708"/>
                    <a:gd name="T6" fmla="*/ 621 w 660"/>
                    <a:gd name="T7" fmla="*/ 309 h 708"/>
                    <a:gd name="T8" fmla="*/ 657 w 660"/>
                    <a:gd name="T9" fmla="*/ 219 h 708"/>
                    <a:gd name="T10" fmla="*/ 660 w 660"/>
                    <a:gd name="T11" fmla="*/ 168 h 708"/>
                    <a:gd name="T12" fmla="*/ 558 w 660"/>
                    <a:gd name="T13" fmla="*/ 30 h 708"/>
                    <a:gd name="T14" fmla="*/ 339 w 660"/>
                    <a:gd name="T15" fmla="*/ 0 h 70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660"/>
                    <a:gd name="T25" fmla="*/ 0 h 708"/>
                    <a:gd name="T26" fmla="*/ 660 w 660"/>
                    <a:gd name="T27" fmla="*/ 708 h 708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660" h="708">
                      <a:moveTo>
                        <a:pt x="0" y="708"/>
                      </a:moveTo>
                      <a:cubicBezTo>
                        <a:pt x="58" y="669"/>
                        <a:pt x="60" y="657"/>
                        <a:pt x="165" y="639"/>
                      </a:cubicBezTo>
                      <a:cubicBezTo>
                        <a:pt x="258" y="615"/>
                        <a:pt x="300" y="618"/>
                        <a:pt x="423" y="558"/>
                      </a:cubicBezTo>
                      <a:cubicBezTo>
                        <a:pt x="543" y="471"/>
                        <a:pt x="564" y="426"/>
                        <a:pt x="621" y="309"/>
                      </a:cubicBezTo>
                      <a:cubicBezTo>
                        <a:pt x="639" y="283"/>
                        <a:pt x="642" y="261"/>
                        <a:pt x="657" y="219"/>
                      </a:cubicBezTo>
                      <a:cubicBezTo>
                        <a:pt x="657" y="174"/>
                        <a:pt x="660" y="168"/>
                        <a:pt x="660" y="168"/>
                      </a:cubicBezTo>
                      <a:cubicBezTo>
                        <a:pt x="643" y="46"/>
                        <a:pt x="579" y="36"/>
                        <a:pt x="558" y="30"/>
                      </a:cubicBezTo>
                      <a:cubicBezTo>
                        <a:pt x="426" y="15"/>
                        <a:pt x="414" y="0"/>
                        <a:pt x="339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lg" len="med"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67" name="Freeform 88"/>
                <p:cNvSpPr>
                  <a:spLocks noChangeAspect="1"/>
                </p:cNvSpPr>
                <p:nvPr/>
              </p:nvSpPr>
              <p:spPr bwMode="auto">
                <a:xfrm>
                  <a:off x="420" y="2414"/>
                  <a:ext cx="714" cy="541"/>
                </a:xfrm>
                <a:custGeom>
                  <a:avLst/>
                  <a:gdLst>
                    <a:gd name="T0" fmla="*/ 714 w 714"/>
                    <a:gd name="T1" fmla="*/ 541 h 541"/>
                    <a:gd name="T2" fmla="*/ 315 w 714"/>
                    <a:gd name="T3" fmla="*/ 526 h 541"/>
                    <a:gd name="T4" fmla="*/ 126 w 714"/>
                    <a:gd name="T5" fmla="*/ 457 h 541"/>
                    <a:gd name="T6" fmla="*/ 75 w 714"/>
                    <a:gd name="T7" fmla="*/ 406 h 541"/>
                    <a:gd name="T8" fmla="*/ 12 w 714"/>
                    <a:gd name="T9" fmla="*/ 232 h 541"/>
                    <a:gd name="T10" fmla="*/ 45 w 714"/>
                    <a:gd name="T11" fmla="*/ 61 h 541"/>
                    <a:gd name="T12" fmla="*/ 81 w 714"/>
                    <a:gd name="T13" fmla="*/ 25 h 541"/>
                    <a:gd name="T14" fmla="*/ 135 w 714"/>
                    <a:gd name="T15" fmla="*/ 16 h 541"/>
                    <a:gd name="T16" fmla="*/ 435 w 714"/>
                    <a:gd name="T17" fmla="*/ 7 h 54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714"/>
                    <a:gd name="T28" fmla="*/ 0 h 541"/>
                    <a:gd name="T29" fmla="*/ 714 w 714"/>
                    <a:gd name="T30" fmla="*/ 541 h 541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714" h="541">
                      <a:moveTo>
                        <a:pt x="714" y="541"/>
                      </a:moveTo>
                      <a:cubicBezTo>
                        <a:pt x="582" y="538"/>
                        <a:pt x="453" y="529"/>
                        <a:pt x="315" y="526"/>
                      </a:cubicBezTo>
                      <a:cubicBezTo>
                        <a:pt x="216" y="502"/>
                        <a:pt x="228" y="514"/>
                        <a:pt x="126" y="457"/>
                      </a:cubicBezTo>
                      <a:cubicBezTo>
                        <a:pt x="111" y="447"/>
                        <a:pt x="117" y="448"/>
                        <a:pt x="75" y="406"/>
                      </a:cubicBezTo>
                      <a:cubicBezTo>
                        <a:pt x="15" y="292"/>
                        <a:pt x="27" y="352"/>
                        <a:pt x="12" y="232"/>
                      </a:cubicBezTo>
                      <a:cubicBezTo>
                        <a:pt x="0" y="169"/>
                        <a:pt x="28" y="113"/>
                        <a:pt x="45" y="61"/>
                      </a:cubicBezTo>
                      <a:cubicBezTo>
                        <a:pt x="50" y="46"/>
                        <a:pt x="67" y="32"/>
                        <a:pt x="81" y="25"/>
                      </a:cubicBezTo>
                      <a:cubicBezTo>
                        <a:pt x="97" y="17"/>
                        <a:pt x="117" y="20"/>
                        <a:pt x="135" y="16"/>
                      </a:cubicBezTo>
                      <a:cubicBezTo>
                        <a:pt x="216" y="0"/>
                        <a:pt x="358" y="7"/>
                        <a:pt x="435" y="7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lg" len="med"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68" name="Freeform 89"/>
                <p:cNvSpPr>
                  <a:spLocks noChangeAspect="1"/>
                </p:cNvSpPr>
                <p:nvPr/>
              </p:nvSpPr>
              <p:spPr bwMode="auto">
                <a:xfrm>
                  <a:off x="3612" y="2089"/>
                  <a:ext cx="438" cy="473"/>
                </a:xfrm>
                <a:custGeom>
                  <a:avLst/>
                  <a:gdLst>
                    <a:gd name="T0" fmla="*/ 0 w 438"/>
                    <a:gd name="T1" fmla="*/ 473 h 473"/>
                    <a:gd name="T2" fmla="*/ 300 w 438"/>
                    <a:gd name="T3" fmla="*/ 416 h 473"/>
                    <a:gd name="T4" fmla="*/ 387 w 438"/>
                    <a:gd name="T5" fmla="*/ 347 h 473"/>
                    <a:gd name="T6" fmla="*/ 435 w 438"/>
                    <a:gd name="T7" fmla="*/ 245 h 473"/>
                    <a:gd name="T8" fmla="*/ 375 w 438"/>
                    <a:gd name="T9" fmla="*/ 59 h 473"/>
                    <a:gd name="T10" fmla="*/ 255 w 438"/>
                    <a:gd name="T11" fmla="*/ 11 h 473"/>
                    <a:gd name="T12" fmla="*/ 132 w 438"/>
                    <a:gd name="T13" fmla="*/ 26 h 47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438"/>
                    <a:gd name="T22" fmla="*/ 0 h 473"/>
                    <a:gd name="T23" fmla="*/ 438 w 438"/>
                    <a:gd name="T24" fmla="*/ 473 h 473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438" h="473">
                      <a:moveTo>
                        <a:pt x="0" y="473"/>
                      </a:moveTo>
                      <a:cubicBezTo>
                        <a:pt x="114" y="455"/>
                        <a:pt x="214" y="438"/>
                        <a:pt x="300" y="416"/>
                      </a:cubicBezTo>
                      <a:cubicBezTo>
                        <a:pt x="360" y="380"/>
                        <a:pt x="354" y="395"/>
                        <a:pt x="387" y="347"/>
                      </a:cubicBezTo>
                      <a:cubicBezTo>
                        <a:pt x="414" y="317"/>
                        <a:pt x="435" y="245"/>
                        <a:pt x="435" y="245"/>
                      </a:cubicBezTo>
                      <a:cubicBezTo>
                        <a:pt x="438" y="173"/>
                        <a:pt x="422" y="100"/>
                        <a:pt x="375" y="59"/>
                      </a:cubicBezTo>
                      <a:cubicBezTo>
                        <a:pt x="348" y="35"/>
                        <a:pt x="342" y="11"/>
                        <a:pt x="255" y="11"/>
                      </a:cubicBezTo>
                      <a:cubicBezTo>
                        <a:pt x="238" y="0"/>
                        <a:pt x="152" y="26"/>
                        <a:pt x="132" y="26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lg" len="med"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69" name="Freeform 90"/>
                <p:cNvSpPr>
                  <a:spLocks noChangeAspect="1"/>
                </p:cNvSpPr>
                <p:nvPr/>
              </p:nvSpPr>
              <p:spPr bwMode="auto">
                <a:xfrm>
                  <a:off x="519" y="1327"/>
                  <a:ext cx="684" cy="623"/>
                </a:xfrm>
                <a:custGeom>
                  <a:avLst/>
                  <a:gdLst>
                    <a:gd name="T0" fmla="*/ 684 w 684"/>
                    <a:gd name="T1" fmla="*/ 620 h 623"/>
                    <a:gd name="T2" fmla="*/ 303 w 684"/>
                    <a:gd name="T3" fmla="*/ 590 h 623"/>
                    <a:gd name="T4" fmla="*/ 111 w 684"/>
                    <a:gd name="T5" fmla="*/ 476 h 623"/>
                    <a:gd name="T6" fmla="*/ 81 w 684"/>
                    <a:gd name="T7" fmla="*/ 146 h 623"/>
                    <a:gd name="T8" fmla="*/ 153 w 684"/>
                    <a:gd name="T9" fmla="*/ 74 h 623"/>
                    <a:gd name="T10" fmla="*/ 456 w 684"/>
                    <a:gd name="T11" fmla="*/ 35 h 623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684"/>
                    <a:gd name="T19" fmla="*/ 0 h 623"/>
                    <a:gd name="T20" fmla="*/ 684 w 684"/>
                    <a:gd name="T21" fmla="*/ 623 h 623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684" h="623">
                      <a:moveTo>
                        <a:pt x="684" y="620"/>
                      </a:moveTo>
                      <a:cubicBezTo>
                        <a:pt x="552" y="623"/>
                        <a:pt x="432" y="599"/>
                        <a:pt x="303" y="590"/>
                      </a:cubicBezTo>
                      <a:cubicBezTo>
                        <a:pt x="229" y="565"/>
                        <a:pt x="177" y="563"/>
                        <a:pt x="111" y="476"/>
                      </a:cubicBezTo>
                      <a:cubicBezTo>
                        <a:pt x="45" y="365"/>
                        <a:pt x="0" y="314"/>
                        <a:pt x="81" y="146"/>
                      </a:cubicBezTo>
                      <a:cubicBezTo>
                        <a:pt x="93" y="112"/>
                        <a:pt x="123" y="94"/>
                        <a:pt x="153" y="74"/>
                      </a:cubicBezTo>
                      <a:cubicBezTo>
                        <a:pt x="264" y="0"/>
                        <a:pt x="306" y="35"/>
                        <a:pt x="456" y="35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lg" len="med"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70" name="Freeform 91"/>
                <p:cNvSpPr>
                  <a:spLocks noChangeAspect="1"/>
                </p:cNvSpPr>
                <p:nvPr/>
              </p:nvSpPr>
              <p:spPr bwMode="auto">
                <a:xfrm>
                  <a:off x="1740" y="1242"/>
                  <a:ext cx="1947" cy="318"/>
                </a:xfrm>
                <a:custGeom>
                  <a:avLst/>
                  <a:gdLst>
                    <a:gd name="T0" fmla="*/ 0 w 1947"/>
                    <a:gd name="T1" fmla="*/ 168 h 318"/>
                    <a:gd name="T2" fmla="*/ 1164 w 1947"/>
                    <a:gd name="T3" fmla="*/ 297 h 318"/>
                    <a:gd name="T4" fmla="*/ 1461 w 1947"/>
                    <a:gd name="T5" fmla="*/ 297 h 318"/>
                    <a:gd name="T6" fmla="*/ 1593 w 1947"/>
                    <a:gd name="T7" fmla="*/ 252 h 318"/>
                    <a:gd name="T8" fmla="*/ 1692 w 1947"/>
                    <a:gd name="T9" fmla="*/ 189 h 318"/>
                    <a:gd name="T10" fmla="*/ 1947 w 1947"/>
                    <a:gd name="T11" fmla="*/ 0 h 318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947"/>
                    <a:gd name="T19" fmla="*/ 0 h 318"/>
                    <a:gd name="T20" fmla="*/ 1947 w 1947"/>
                    <a:gd name="T21" fmla="*/ 318 h 318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947" h="318">
                      <a:moveTo>
                        <a:pt x="0" y="168"/>
                      </a:moveTo>
                      <a:cubicBezTo>
                        <a:pt x="194" y="188"/>
                        <a:pt x="927" y="282"/>
                        <a:pt x="1164" y="297"/>
                      </a:cubicBezTo>
                      <a:cubicBezTo>
                        <a:pt x="1407" y="318"/>
                        <a:pt x="1390" y="304"/>
                        <a:pt x="1461" y="297"/>
                      </a:cubicBezTo>
                      <a:cubicBezTo>
                        <a:pt x="1529" y="286"/>
                        <a:pt x="1555" y="270"/>
                        <a:pt x="1593" y="252"/>
                      </a:cubicBezTo>
                      <a:cubicBezTo>
                        <a:pt x="1631" y="234"/>
                        <a:pt x="1633" y="231"/>
                        <a:pt x="1692" y="189"/>
                      </a:cubicBezTo>
                      <a:cubicBezTo>
                        <a:pt x="1761" y="135"/>
                        <a:pt x="1917" y="15"/>
                        <a:pt x="1947" y="0"/>
                      </a:cubicBezTo>
                    </a:path>
                  </a:pathLst>
                </a:custGeom>
                <a:noFill/>
                <a:ln w="9525">
                  <a:solidFill>
                    <a:srgbClr val="000000"/>
                  </a:solidFill>
                  <a:round/>
                  <a:headEnd/>
                  <a:tailEnd type="arrow" w="lg" len="med"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3871" name="Line 92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194" y="2843"/>
                  <a:ext cx="62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72" name="Line 93"/>
                <p:cNvSpPr>
                  <a:spLocks noChangeAspect="1" noChangeShapeType="1"/>
                </p:cNvSpPr>
                <p:nvPr/>
              </p:nvSpPr>
              <p:spPr bwMode="auto">
                <a:xfrm>
                  <a:off x="1688" y="2387"/>
                  <a:ext cx="50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3873" name="Line 94"/>
                <p:cNvSpPr>
                  <a:spLocks noChangeAspect="1" noChangeShapeType="1"/>
                </p:cNvSpPr>
                <p:nvPr/>
              </p:nvSpPr>
              <p:spPr bwMode="auto">
                <a:xfrm flipH="1">
                  <a:off x="2325" y="1950"/>
                  <a:ext cx="636" cy="0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3874" name="Group 95"/>
                <p:cNvGrpSpPr>
                  <a:grpSpLocks noChangeAspect="1"/>
                </p:cNvGrpSpPr>
                <p:nvPr/>
              </p:nvGrpSpPr>
              <p:grpSpPr bwMode="auto">
                <a:xfrm>
                  <a:off x="1451" y="5077"/>
                  <a:ext cx="874" cy="1463"/>
                  <a:chOff x="1451" y="5077"/>
                  <a:chExt cx="874" cy="1463"/>
                </a:xfrm>
              </p:grpSpPr>
              <p:sp>
                <p:nvSpPr>
                  <p:cNvPr id="33897" name="Oval 9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51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8" name="Oval 97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9" name="Oval 9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70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0" name="Oval 9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785" y="5715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901" name="Oval 10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</p:grpSp>
            <p:grpSp>
              <p:nvGrpSpPr>
                <p:cNvPr id="33875" name="Group 101"/>
                <p:cNvGrpSpPr>
                  <a:grpSpLocks noChangeAspect="1"/>
                </p:cNvGrpSpPr>
                <p:nvPr/>
              </p:nvGrpSpPr>
              <p:grpSpPr bwMode="auto">
                <a:xfrm>
                  <a:off x="1470" y="8695"/>
                  <a:ext cx="874" cy="1463"/>
                  <a:chOff x="1451" y="5077"/>
                  <a:chExt cx="874" cy="1463"/>
                </a:xfrm>
              </p:grpSpPr>
              <p:sp>
                <p:nvSpPr>
                  <p:cNvPr id="33892" name="Oval 10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51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3" name="Oval 10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4" name="Oval 10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70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5" name="Oval 105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785" y="5715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6" name="Oval 10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</p:grpSp>
            <p:grpSp>
              <p:nvGrpSpPr>
                <p:cNvPr id="33876" name="Group 107"/>
                <p:cNvGrpSpPr>
                  <a:grpSpLocks noChangeAspect="1"/>
                </p:cNvGrpSpPr>
                <p:nvPr/>
              </p:nvGrpSpPr>
              <p:grpSpPr bwMode="auto">
                <a:xfrm>
                  <a:off x="1470" y="6841"/>
                  <a:ext cx="874" cy="1463"/>
                  <a:chOff x="1451" y="5077"/>
                  <a:chExt cx="874" cy="1463"/>
                </a:xfrm>
              </p:grpSpPr>
              <p:sp>
                <p:nvSpPr>
                  <p:cNvPr id="33887" name="Oval 10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51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88" name="Oval 10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507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89" name="Oval 110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470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0" name="Oval 11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1785" y="5715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  <p:sp>
                <p:nvSpPr>
                  <p:cNvPr id="33891" name="Oval 112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182" y="6397"/>
                    <a:ext cx="143" cy="143"/>
                  </a:xfrm>
                  <a:prstGeom prst="ellipse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>
                      <a:latin typeface="Franklin Gothic Book" pitchFamily="34" charset="0"/>
                    </a:endParaRPr>
                  </a:p>
                </p:txBody>
              </p:sp>
            </p:grpSp>
            <p:sp>
              <p:nvSpPr>
                <p:cNvPr id="33877" name="Text Box 113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7115" y="3564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5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78" name="Text Box 114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1330" y="1518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4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79" name="Text Box 1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445" y="12498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1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0" name="Text Box 116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817" y="3225"/>
                  <a:ext cx="634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10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1" name="Text Box 117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80" y="7227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9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2" name="Text Box 118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920" y="12156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8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3" name="Text Box 119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2437" y="14055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7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4" name="Text Box 120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7000" y="9614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6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5" name="Text Box 121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0794" y="6044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3</a:t>
                  </a:r>
                  <a:endParaRPr lang="ru-RU">
                    <a:cs typeface="Arial" charset="0"/>
                  </a:endParaRPr>
                </a:p>
              </p:txBody>
            </p:sp>
            <p:sp>
              <p:nvSpPr>
                <p:cNvPr id="33886" name="Text Box 12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9520" y="9373"/>
                  <a:ext cx="470" cy="64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spcAft>
                      <a:spcPts val="1000"/>
                    </a:spcAft>
                  </a:pPr>
                  <a:r>
                    <a:rPr lang="ru-RU" sz="1100">
                      <a:latin typeface="Calibri" pitchFamily="34" charset="0"/>
                      <a:cs typeface="Arial" charset="0"/>
                    </a:rPr>
                    <a:t>2</a:t>
                  </a:r>
                  <a:endParaRPr lang="ru-RU">
                    <a:cs typeface="Arial" charset="0"/>
                  </a:endParaRPr>
                </a:p>
              </p:txBody>
            </p:sp>
          </p:grpSp>
          <p:sp>
            <p:nvSpPr>
              <p:cNvPr id="33798" name="Line 123"/>
              <p:cNvSpPr>
                <a:spLocks noChangeAspect="1" noChangeShapeType="1"/>
              </p:cNvSpPr>
              <p:nvPr/>
            </p:nvSpPr>
            <p:spPr bwMode="auto">
              <a:xfrm flipV="1">
                <a:off x="1787" y="7924"/>
                <a:ext cx="0" cy="669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799" name="Line 124"/>
              <p:cNvSpPr>
                <a:spLocks noChangeAspect="1" noChangeShapeType="1"/>
              </p:cNvSpPr>
              <p:nvPr/>
            </p:nvSpPr>
            <p:spPr bwMode="auto">
              <a:xfrm flipV="1">
                <a:off x="1787" y="6041"/>
                <a:ext cx="0" cy="555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3796" name="Line 125"/>
            <p:cNvSpPr>
              <a:spLocks noChangeAspect="1" noChangeShapeType="1"/>
            </p:cNvSpPr>
            <p:nvPr/>
          </p:nvSpPr>
          <p:spPr bwMode="auto">
            <a:xfrm>
              <a:off x="3652" y="13126"/>
              <a:ext cx="0" cy="27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915400" cy="1135646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14313"/>
            <a:ext cx="9144000" cy="785812"/>
          </a:xfrm>
        </p:spPr>
        <p:txBody>
          <a:bodyPr>
            <a:normAutofit fontScale="92500" lnSpcReduction="10000"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Целевая легкоатлетическая полоса препятствий.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Rectangle 26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grpSp>
        <p:nvGrpSpPr>
          <p:cNvPr id="5" name="Group 137"/>
          <p:cNvGrpSpPr>
            <a:grpSpLocks/>
          </p:cNvGrpSpPr>
          <p:nvPr/>
        </p:nvGrpSpPr>
        <p:grpSpPr bwMode="auto">
          <a:xfrm>
            <a:off x="0" y="1285860"/>
            <a:ext cx="9144000" cy="5357828"/>
            <a:chOff x="1702" y="2147"/>
            <a:chExt cx="9972" cy="11991"/>
          </a:xfrm>
        </p:grpSpPr>
        <p:sp>
          <p:nvSpPr>
            <p:cNvPr id="34821" name="AutoShape 261"/>
            <p:cNvSpPr>
              <a:spLocks noChangeArrowheads="1" noTextEdit="1"/>
            </p:cNvSpPr>
            <p:nvPr/>
          </p:nvSpPr>
          <p:spPr bwMode="auto">
            <a:xfrm>
              <a:off x="1702" y="2147"/>
              <a:ext cx="9972" cy="11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2" name="Line 260"/>
            <p:cNvSpPr>
              <a:spLocks noChangeShapeType="1"/>
            </p:cNvSpPr>
            <p:nvPr/>
          </p:nvSpPr>
          <p:spPr bwMode="auto">
            <a:xfrm>
              <a:off x="9980" y="13500"/>
              <a:ext cx="1223" cy="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3" name="Text Box 259"/>
            <p:cNvSpPr txBox="1">
              <a:spLocks noChangeArrowheads="1"/>
            </p:cNvSpPr>
            <p:nvPr/>
          </p:nvSpPr>
          <p:spPr bwMode="auto">
            <a:xfrm>
              <a:off x="9980" y="13613"/>
              <a:ext cx="1356" cy="3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СТАРТ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24" name="Line 258"/>
            <p:cNvSpPr>
              <a:spLocks noChangeShapeType="1"/>
            </p:cNvSpPr>
            <p:nvPr/>
          </p:nvSpPr>
          <p:spPr bwMode="auto">
            <a:xfrm>
              <a:off x="9980" y="13344"/>
              <a:ext cx="0" cy="26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5" name="Line 257"/>
            <p:cNvSpPr>
              <a:spLocks noChangeShapeType="1"/>
            </p:cNvSpPr>
            <p:nvPr/>
          </p:nvSpPr>
          <p:spPr bwMode="auto">
            <a:xfrm>
              <a:off x="11203" y="13366"/>
              <a:ext cx="0" cy="26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6" name="AutoShape 256"/>
            <p:cNvSpPr>
              <a:spLocks noChangeArrowheads="1"/>
            </p:cNvSpPr>
            <p:nvPr/>
          </p:nvSpPr>
          <p:spPr bwMode="auto">
            <a:xfrm>
              <a:off x="10448" y="12578"/>
              <a:ext cx="315" cy="661"/>
            </a:xfrm>
            <a:prstGeom prst="upArrow">
              <a:avLst>
                <a:gd name="adj1" fmla="val 40315"/>
                <a:gd name="adj2" fmla="val 6677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grpSp>
          <p:nvGrpSpPr>
            <p:cNvPr id="34827" name="Group 253"/>
            <p:cNvGrpSpPr>
              <a:grpSpLocks/>
            </p:cNvGrpSpPr>
            <p:nvPr/>
          </p:nvGrpSpPr>
          <p:grpSpPr bwMode="auto">
            <a:xfrm>
              <a:off x="10229" y="11351"/>
              <a:ext cx="369" cy="386"/>
              <a:chOff x="10229" y="11351"/>
              <a:chExt cx="369" cy="386"/>
            </a:xfrm>
          </p:grpSpPr>
          <p:sp>
            <p:nvSpPr>
              <p:cNvPr id="34943" name="Oval 255"/>
              <p:cNvSpPr>
                <a:spLocks noChangeArrowheads="1"/>
              </p:cNvSpPr>
              <p:nvPr/>
            </p:nvSpPr>
            <p:spPr bwMode="auto">
              <a:xfrm>
                <a:off x="10229" y="11351"/>
                <a:ext cx="369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44" name="Oval 254"/>
              <p:cNvSpPr>
                <a:spLocks noChangeArrowheads="1"/>
              </p:cNvSpPr>
              <p:nvPr/>
            </p:nvSpPr>
            <p:spPr bwMode="auto">
              <a:xfrm>
                <a:off x="10374" y="11509"/>
                <a:ext cx="57" cy="5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grpSp>
          <p:nvGrpSpPr>
            <p:cNvPr id="34828" name="Group 250"/>
            <p:cNvGrpSpPr>
              <a:grpSpLocks/>
            </p:cNvGrpSpPr>
            <p:nvPr/>
          </p:nvGrpSpPr>
          <p:grpSpPr bwMode="auto">
            <a:xfrm>
              <a:off x="10195" y="9737"/>
              <a:ext cx="369" cy="386"/>
              <a:chOff x="10229" y="11351"/>
              <a:chExt cx="369" cy="386"/>
            </a:xfrm>
          </p:grpSpPr>
          <p:sp>
            <p:nvSpPr>
              <p:cNvPr id="34941" name="Oval 252"/>
              <p:cNvSpPr>
                <a:spLocks noChangeArrowheads="1"/>
              </p:cNvSpPr>
              <p:nvPr/>
            </p:nvSpPr>
            <p:spPr bwMode="auto">
              <a:xfrm>
                <a:off x="10229" y="11351"/>
                <a:ext cx="369" cy="38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42" name="Oval 251"/>
              <p:cNvSpPr>
                <a:spLocks noChangeArrowheads="1"/>
              </p:cNvSpPr>
              <p:nvPr/>
            </p:nvSpPr>
            <p:spPr bwMode="auto">
              <a:xfrm>
                <a:off x="10374" y="11509"/>
                <a:ext cx="57" cy="55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sp>
          <p:nvSpPr>
            <p:cNvPr id="34829" name="Freeform 249"/>
            <p:cNvSpPr>
              <a:spLocks/>
            </p:cNvSpPr>
            <p:nvPr/>
          </p:nvSpPr>
          <p:spPr bwMode="auto">
            <a:xfrm>
              <a:off x="9768" y="10983"/>
              <a:ext cx="1137" cy="1106"/>
            </a:xfrm>
            <a:custGeom>
              <a:avLst/>
              <a:gdLst>
                <a:gd name="T0" fmla="*/ 26 w 1137"/>
                <a:gd name="T1" fmla="*/ 0 h 1106"/>
                <a:gd name="T2" fmla="*/ 110 w 1137"/>
                <a:gd name="T3" fmla="*/ 17 h 1106"/>
                <a:gd name="T4" fmla="*/ 45 w 1137"/>
                <a:gd name="T5" fmla="*/ 150 h 1106"/>
                <a:gd name="T6" fmla="*/ 27 w 1137"/>
                <a:gd name="T7" fmla="*/ 228 h 1106"/>
                <a:gd name="T8" fmla="*/ 126 w 1137"/>
                <a:gd name="T9" fmla="*/ 255 h 1106"/>
                <a:gd name="T10" fmla="*/ 198 w 1137"/>
                <a:gd name="T11" fmla="*/ 282 h 1106"/>
                <a:gd name="T12" fmla="*/ 207 w 1137"/>
                <a:gd name="T13" fmla="*/ 351 h 1106"/>
                <a:gd name="T14" fmla="*/ 156 w 1137"/>
                <a:gd name="T15" fmla="*/ 390 h 1106"/>
                <a:gd name="T16" fmla="*/ 60 w 1137"/>
                <a:gd name="T17" fmla="*/ 402 h 1106"/>
                <a:gd name="T18" fmla="*/ 3 w 1137"/>
                <a:gd name="T19" fmla="*/ 468 h 1106"/>
                <a:gd name="T20" fmla="*/ 102 w 1137"/>
                <a:gd name="T21" fmla="*/ 537 h 1106"/>
                <a:gd name="T22" fmla="*/ 207 w 1137"/>
                <a:gd name="T23" fmla="*/ 564 h 1106"/>
                <a:gd name="T24" fmla="*/ 135 w 1137"/>
                <a:gd name="T25" fmla="*/ 672 h 1106"/>
                <a:gd name="T26" fmla="*/ 43 w 1137"/>
                <a:gd name="T27" fmla="*/ 720 h 1106"/>
                <a:gd name="T28" fmla="*/ 51 w 1137"/>
                <a:gd name="T29" fmla="*/ 795 h 1106"/>
                <a:gd name="T30" fmla="*/ 204 w 1137"/>
                <a:gd name="T31" fmla="*/ 819 h 1106"/>
                <a:gd name="T32" fmla="*/ 264 w 1137"/>
                <a:gd name="T33" fmla="*/ 921 h 1106"/>
                <a:gd name="T34" fmla="*/ 177 w 1137"/>
                <a:gd name="T35" fmla="*/ 954 h 1106"/>
                <a:gd name="T36" fmla="*/ 12 w 1137"/>
                <a:gd name="T37" fmla="*/ 1032 h 1106"/>
                <a:gd name="T38" fmla="*/ 321 w 1137"/>
                <a:gd name="T39" fmla="*/ 1101 h 1106"/>
                <a:gd name="T40" fmla="*/ 445 w 1137"/>
                <a:gd name="T41" fmla="*/ 1105 h 1106"/>
                <a:gd name="T42" fmla="*/ 813 w 1137"/>
                <a:gd name="T43" fmla="*/ 1089 h 1106"/>
                <a:gd name="T44" fmla="*/ 1050 w 1137"/>
                <a:gd name="T45" fmla="*/ 963 h 1106"/>
                <a:gd name="T46" fmla="*/ 1110 w 1137"/>
                <a:gd name="T47" fmla="*/ 858 h 1106"/>
                <a:gd name="T48" fmla="*/ 1115 w 1137"/>
                <a:gd name="T49" fmla="*/ 0 h 110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7"/>
                <a:gd name="T76" fmla="*/ 0 h 1106"/>
                <a:gd name="T77" fmla="*/ 1137 w 1137"/>
                <a:gd name="T78" fmla="*/ 1106 h 110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7" h="1106">
                  <a:moveTo>
                    <a:pt x="26" y="0"/>
                  </a:moveTo>
                  <a:cubicBezTo>
                    <a:pt x="54" y="6"/>
                    <a:pt x="84" y="6"/>
                    <a:pt x="110" y="17"/>
                  </a:cubicBezTo>
                  <a:cubicBezTo>
                    <a:pt x="198" y="54"/>
                    <a:pt x="369" y="126"/>
                    <a:pt x="45" y="150"/>
                  </a:cubicBezTo>
                  <a:cubicBezTo>
                    <a:pt x="12" y="180"/>
                    <a:pt x="14" y="211"/>
                    <a:pt x="27" y="228"/>
                  </a:cubicBezTo>
                  <a:cubicBezTo>
                    <a:pt x="40" y="245"/>
                    <a:pt x="98" y="246"/>
                    <a:pt x="126" y="255"/>
                  </a:cubicBezTo>
                  <a:cubicBezTo>
                    <a:pt x="138" y="264"/>
                    <a:pt x="180" y="273"/>
                    <a:pt x="198" y="282"/>
                  </a:cubicBezTo>
                  <a:cubicBezTo>
                    <a:pt x="216" y="306"/>
                    <a:pt x="214" y="333"/>
                    <a:pt x="207" y="351"/>
                  </a:cubicBezTo>
                  <a:cubicBezTo>
                    <a:pt x="200" y="369"/>
                    <a:pt x="180" y="382"/>
                    <a:pt x="156" y="390"/>
                  </a:cubicBezTo>
                  <a:cubicBezTo>
                    <a:pt x="145" y="407"/>
                    <a:pt x="87" y="384"/>
                    <a:pt x="60" y="402"/>
                  </a:cubicBezTo>
                  <a:cubicBezTo>
                    <a:pt x="39" y="408"/>
                    <a:pt x="0" y="432"/>
                    <a:pt x="3" y="468"/>
                  </a:cubicBezTo>
                  <a:cubicBezTo>
                    <a:pt x="23" y="529"/>
                    <a:pt x="55" y="522"/>
                    <a:pt x="102" y="537"/>
                  </a:cubicBezTo>
                  <a:cubicBezTo>
                    <a:pt x="113" y="548"/>
                    <a:pt x="180" y="543"/>
                    <a:pt x="207" y="564"/>
                  </a:cubicBezTo>
                  <a:cubicBezTo>
                    <a:pt x="252" y="636"/>
                    <a:pt x="189" y="653"/>
                    <a:pt x="135" y="672"/>
                  </a:cubicBezTo>
                  <a:cubicBezTo>
                    <a:pt x="105" y="687"/>
                    <a:pt x="65" y="698"/>
                    <a:pt x="43" y="720"/>
                  </a:cubicBezTo>
                  <a:cubicBezTo>
                    <a:pt x="24" y="735"/>
                    <a:pt x="39" y="783"/>
                    <a:pt x="51" y="795"/>
                  </a:cubicBezTo>
                  <a:cubicBezTo>
                    <a:pt x="67" y="811"/>
                    <a:pt x="194" y="817"/>
                    <a:pt x="204" y="819"/>
                  </a:cubicBezTo>
                  <a:cubicBezTo>
                    <a:pt x="231" y="819"/>
                    <a:pt x="341" y="872"/>
                    <a:pt x="264" y="921"/>
                  </a:cubicBezTo>
                  <a:cubicBezTo>
                    <a:pt x="236" y="944"/>
                    <a:pt x="219" y="954"/>
                    <a:pt x="177" y="954"/>
                  </a:cubicBezTo>
                  <a:cubicBezTo>
                    <a:pt x="126" y="969"/>
                    <a:pt x="0" y="933"/>
                    <a:pt x="12" y="1032"/>
                  </a:cubicBezTo>
                  <a:cubicBezTo>
                    <a:pt x="69" y="1089"/>
                    <a:pt x="265" y="1095"/>
                    <a:pt x="321" y="1101"/>
                  </a:cubicBezTo>
                  <a:cubicBezTo>
                    <a:pt x="360" y="1106"/>
                    <a:pt x="406" y="1100"/>
                    <a:pt x="445" y="1105"/>
                  </a:cubicBezTo>
                  <a:cubicBezTo>
                    <a:pt x="568" y="1100"/>
                    <a:pt x="691" y="1102"/>
                    <a:pt x="813" y="1089"/>
                  </a:cubicBezTo>
                  <a:cubicBezTo>
                    <a:pt x="915" y="1078"/>
                    <a:pt x="992" y="1022"/>
                    <a:pt x="1050" y="963"/>
                  </a:cubicBezTo>
                  <a:cubicBezTo>
                    <a:pt x="1082" y="938"/>
                    <a:pt x="1101" y="895"/>
                    <a:pt x="1110" y="858"/>
                  </a:cubicBezTo>
                  <a:cubicBezTo>
                    <a:pt x="1137" y="573"/>
                    <a:pt x="1115" y="285"/>
                    <a:pt x="1115" y="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0" name="Freeform 248"/>
            <p:cNvSpPr>
              <a:spLocks/>
            </p:cNvSpPr>
            <p:nvPr/>
          </p:nvSpPr>
          <p:spPr bwMode="auto">
            <a:xfrm>
              <a:off x="9769" y="9014"/>
              <a:ext cx="580" cy="1344"/>
            </a:xfrm>
            <a:custGeom>
              <a:avLst/>
              <a:gdLst>
                <a:gd name="T0" fmla="*/ 580 w 580"/>
                <a:gd name="T1" fmla="*/ 230 h 1344"/>
                <a:gd name="T2" fmla="*/ 349 w 580"/>
                <a:gd name="T3" fmla="*/ 33 h 1344"/>
                <a:gd name="T4" fmla="*/ 446 w 580"/>
                <a:gd name="T5" fmla="*/ 314 h 1344"/>
                <a:gd name="T6" fmla="*/ 292 w 580"/>
                <a:gd name="T7" fmla="*/ 252 h 1344"/>
                <a:gd name="T8" fmla="*/ 124 w 580"/>
                <a:gd name="T9" fmla="*/ 273 h 1344"/>
                <a:gd name="T10" fmla="*/ 262 w 580"/>
                <a:gd name="T11" fmla="*/ 347 h 1344"/>
                <a:gd name="T12" fmla="*/ 346 w 580"/>
                <a:gd name="T13" fmla="*/ 432 h 1344"/>
                <a:gd name="T14" fmla="*/ 78 w 580"/>
                <a:gd name="T15" fmla="*/ 481 h 1344"/>
                <a:gd name="T16" fmla="*/ 109 w 580"/>
                <a:gd name="T17" fmla="*/ 543 h 1344"/>
                <a:gd name="T18" fmla="*/ 228 w 580"/>
                <a:gd name="T19" fmla="*/ 565 h 1344"/>
                <a:gd name="T20" fmla="*/ 289 w 580"/>
                <a:gd name="T21" fmla="*/ 579 h 1344"/>
                <a:gd name="T22" fmla="*/ 340 w 580"/>
                <a:gd name="T23" fmla="*/ 609 h 1344"/>
                <a:gd name="T24" fmla="*/ 325 w 580"/>
                <a:gd name="T25" fmla="*/ 657 h 1344"/>
                <a:gd name="T26" fmla="*/ 195 w 580"/>
                <a:gd name="T27" fmla="*/ 682 h 1344"/>
                <a:gd name="T28" fmla="*/ 145 w 580"/>
                <a:gd name="T29" fmla="*/ 699 h 1344"/>
                <a:gd name="T30" fmla="*/ 70 w 580"/>
                <a:gd name="T31" fmla="*/ 1344 h 1344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580"/>
                <a:gd name="T49" fmla="*/ 0 h 1344"/>
                <a:gd name="T50" fmla="*/ 580 w 580"/>
                <a:gd name="T51" fmla="*/ 1344 h 1344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580" h="1344">
                  <a:moveTo>
                    <a:pt x="580" y="230"/>
                  </a:moveTo>
                  <a:cubicBezTo>
                    <a:pt x="564" y="168"/>
                    <a:pt x="403" y="0"/>
                    <a:pt x="349" y="33"/>
                  </a:cubicBezTo>
                  <a:cubicBezTo>
                    <a:pt x="276" y="104"/>
                    <a:pt x="523" y="276"/>
                    <a:pt x="446" y="314"/>
                  </a:cubicBezTo>
                  <a:cubicBezTo>
                    <a:pt x="367" y="318"/>
                    <a:pt x="361" y="276"/>
                    <a:pt x="292" y="252"/>
                  </a:cubicBezTo>
                  <a:cubicBezTo>
                    <a:pt x="274" y="237"/>
                    <a:pt x="145" y="204"/>
                    <a:pt x="124" y="273"/>
                  </a:cubicBezTo>
                  <a:cubicBezTo>
                    <a:pt x="115" y="330"/>
                    <a:pt x="193" y="315"/>
                    <a:pt x="262" y="347"/>
                  </a:cubicBezTo>
                  <a:cubicBezTo>
                    <a:pt x="265" y="354"/>
                    <a:pt x="337" y="342"/>
                    <a:pt x="346" y="432"/>
                  </a:cubicBezTo>
                  <a:cubicBezTo>
                    <a:pt x="292" y="495"/>
                    <a:pt x="172" y="402"/>
                    <a:pt x="78" y="481"/>
                  </a:cubicBezTo>
                  <a:cubicBezTo>
                    <a:pt x="49" y="513"/>
                    <a:pt x="89" y="532"/>
                    <a:pt x="109" y="543"/>
                  </a:cubicBezTo>
                  <a:cubicBezTo>
                    <a:pt x="148" y="565"/>
                    <a:pt x="185" y="553"/>
                    <a:pt x="228" y="565"/>
                  </a:cubicBezTo>
                  <a:cubicBezTo>
                    <a:pt x="248" y="570"/>
                    <a:pt x="265" y="567"/>
                    <a:pt x="289" y="579"/>
                  </a:cubicBezTo>
                  <a:cubicBezTo>
                    <a:pt x="308" y="586"/>
                    <a:pt x="334" y="596"/>
                    <a:pt x="340" y="609"/>
                  </a:cubicBezTo>
                  <a:cubicBezTo>
                    <a:pt x="346" y="622"/>
                    <a:pt x="349" y="645"/>
                    <a:pt x="325" y="657"/>
                  </a:cubicBezTo>
                  <a:cubicBezTo>
                    <a:pt x="300" y="682"/>
                    <a:pt x="228" y="671"/>
                    <a:pt x="195" y="682"/>
                  </a:cubicBezTo>
                  <a:cubicBezTo>
                    <a:pt x="178" y="688"/>
                    <a:pt x="145" y="699"/>
                    <a:pt x="145" y="699"/>
                  </a:cubicBezTo>
                  <a:cubicBezTo>
                    <a:pt x="0" y="839"/>
                    <a:pt x="70" y="1226"/>
                    <a:pt x="70" y="1344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arrow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1" name="Line 247"/>
            <p:cNvSpPr>
              <a:spLocks noChangeShapeType="1"/>
            </p:cNvSpPr>
            <p:nvPr/>
          </p:nvSpPr>
          <p:spPr bwMode="auto">
            <a:xfrm flipV="1">
              <a:off x="10905" y="8624"/>
              <a:ext cx="0" cy="111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2" name="AutoShape 246" descr="Темный вертикальный"/>
            <p:cNvSpPr>
              <a:spLocks noChangeArrowheads="1"/>
            </p:cNvSpPr>
            <p:nvPr/>
          </p:nvSpPr>
          <p:spPr bwMode="auto">
            <a:xfrm>
              <a:off x="9769" y="7725"/>
              <a:ext cx="1567" cy="1365"/>
            </a:xfrm>
            <a:custGeom>
              <a:avLst/>
              <a:gdLst>
                <a:gd name="T0" fmla="*/ 783 w 21600"/>
                <a:gd name="T1" fmla="*/ 0 h 21600"/>
                <a:gd name="T2" fmla="*/ 151 w 21600"/>
                <a:gd name="T3" fmla="*/ 683 h 21600"/>
                <a:gd name="T4" fmla="*/ 783 w 21600"/>
                <a:gd name="T5" fmla="*/ 263 h 21600"/>
                <a:gd name="T6" fmla="*/ 1416 w 21600"/>
                <a:gd name="T7" fmla="*/ 68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163" y="10808"/>
                  </a:moveTo>
                  <a:cubicBezTo>
                    <a:pt x="4163" y="10805"/>
                    <a:pt x="4163" y="10802"/>
                    <a:pt x="4163" y="10800"/>
                  </a:cubicBezTo>
                  <a:cubicBezTo>
                    <a:pt x="4163" y="7134"/>
                    <a:pt x="7134" y="4163"/>
                    <a:pt x="10800" y="4163"/>
                  </a:cubicBezTo>
                  <a:cubicBezTo>
                    <a:pt x="14465" y="4163"/>
                    <a:pt x="17437" y="7134"/>
                    <a:pt x="17437" y="10800"/>
                  </a:cubicBezTo>
                  <a:cubicBezTo>
                    <a:pt x="17437" y="10802"/>
                    <a:pt x="17436" y="10805"/>
                    <a:pt x="17436" y="10808"/>
                  </a:cubicBezTo>
                  <a:lnTo>
                    <a:pt x="21599" y="10813"/>
                  </a:lnTo>
                  <a:cubicBezTo>
                    <a:pt x="21599" y="10808"/>
                    <a:pt x="21600" y="1080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4"/>
                    <a:pt x="0" y="10808"/>
                    <a:pt x="0" y="10813"/>
                  </a:cubicBezTo>
                  <a:close/>
                </a:path>
              </a:pathLst>
            </a:custGeom>
            <a:pattFill prst="dk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3" name="AutoShape 245" descr="Темный вертикальный"/>
            <p:cNvSpPr>
              <a:spLocks noChangeArrowheads="1"/>
            </p:cNvSpPr>
            <p:nvPr/>
          </p:nvSpPr>
          <p:spPr bwMode="auto">
            <a:xfrm>
              <a:off x="9768" y="7170"/>
              <a:ext cx="1567" cy="1365"/>
            </a:xfrm>
            <a:custGeom>
              <a:avLst/>
              <a:gdLst>
                <a:gd name="T0" fmla="*/ 783 w 21600"/>
                <a:gd name="T1" fmla="*/ 0 h 21600"/>
                <a:gd name="T2" fmla="*/ 151 w 21600"/>
                <a:gd name="T3" fmla="*/ 683 h 21600"/>
                <a:gd name="T4" fmla="*/ 783 w 21600"/>
                <a:gd name="T5" fmla="*/ 263 h 21600"/>
                <a:gd name="T6" fmla="*/ 1416 w 21600"/>
                <a:gd name="T7" fmla="*/ 68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163" y="10808"/>
                  </a:moveTo>
                  <a:cubicBezTo>
                    <a:pt x="4163" y="10805"/>
                    <a:pt x="4163" y="10802"/>
                    <a:pt x="4163" y="10800"/>
                  </a:cubicBezTo>
                  <a:cubicBezTo>
                    <a:pt x="4163" y="7134"/>
                    <a:pt x="7134" y="4163"/>
                    <a:pt x="10800" y="4163"/>
                  </a:cubicBezTo>
                  <a:cubicBezTo>
                    <a:pt x="14465" y="4163"/>
                    <a:pt x="17437" y="7134"/>
                    <a:pt x="17437" y="10800"/>
                  </a:cubicBezTo>
                  <a:cubicBezTo>
                    <a:pt x="17437" y="10802"/>
                    <a:pt x="17436" y="10805"/>
                    <a:pt x="17436" y="10808"/>
                  </a:cubicBezTo>
                  <a:lnTo>
                    <a:pt x="21599" y="10813"/>
                  </a:lnTo>
                  <a:cubicBezTo>
                    <a:pt x="21599" y="10808"/>
                    <a:pt x="21600" y="1080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4"/>
                    <a:pt x="0" y="10808"/>
                    <a:pt x="0" y="10813"/>
                  </a:cubicBezTo>
                  <a:close/>
                </a:path>
              </a:pathLst>
            </a:custGeom>
            <a:pattFill prst="dk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4" name="AutoShape 244" descr="Темный вертикальный"/>
            <p:cNvSpPr>
              <a:spLocks noChangeArrowheads="1"/>
            </p:cNvSpPr>
            <p:nvPr/>
          </p:nvSpPr>
          <p:spPr bwMode="auto">
            <a:xfrm>
              <a:off x="9769" y="6660"/>
              <a:ext cx="1567" cy="1365"/>
            </a:xfrm>
            <a:custGeom>
              <a:avLst/>
              <a:gdLst>
                <a:gd name="T0" fmla="*/ 783 w 21600"/>
                <a:gd name="T1" fmla="*/ 0 h 21600"/>
                <a:gd name="T2" fmla="*/ 151 w 21600"/>
                <a:gd name="T3" fmla="*/ 683 h 21600"/>
                <a:gd name="T4" fmla="*/ 783 w 21600"/>
                <a:gd name="T5" fmla="*/ 263 h 21600"/>
                <a:gd name="T6" fmla="*/ 1416 w 21600"/>
                <a:gd name="T7" fmla="*/ 68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163" y="10808"/>
                  </a:moveTo>
                  <a:cubicBezTo>
                    <a:pt x="4163" y="10805"/>
                    <a:pt x="4163" y="10802"/>
                    <a:pt x="4163" y="10800"/>
                  </a:cubicBezTo>
                  <a:cubicBezTo>
                    <a:pt x="4163" y="7134"/>
                    <a:pt x="7134" y="4163"/>
                    <a:pt x="10800" y="4163"/>
                  </a:cubicBezTo>
                  <a:cubicBezTo>
                    <a:pt x="14465" y="4163"/>
                    <a:pt x="17437" y="7134"/>
                    <a:pt x="17437" y="10800"/>
                  </a:cubicBezTo>
                  <a:cubicBezTo>
                    <a:pt x="17437" y="10802"/>
                    <a:pt x="17436" y="10805"/>
                    <a:pt x="17436" y="10808"/>
                  </a:cubicBezTo>
                  <a:lnTo>
                    <a:pt x="21599" y="10813"/>
                  </a:lnTo>
                  <a:cubicBezTo>
                    <a:pt x="21599" y="10808"/>
                    <a:pt x="21600" y="1080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4"/>
                    <a:pt x="0" y="10808"/>
                    <a:pt x="0" y="10813"/>
                  </a:cubicBezTo>
                  <a:close/>
                </a:path>
              </a:pathLst>
            </a:custGeom>
            <a:pattFill prst="dk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5" name="AutoShape 243" descr="Темный вертикальный"/>
            <p:cNvSpPr>
              <a:spLocks noChangeArrowheads="1"/>
            </p:cNvSpPr>
            <p:nvPr/>
          </p:nvSpPr>
          <p:spPr bwMode="auto">
            <a:xfrm>
              <a:off x="9769" y="6090"/>
              <a:ext cx="1567" cy="1365"/>
            </a:xfrm>
            <a:custGeom>
              <a:avLst/>
              <a:gdLst>
                <a:gd name="T0" fmla="*/ 783 w 21600"/>
                <a:gd name="T1" fmla="*/ 0 h 21600"/>
                <a:gd name="T2" fmla="*/ 151 w 21600"/>
                <a:gd name="T3" fmla="*/ 683 h 21600"/>
                <a:gd name="T4" fmla="*/ 783 w 21600"/>
                <a:gd name="T5" fmla="*/ 263 h 21600"/>
                <a:gd name="T6" fmla="*/ 1416 w 21600"/>
                <a:gd name="T7" fmla="*/ 68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163" y="10808"/>
                  </a:moveTo>
                  <a:cubicBezTo>
                    <a:pt x="4163" y="10805"/>
                    <a:pt x="4163" y="10802"/>
                    <a:pt x="4163" y="10800"/>
                  </a:cubicBezTo>
                  <a:cubicBezTo>
                    <a:pt x="4163" y="7134"/>
                    <a:pt x="7134" y="4163"/>
                    <a:pt x="10800" y="4163"/>
                  </a:cubicBezTo>
                  <a:cubicBezTo>
                    <a:pt x="14465" y="4163"/>
                    <a:pt x="17437" y="7134"/>
                    <a:pt x="17437" y="10800"/>
                  </a:cubicBezTo>
                  <a:cubicBezTo>
                    <a:pt x="17437" y="10802"/>
                    <a:pt x="17436" y="10805"/>
                    <a:pt x="17436" y="10808"/>
                  </a:cubicBezTo>
                  <a:lnTo>
                    <a:pt x="21599" y="10813"/>
                  </a:lnTo>
                  <a:cubicBezTo>
                    <a:pt x="21599" y="10808"/>
                    <a:pt x="21600" y="1080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4"/>
                    <a:pt x="0" y="10808"/>
                    <a:pt x="0" y="10813"/>
                  </a:cubicBezTo>
                  <a:close/>
                </a:path>
              </a:pathLst>
            </a:custGeom>
            <a:pattFill prst="dk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6" name="AutoShape 242" descr="Темный вертикальный"/>
            <p:cNvSpPr>
              <a:spLocks noChangeArrowheads="1"/>
            </p:cNvSpPr>
            <p:nvPr/>
          </p:nvSpPr>
          <p:spPr bwMode="auto">
            <a:xfrm>
              <a:off x="9769" y="5549"/>
              <a:ext cx="1567" cy="1365"/>
            </a:xfrm>
            <a:custGeom>
              <a:avLst/>
              <a:gdLst>
                <a:gd name="T0" fmla="*/ 783 w 21600"/>
                <a:gd name="T1" fmla="*/ 0 h 21600"/>
                <a:gd name="T2" fmla="*/ 151 w 21600"/>
                <a:gd name="T3" fmla="*/ 683 h 21600"/>
                <a:gd name="T4" fmla="*/ 783 w 21600"/>
                <a:gd name="T5" fmla="*/ 263 h 21600"/>
                <a:gd name="T6" fmla="*/ 1416 w 21600"/>
                <a:gd name="T7" fmla="*/ 683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600"/>
                <a:gd name="T13" fmla="*/ 0 h 21600"/>
                <a:gd name="T14" fmla="*/ 21600 w 21600"/>
                <a:gd name="T15" fmla="*/ 772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4163" y="10808"/>
                  </a:moveTo>
                  <a:cubicBezTo>
                    <a:pt x="4163" y="10805"/>
                    <a:pt x="4163" y="10802"/>
                    <a:pt x="4163" y="10800"/>
                  </a:cubicBezTo>
                  <a:cubicBezTo>
                    <a:pt x="4163" y="7134"/>
                    <a:pt x="7134" y="4163"/>
                    <a:pt x="10800" y="4163"/>
                  </a:cubicBezTo>
                  <a:cubicBezTo>
                    <a:pt x="14465" y="4163"/>
                    <a:pt x="17437" y="7134"/>
                    <a:pt x="17437" y="10800"/>
                  </a:cubicBezTo>
                  <a:cubicBezTo>
                    <a:pt x="17437" y="10802"/>
                    <a:pt x="17436" y="10805"/>
                    <a:pt x="17436" y="10808"/>
                  </a:cubicBezTo>
                  <a:lnTo>
                    <a:pt x="21599" y="10813"/>
                  </a:lnTo>
                  <a:cubicBezTo>
                    <a:pt x="21599" y="10808"/>
                    <a:pt x="21600" y="1080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ubicBezTo>
                    <a:pt x="4835" y="0"/>
                    <a:pt x="0" y="4835"/>
                    <a:pt x="0" y="10800"/>
                  </a:cubicBezTo>
                  <a:cubicBezTo>
                    <a:pt x="-1" y="10804"/>
                    <a:pt x="0" y="10808"/>
                    <a:pt x="0" y="10813"/>
                  </a:cubicBezTo>
                  <a:close/>
                </a:path>
              </a:pathLst>
            </a:custGeom>
            <a:pattFill prst="dkVert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37" name="Line 241"/>
            <p:cNvSpPr>
              <a:spLocks noChangeShapeType="1"/>
            </p:cNvSpPr>
            <p:nvPr/>
          </p:nvSpPr>
          <p:spPr bwMode="auto">
            <a:xfrm flipV="1">
              <a:off x="10564" y="4981"/>
              <a:ext cx="0" cy="3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8" name="Line 240"/>
            <p:cNvSpPr>
              <a:spLocks noChangeShapeType="1"/>
            </p:cNvSpPr>
            <p:nvPr/>
          </p:nvSpPr>
          <p:spPr bwMode="auto">
            <a:xfrm flipV="1">
              <a:off x="9862" y="4755"/>
              <a:ext cx="1560" cy="32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39" name="Arc 239"/>
            <p:cNvSpPr>
              <a:spLocks/>
            </p:cNvSpPr>
            <p:nvPr/>
          </p:nvSpPr>
          <p:spPr bwMode="auto">
            <a:xfrm rot="6915190" flipH="1">
              <a:off x="10671" y="4014"/>
              <a:ext cx="684" cy="862"/>
            </a:xfrm>
            <a:custGeom>
              <a:avLst/>
              <a:gdLst>
                <a:gd name="T0" fmla="*/ 485 w 21600"/>
                <a:gd name="T1" fmla="*/ 0 h 30089"/>
                <a:gd name="T2" fmla="*/ 497 w 21600"/>
                <a:gd name="T3" fmla="*/ 862 h 30089"/>
                <a:gd name="T4" fmla="*/ 0 w 21600"/>
                <a:gd name="T5" fmla="*/ 437 h 3008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0089"/>
                <a:gd name="T11" fmla="*/ 21600 w 21600"/>
                <a:gd name="T12" fmla="*/ 30089 h 300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0089" fill="none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</a:path>
                <a:path w="21600" h="30089" stroke="0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  <a:lnTo>
                    <a:pt x="0" y="15238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0" name="Line 238"/>
            <p:cNvSpPr>
              <a:spLocks noChangeShapeType="1"/>
            </p:cNvSpPr>
            <p:nvPr/>
          </p:nvSpPr>
          <p:spPr bwMode="auto">
            <a:xfrm flipH="1">
              <a:off x="6329" y="3856"/>
              <a:ext cx="165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1" name="Line 237"/>
            <p:cNvSpPr>
              <a:spLocks noChangeShapeType="1"/>
            </p:cNvSpPr>
            <p:nvPr/>
          </p:nvSpPr>
          <p:spPr bwMode="auto">
            <a:xfrm flipH="1">
              <a:off x="6329" y="3014"/>
              <a:ext cx="165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2" name="Line 236"/>
            <p:cNvSpPr>
              <a:spLocks noChangeShapeType="1"/>
            </p:cNvSpPr>
            <p:nvPr/>
          </p:nvSpPr>
          <p:spPr bwMode="auto">
            <a:xfrm flipH="1">
              <a:off x="5834" y="3508"/>
              <a:ext cx="840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3" name="Rectangle 235"/>
            <p:cNvSpPr>
              <a:spLocks noChangeArrowheads="1"/>
            </p:cNvSpPr>
            <p:nvPr/>
          </p:nvSpPr>
          <p:spPr bwMode="auto">
            <a:xfrm>
              <a:off x="2279" y="2879"/>
              <a:ext cx="2415" cy="130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4" name="Rectangle 234" descr="20%"/>
            <p:cNvSpPr>
              <a:spLocks noChangeArrowheads="1"/>
            </p:cNvSpPr>
            <p:nvPr/>
          </p:nvSpPr>
          <p:spPr bwMode="auto">
            <a:xfrm>
              <a:off x="2279" y="2924"/>
              <a:ext cx="2415" cy="1215"/>
            </a:xfrm>
            <a:prstGeom prst="rect">
              <a:avLst/>
            </a:prstGeom>
            <a:pattFill prst="pct20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5" name="Rectangle 233" descr="Широкий диагональный 1"/>
            <p:cNvSpPr>
              <a:spLocks noChangeArrowheads="1"/>
            </p:cNvSpPr>
            <p:nvPr/>
          </p:nvSpPr>
          <p:spPr bwMode="auto">
            <a:xfrm>
              <a:off x="5264" y="3194"/>
              <a:ext cx="143" cy="587"/>
            </a:xfrm>
            <a:prstGeom prst="rect">
              <a:avLst/>
            </a:prstGeom>
            <a:pattFill prst="wdDnDiag">
              <a:fgClr>
                <a:srgbClr val="000000"/>
              </a:fgClr>
              <a:bgClr>
                <a:srgbClr val="FFFFF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6" name="Arc 232"/>
            <p:cNvSpPr>
              <a:spLocks/>
            </p:cNvSpPr>
            <p:nvPr/>
          </p:nvSpPr>
          <p:spPr bwMode="auto">
            <a:xfrm rot="10204688" flipH="1" flipV="1">
              <a:off x="3666" y="3069"/>
              <a:ext cx="1424" cy="406"/>
            </a:xfrm>
            <a:custGeom>
              <a:avLst/>
              <a:gdLst>
                <a:gd name="T0" fmla="*/ 0 w 38700"/>
                <a:gd name="T1" fmla="*/ 158 h 21600"/>
                <a:gd name="T2" fmla="*/ 1424 w 38700"/>
                <a:gd name="T3" fmla="*/ 406 h 21600"/>
                <a:gd name="T4" fmla="*/ 629 w 38700"/>
                <a:gd name="T5" fmla="*/ 406 h 21600"/>
                <a:gd name="T6" fmla="*/ 0 60000 65536"/>
                <a:gd name="T7" fmla="*/ 0 60000 65536"/>
                <a:gd name="T8" fmla="*/ 0 60000 65536"/>
                <a:gd name="T9" fmla="*/ 0 w 38700"/>
                <a:gd name="T10" fmla="*/ 0 h 21600"/>
                <a:gd name="T11" fmla="*/ 38700 w 387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8700" h="21600" fill="none" extrusionOk="0">
                  <a:moveTo>
                    <a:pt x="0" y="8403"/>
                  </a:moveTo>
                  <a:cubicBezTo>
                    <a:pt x="4090" y="3103"/>
                    <a:pt x="10405" y="-1"/>
                    <a:pt x="17100" y="0"/>
                  </a:cubicBezTo>
                  <a:cubicBezTo>
                    <a:pt x="29029" y="0"/>
                    <a:pt x="38700" y="9670"/>
                    <a:pt x="38700" y="21600"/>
                  </a:cubicBezTo>
                </a:path>
                <a:path w="38700" h="21600" stroke="0" extrusionOk="0">
                  <a:moveTo>
                    <a:pt x="0" y="8403"/>
                  </a:moveTo>
                  <a:cubicBezTo>
                    <a:pt x="4090" y="3103"/>
                    <a:pt x="10405" y="-1"/>
                    <a:pt x="17100" y="0"/>
                  </a:cubicBezTo>
                  <a:cubicBezTo>
                    <a:pt x="29029" y="0"/>
                    <a:pt x="38700" y="9670"/>
                    <a:pt x="38700" y="21600"/>
                  </a:cubicBezTo>
                  <a:lnTo>
                    <a:pt x="1710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arrow" w="lg" len="lg"/>
              <a:tailEnd type="none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7" name="Arc 231"/>
            <p:cNvSpPr>
              <a:spLocks/>
            </p:cNvSpPr>
            <p:nvPr/>
          </p:nvSpPr>
          <p:spPr bwMode="auto">
            <a:xfrm rot="525682" flipH="1">
              <a:off x="2084" y="3475"/>
              <a:ext cx="405" cy="1233"/>
            </a:xfrm>
            <a:custGeom>
              <a:avLst/>
              <a:gdLst>
                <a:gd name="T0" fmla="*/ 0 w 21600"/>
                <a:gd name="T1" fmla="*/ 0 h 33545"/>
                <a:gd name="T2" fmla="*/ 337 w 21600"/>
                <a:gd name="T3" fmla="*/ 1233 h 33545"/>
                <a:gd name="T4" fmla="*/ 0 w 21600"/>
                <a:gd name="T5" fmla="*/ 794 h 33545"/>
                <a:gd name="T6" fmla="*/ 0 60000 65536"/>
                <a:gd name="T7" fmla="*/ 0 60000 65536"/>
                <a:gd name="T8" fmla="*/ 0 60000 65536"/>
                <a:gd name="T9" fmla="*/ 0 w 21600"/>
                <a:gd name="T10" fmla="*/ 0 h 33545"/>
                <a:gd name="T11" fmla="*/ 21600 w 21600"/>
                <a:gd name="T12" fmla="*/ 33545 h 3354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3545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849"/>
                    <a:pt x="20346" y="30004"/>
                    <a:pt x="17996" y="33544"/>
                  </a:cubicBezTo>
                </a:path>
                <a:path w="21600" h="33545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5849"/>
                    <a:pt x="20346" y="30004"/>
                    <a:pt x="17996" y="3354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 type="none" w="lg" len="lg"/>
              <a:tailEnd type="stealth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8" name="Freeform 230"/>
            <p:cNvSpPr>
              <a:spLocks/>
            </p:cNvSpPr>
            <p:nvPr/>
          </p:nvSpPr>
          <p:spPr bwMode="auto">
            <a:xfrm>
              <a:off x="2396" y="4937"/>
              <a:ext cx="2480" cy="250"/>
            </a:xfrm>
            <a:custGeom>
              <a:avLst/>
              <a:gdLst>
                <a:gd name="T0" fmla="*/ 80 w 2480"/>
                <a:gd name="T1" fmla="*/ 29 h 250"/>
                <a:gd name="T2" fmla="*/ 185 w 2480"/>
                <a:gd name="T3" fmla="*/ 74 h 250"/>
                <a:gd name="T4" fmla="*/ 530 w 2480"/>
                <a:gd name="T5" fmla="*/ 149 h 250"/>
                <a:gd name="T6" fmla="*/ 1595 w 2480"/>
                <a:gd name="T7" fmla="*/ 164 h 250"/>
                <a:gd name="T8" fmla="*/ 1895 w 2480"/>
                <a:gd name="T9" fmla="*/ 119 h 250"/>
                <a:gd name="T10" fmla="*/ 2240 w 2480"/>
                <a:gd name="T11" fmla="*/ 134 h 250"/>
                <a:gd name="T12" fmla="*/ 2480 w 2480"/>
                <a:gd name="T13" fmla="*/ 179 h 25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80"/>
                <a:gd name="T22" fmla="*/ 0 h 250"/>
                <a:gd name="T23" fmla="*/ 2480 w 2480"/>
                <a:gd name="T24" fmla="*/ 250 h 25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80" h="250">
                  <a:moveTo>
                    <a:pt x="80" y="29"/>
                  </a:moveTo>
                  <a:cubicBezTo>
                    <a:pt x="225" y="77"/>
                    <a:pt x="0" y="0"/>
                    <a:pt x="185" y="74"/>
                  </a:cubicBezTo>
                  <a:cubicBezTo>
                    <a:pt x="297" y="119"/>
                    <a:pt x="411" y="136"/>
                    <a:pt x="530" y="149"/>
                  </a:cubicBezTo>
                  <a:cubicBezTo>
                    <a:pt x="834" y="250"/>
                    <a:pt x="1494" y="166"/>
                    <a:pt x="1595" y="164"/>
                  </a:cubicBezTo>
                  <a:cubicBezTo>
                    <a:pt x="1698" y="153"/>
                    <a:pt x="1793" y="134"/>
                    <a:pt x="1895" y="119"/>
                  </a:cubicBezTo>
                  <a:cubicBezTo>
                    <a:pt x="2010" y="124"/>
                    <a:pt x="2125" y="126"/>
                    <a:pt x="2240" y="134"/>
                  </a:cubicBezTo>
                  <a:cubicBezTo>
                    <a:pt x="2322" y="140"/>
                    <a:pt x="2397" y="179"/>
                    <a:pt x="2480" y="179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49" name="Freeform 229"/>
            <p:cNvSpPr>
              <a:spLocks/>
            </p:cNvSpPr>
            <p:nvPr/>
          </p:nvSpPr>
          <p:spPr bwMode="auto">
            <a:xfrm>
              <a:off x="2085" y="5295"/>
              <a:ext cx="3090" cy="480"/>
            </a:xfrm>
            <a:custGeom>
              <a:avLst/>
              <a:gdLst>
                <a:gd name="T0" fmla="*/ 3090 w 3090"/>
                <a:gd name="T1" fmla="*/ 0 h 480"/>
                <a:gd name="T2" fmla="*/ 3075 w 3090"/>
                <a:gd name="T3" fmla="*/ 210 h 480"/>
                <a:gd name="T4" fmla="*/ 2865 w 3090"/>
                <a:gd name="T5" fmla="*/ 315 h 480"/>
                <a:gd name="T6" fmla="*/ 870 w 3090"/>
                <a:gd name="T7" fmla="*/ 330 h 480"/>
                <a:gd name="T8" fmla="*/ 540 w 3090"/>
                <a:gd name="T9" fmla="*/ 390 h 480"/>
                <a:gd name="T10" fmla="*/ 255 w 3090"/>
                <a:gd name="T11" fmla="*/ 420 h 480"/>
                <a:gd name="T12" fmla="*/ 0 w 3090"/>
                <a:gd name="T13" fmla="*/ 480 h 48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090"/>
                <a:gd name="T22" fmla="*/ 0 h 480"/>
                <a:gd name="T23" fmla="*/ 3090 w 3090"/>
                <a:gd name="T24" fmla="*/ 480 h 48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090" h="480">
                  <a:moveTo>
                    <a:pt x="3090" y="0"/>
                  </a:moveTo>
                  <a:cubicBezTo>
                    <a:pt x="3085" y="70"/>
                    <a:pt x="3087" y="141"/>
                    <a:pt x="3075" y="210"/>
                  </a:cubicBezTo>
                  <a:cubicBezTo>
                    <a:pt x="3063" y="276"/>
                    <a:pt x="2912" y="307"/>
                    <a:pt x="2865" y="315"/>
                  </a:cubicBezTo>
                  <a:cubicBezTo>
                    <a:pt x="2194" y="307"/>
                    <a:pt x="1538" y="291"/>
                    <a:pt x="870" y="330"/>
                  </a:cubicBezTo>
                  <a:cubicBezTo>
                    <a:pt x="767" y="364"/>
                    <a:pt x="648" y="378"/>
                    <a:pt x="540" y="390"/>
                  </a:cubicBezTo>
                  <a:cubicBezTo>
                    <a:pt x="409" y="434"/>
                    <a:pt x="559" y="388"/>
                    <a:pt x="255" y="420"/>
                  </a:cubicBezTo>
                  <a:cubicBezTo>
                    <a:pt x="170" y="429"/>
                    <a:pt x="88" y="480"/>
                    <a:pt x="0" y="48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50" name="Freeform 228"/>
            <p:cNvSpPr>
              <a:spLocks/>
            </p:cNvSpPr>
            <p:nvPr/>
          </p:nvSpPr>
          <p:spPr bwMode="auto">
            <a:xfrm>
              <a:off x="1904" y="5999"/>
              <a:ext cx="2940" cy="135"/>
            </a:xfrm>
            <a:custGeom>
              <a:avLst/>
              <a:gdLst>
                <a:gd name="T0" fmla="*/ 0 w 2940"/>
                <a:gd name="T1" fmla="*/ 90 h 135"/>
                <a:gd name="T2" fmla="*/ 135 w 2940"/>
                <a:gd name="T3" fmla="*/ 135 h 135"/>
                <a:gd name="T4" fmla="*/ 1245 w 2940"/>
                <a:gd name="T5" fmla="*/ 120 h 135"/>
                <a:gd name="T6" fmla="*/ 1725 w 2940"/>
                <a:gd name="T7" fmla="*/ 105 h 135"/>
                <a:gd name="T8" fmla="*/ 1935 w 2940"/>
                <a:gd name="T9" fmla="*/ 60 h 135"/>
                <a:gd name="T10" fmla="*/ 2385 w 2940"/>
                <a:gd name="T11" fmla="*/ 0 h 135"/>
                <a:gd name="T12" fmla="*/ 2775 w 2940"/>
                <a:gd name="T13" fmla="*/ 15 h 135"/>
                <a:gd name="T14" fmla="*/ 2820 w 2940"/>
                <a:gd name="T15" fmla="*/ 30 h 135"/>
                <a:gd name="T16" fmla="*/ 2835 w 2940"/>
                <a:gd name="T17" fmla="*/ 75 h 135"/>
                <a:gd name="T18" fmla="*/ 2940 w 2940"/>
                <a:gd name="T19" fmla="*/ 135 h 1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2940"/>
                <a:gd name="T31" fmla="*/ 0 h 135"/>
                <a:gd name="T32" fmla="*/ 2940 w 2940"/>
                <a:gd name="T33" fmla="*/ 135 h 135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2940" h="135">
                  <a:moveTo>
                    <a:pt x="0" y="90"/>
                  </a:moveTo>
                  <a:cubicBezTo>
                    <a:pt x="54" y="126"/>
                    <a:pt x="54" y="135"/>
                    <a:pt x="135" y="135"/>
                  </a:cubicBezTo>
                  <a:cubicBezTo>
                    <a:pt x="505" y="135"/>
                    <a:pt x="875" y="125"/>
                    <a:pt x="1245" y="120"/>
                  </a:cubicBezTo>
                  <a:cubicBezTo>
                    <a:pt x="1405" y="115"/>
                    <a:pt x="1565" y="116"/>
                    <a:pt x="1725" y="105"/>
                  </a:cubicBezTo>
                  <a:cubicBezTo>
                    <a:pt x="1902" y="92"/>
                    <a:pt x="1823" y="79"/>
                    <a:pt x="1935" y="60"/>
                  </a:cubicBezTo>
                  <a:cubicBezTo>
                    <a:pt x="2084" y="35"/>
                    <a:pt x="2234" y="15"/>
                    <a:pt x="2385" y="0"/>
                  </a:cubicBezTo>
                  <a:cubicBezTo>
                    <a:pt x="2515" y="5"/>
                    <a:pt x="2645" y="6"/>
                    <a:pt x="2775" y="15"/>
                  </a:cubicBezTo>
                  <a:cubicBezTo>
                    <a:pt x="2791" y="16"/>
                    <a:pt x="2809" y="19"/>
                    <a:pt x="2820" y="30"/>
                  </a:cubicBezTo>
                  <a:cubicBezTo>
                    <a:pt x="2831" y="41"/>
                    <a:pt x="2824" y="64"/>
                    <a:pt x="2835" y="75"/>
                  </a:cubicBezTo>
                  <a:cubicBezTo>
                    <a:pt x="2853" y="93"/>
                    <a:pt x="2911" y="106"/>
                    <a:pt x="2940" y="135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51" name="Freeform 227"/>
            <p:cNvSpPr>
              <a:spLocks/>
            </p:cNvSpPr>
            <p:nvPr/>
          </p:nvSpPr>
          <p:spPr bwMode="auto">
            <a:xfrm>
              <a:off x="1702" y="6134"/>
              <a:ext cx="3615" cy="1860"/>
            </a:xfrm>
            <a:custGeom>
              <a:avLst/>
              <a:gdLst>
                <a:gd name="T0" fmla="*/ 3300 w 3615"/>
                <a:gd name="T1" fmla="*/ 0 h 1860"/>
                <a:gd name="T2" fmla="*/ 3390 w 3615"/>
                <a:gd name="T3" fmla="*/ 15 h 1860"/>
                <a:gd name="T4" fmla="*/ 3480 w 3615"/>
                <a:gd name="T5" fmla="*/ 45 h 1860"/>
                <a:gd name="T6" fmla="*/ 3585 w 3615"/>
                <a:gd name="T7" fmla="*/ 180 h 1860"/>
                <a:gd name="T8" fmla="*/ 3615 w 3615"/>
                <a:gd name="T9" fmla="*/ 270 h 1860"/>
                <a:gd name="T10" fmla="*/ 3570 w 3615"/>
                <a:gd name="T11" fmla="*/ 390 h 1860"/>
                <a:gd name="T12" fmla="*/ 2985 w 3615"/>
                <a:gd name="T13" fmla="*/ 510 h 1860"/>
                <a:gd name="T14" fmla="*/ 570 w 3615"/>
                <a:gd name="T15" fmla="*/ 540 h 1860"/>
                <a:gd name="T16" fmla="*/ 315 w 3615"/>
                <a:gd name="T17" fmla="*/ 585 h 1860"/>
                <a:gd name="T18" fmla="*/ 180 w 3615"/>
                <a:gd name="T19" fmla="*/ 660 h 1860"/>
                <a:gd name="T20" fmla="*/ 75 w 3615"/>
                <a:gd name="T21" fmla="*/ 795 h 1860"/>
                <a:gd name="T22" fmla="*/ 0 w 3615"/>
                <a:gd name="T23" fmla="*/ 1125 h 1860"/>
                <a:gd name="T24" fmla="*/ 15 w 3615"/>
                <a:gd name="T25" fmla="*/ 1320 h 1860"/>
                <a:gd name="T26" fmla="*/ 135 w 3615"/>
                <a:gd name="T27" fmla="*/ 1395 h 1860"/>
                <a:gd name="T28" fmla="*/ 1185 w 3615"/>
                <a:gd name="T29" fmla="*/ 1380 h 1860"/>
                <a:gd name="T30" fmla="*/ 1440 w 3615"/>
                <a:gd name="T31" fmla="*/ 1440 h 1860"/>
                <a:gd name="T32" fmla="*/ 1605 w 3615"/>
                <a:gd name="T33" fmla="*/ 1470 h 1860"/>
                <a:gd name="T34" fmla="*/ 1845 w 3615"/>
                <a:gd name="T35" fmla="*/ 1590 h 1860"/>
                <a:gd name="T36" fmla="*/ 1860 w 3615"/>
                <a:gd name="T37" fmla="*/ 1635 h 1860"/>
                <a:gd name="T38" fmla="*/ 1905 w 3615"/>
                <a:gd name="T39" fmla="*/ 1680 h 1860"/>
                <a:gd name="T40" fmla="*/ 1905 w 3615"/>
                <a:gd name="T41" fmla="*/ 1860 h 18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615"/>
                <a:gd name="T64" fmla="*/ 0 h 1860"/>
                <a:gd name="T65" fmla="*/ 3615 w 3615"/>
                <a:gd name="T66" fmla="*/ 1860 h 18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615" h="1860">
                  <a:moveTo>
                    <a:pt x="3300" y="0"/>
                  </a:moveTo>
                  <a:cubicBezTo>
                    <a:pt x="3330" y="5"/>
                    <a:pt x="3360" y="8"/>
                    <a:pt x="3390" y="15"/>
                  </a:cubicBezTo>
                  <a:cubicBezTo>
                    <a:pt x="3421" y="23"/>
                    <a:pt x="3480" y="45"/>
                    <a:pt x="3480" y="45"/>
                  </a:cubicBezTo>
                  <a:cubicBezTo>
                    <a:pt x="3519" y="84"/>
                    <a:pt x="3567" y="126"/>
                    <a:pt x="3585" y="180"/>
                  </a:cubicBezTo>
                  <a:cubicBezTo>
                    <a:pt x="3595" y="210"/>
                    <a:pt x="3615" y="270"/>
                    <a:pt x="3615" y="270"/>
                  </a:cubicBezTo>
                  <a:cubicBezTo>
                    <a:pt x="3604" y="324"/>
                    <a:pt x="3609" y="351"/>
                    <a:pt x="3570" y="390"/>
                  </a:cubicBezTo>
                  <a:cubicBezTo>
                    <a:pt x="3474" y="486"/>
                    <a:pt x="3105" y="507"/>
                    <a:pt x="2985" y="510"/>
                  </a:cubicBezTo>
                  <a:cubicBezTo>
                    <a:pt x="2639" y="519"/>
                    <a:pt x="779" y="538"/>
                    <a:pt x="570" y="540"/>
                  </a:cubicBezTo>
                  <a:cubicBezTo>
                    <a:pt x="483" y="551"/>
                    <a:pt x="399" y="561"/>
                    <a:pt x="315" y="585"/>
                  </a:cubicBezTo>
                  <a:cubicBezTo>
                    <a:pt x="266" y="599"/>
                    <a:pt x="180" y="660"/>
                    <a:pt x="180" y="660"/>
                  </a:cubicBezTo>
                  <a:cubicBezTo>
                    <a:pt x="149" y="707"/>
                    <a:pt x="98" y="743"/>
                    <a:pt x="75" y="795"/>
                  </a:cubicBezTo>
                  <a:cubicBezTo>
                    <a:pt x="28" y="900"/>
                    <a:pt x="14" y="1012"/>
                    <a:pt x="0" y="1125"/>
                  </a:cubicBezTo>
                  <a:cubicBezTo>
                    <a:pt x="5" y="1190"/>
                    <a:pt x="3" y="1256"/>
                    <a:pt x="15" y="1320"/>
                  </a:cubicBezTo>
                  <a:cubicBezTo>
                    <a:pt x="24" y="1366"/>
                    <a:pt x="135" y="1395"/>
                    <a:pt x="135" y="1395"/>
                  </a:cubicBezTo>
                  <a:cubicBezTo>
                    <a:pt x="516" y="1383"/>
                    <a:pt x="807" y="1367"/>
                    <a:pt x="1185" y="1380"/>
                  </a:cubicBezTo>
                  <a:cubicBezTo>
                    <a:pt x="1272" y="1395"/>
                    <a:pt x="1354" y="1424"/>
                    <a:pt x="1440" y="1440"/>
                  </a:cubicBezTo>
                  <a:cubicBezTo>
                    <a:pt x="1637" y="1476"/>
                    <a:pt x="1469" y="1436"/>
                    <a:pt x="1605" y="1470"/>
                  </a:cubicBezTo>
                  <a:cubicBezTo>
                    <a:pt x="1680" y="1520"/>
                    <a:pt x="1770" y="1540"/>
                    <a:pt x="1845" y="1590"/>
                  </a:cubicBezTo>
                  <a:cubicBezTo>
                    <a:pt x="1850" y="1605"/>
                    <a:pt x="1851" y="1622"/>
                    <a:pt x="1860" y="1635"/>
                  </a:cubicBezTo>
                  <a:cubicBezTo>
                    <a:pt x="1872" y="1653"/>
                    <a:pt x="1901" y="1659"/>
                    <a:pt x="1905" y="1680"/>
                  </a:cubicBezTo>
                  <a:cubicBezTo>
                    <a:pt x="1917" y="1739"/>
                    <a:pt x="1905" y="1800"/>
                    <a:pt x="1905" y="1860"/>
                  </a:cubicBezTo>
                </a:path>
              </a:pathLst>
            </a:custGeom>
            <a:noFill/>
            <a:ln w="9525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grpSp>
          <p:nvGrpSpPr>
            <p:cNvPr id="34852" name="Group 223"/>
            <p:cNvGrpSpPr>
              <a:grpSpLocks/>
            </p:cNvGrpSpPr>
            <p:nvPr/>
          </p:nvGrpSpPr>
          <p:grpSpPr bwMode="auto">
            <a:xfrm>
              <a:off x="2365" y="8698"/>
              <a:ext cx="2781" cy="316"/>
              <a:chOff x="2396" y="8535"/>
              <a:chExt cx="2781" cy="316"/>
            </a:xfrm>
          </p:grpSpPr>
          <p:sp>
            <p:nvSpPr>
              <p:cNvPr id="34938" name="Line 226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2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9" name="Line 225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0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40" name="Line 224"/>
              <p:cNvSpPr>
                <a:spLocks noChangeShapeType="1"/>
              </p:cNvSpPr>
              <p:nvPr/>
            </p:nvSpPr>
            <p:spPr bwMode="auto">
              <a:xfrm flipH="1">
                <a:off x="5176" y="8535"/>
                <a:ext cx="1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53" name="Group 219"/>
            <p:cNvGrpSpPr>
              <a:grpSpLocks/>
            </p:cNvGrpSpPr>
            <p:nvPr/>
          </p:nvGrpSpPr>
          <p:grpSpPr bwMode="auto">
            <a:xfrm>
              <a:off x="2367" y="9166"/>
              <a:ext cx="2781" cy="316"/>
              <a:chOff x="2396" y="8535"/>
              <a:chExt cx="2781" cy="316"/>
            </a:xfrm>
          </p:grpSpPr>
          <p:sp>
            <p:nvSpPr>
              <p:cNvPr id="34935" name="Line 222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2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6" name="Line 221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0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7" name="Line 220"/>
              <p:cNvSpPr>
                <a:spLocks noChangeShapeType="1"/>
              </p:cNvSpPr>
              <p:nvPr/>
            </p:nvSpPr>
            <p:spPr bwMode="auto">
              <a:xfrm flipH="1">
                <a:off x="5176" y="8535"/>
                <a:ext cx="1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54" name="Group 215"/>
            <p:cNvGrpSpPr>
              <a:grpSpLocks/>
            </p:cNvGrpSpPr>
            <p:nvPr/>
          </p:nvGrpSpPr>
          <p:grpSpPr bwMode="auto">
            <a:xfrm>
              <a:off x="2367" y="9634"/>
              <a:ext cx="2781" cy="316"/>
              <a:chOff x="2396" y="8535"/>
              <a:chExt cx="2781" cy="316"/>
            </a:xfrm>
          </p:grpSpPr>
          <p:sp>
            <p:nvSpPr>
              <p:cNvPr id="34932" name="Line 218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2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3" name="Line 217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0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4" name="Line 216"/>
              <p:cNvSpPr>
                <a:spLocks noChangeShapeType="1"/>
              </p:cNvSpPr>
              <p:nvPr/>
            </p:nvSpPr>
            <p:spPr bwMode="auto">
              <a:xfrm flipH="1">
                <a:off x="5176" y="8535"/>
                <a:ext cx="1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55" name="Group 211"/>
            <p:cNvGrpSpPr>
              <a:grpSpLocks/>
            </p:cNvGrpSpPr>
            <p:nvPr/>
          </p:nvGrpSpPr>
          <p:grpSpPr bwMode="auto">
            <a:xfrm>
              <a:off x="2383" y="10123"/>
              <a:ext cx="2781" cy="316"/>
              <a:chOff x="2396" y="8535"/>
              <a:chExt cx="2781" cy="316"/>
            </a:xfrm>
          </p:grpSpPr>
          <p:sp>
            <p:nvSpPr>
              <p:cNvPr id="34929" name="Line 214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2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0" name="Line 213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0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31" name="Line 212"/>
              <p:cNvSpPr>
                <a:spLocks noChangeShapeType="1"/>
              </p:cNvSpPr>
              <p:nvPr/>
            </p:nvSpPr>
            <p:spPr bwMode="auto">
              <a:xfrm flipH="1">
                <a:off x="5176" y="8535"/>
                <a:ext cx="1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4856" name="Group 207"/>
            <p:cNvGrpSpPr>
              <a:grpSpLocks/>
            </p:cNvGrpSpPr>
            <p:nvPr/>
          </p:nvGrpSpPr>
          <p:grpSpPr bwMode="auto">
            <a:xfrm>
              <a:off x="2382" y="10591"/>
              <a:ext cx="2781" cy="316"/>
              <a:chOff x="2396" y="8535"/>
              <a:chExt cx="2781" cy="316"/>
            </a:xfrm>
          </p:grpSpPr>
          <p:sp>
            <p:nvSpPr>
              <p:cNvPr id="34926" name="Line 210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2779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27" name="Line 209"/>
              <p:cNvSpPr>
                <a:spLocks noChangeShapeType="1"/>
              </p:cNvSpPr>
              <p:nvPr/>
            </p:nvSpPr>
            <p:spPr bwMode="auto">
              <a:xfrm>
                <a:off x="2396" y="8535"/>
                <a:ext cx="0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928" name="Line 208"/>
              <p:cNvSpPr>
                <a:spLocks noChangeShapeType="1"/>
              </p:cNvSpPr>
              <p:nvPr/>
            </p:nvSpPr>
            <p:spPr bwMode="auto">
              <a:xfrm flipH="1">
                <a:off x="5176" y="8535"/>
                <a:ext cx="1" cy="316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diamond" w="med" len="med"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4857" name="Arc 206"/>
            <p:cNvSpPr>
              <a:spLocks/>
            </p:cNvSpPr>
            <p:nvPr/>
          </p:nvSpPr>
          <p:spPr bwMode="auto">
            <a:xfrm flipH="1">
              <a:off x="3410" y="8266"/>
              <a:ext cx="143" cy="657"/>
            </a:xfrm>
            <a:custGeom>
              <a:avLst/>
              <a:gdLst>
                <a:gd name="T0" fmla="*/ 0 w 21600"/>
                <a:gd name="T1" fmla="*/ 0 h 43152"/>
                <a:gd name="T2" fmla="*/ 10 w 21600"/>
                <a:gd name="T3" fmla="*/ 657 h 43152"/>
                <a:gd name="T4" fmla="*/ 0 w 21600"/>
                <a:gd name="T5" fmla="*/ 329 h 43152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52"/>
                <a:gd name="T11" fmla="*/ 21600 w 21600"/>
                <a:gd name="T12" fmla="*/ 43152 h 43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52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</a:path>
                <a:path w="21600" h="43152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lg" len="med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58" name="Arc 205"/>
            <p:cNvSpPr>
              <a:spLocks/>
            </p:cNvSpPr>
            <p:nvPr/>
          </p:nvSpPr>
          <p:spPr bwMode="auto">
            <a:xfrm flipH="1">
              <a:off x="3410" y="9293"/>
              <a:ext cx="143" cy="657"/>
            </a:xfrm>
            <a:custGeom>
              <a:avLst/>
              <a:gdLst>
                <a:gd name="T0" fmla="*/ 0 w 21600"/>
                <a:gd name="T1" fmla="*/ 0 h 43152"/>
                <a:gd name="T2" fmla="*/ 10 w 21600"/>
                <a:gd name="T3" fmla="*/ 657 h 43152"/>
                <a:gd name="T4" fmla="*/ 0 w 21600"/>
                <a:gd name="T5" fmla="*/ 329 h 43152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52"/>
                <a:gd name="T11" fmla="*/ 21600 w 21600"/>
                <a:gd name="T12" fmla="*/ 43152 h 43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52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</a:path>
                <a:path w="21600" h="43152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lg" len="med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59" name="Arc 204"/>
            <p:cNvSpPr>
              <a:spLocks/>
            </p:cNvSpPr>
            <p:nvPr/>
          </p:nvSpPr>
          <p:spPr bwMode="auto">
            <a:xfrm flipH="1">
              <a:off x="3410" y="10358"/>
              <a:ext cx="143" cy="657"/>
            </a:xfrm>
            <a:custGeom>
              <a:avLst/>
              <a:gdLst>
                <a:gd name="T0" fmla="*/ 0 w 21600"/>
                <a:gd name="T1" fmla="*/ 0 h 43152"/>
                <a:gd name="T2" fmla="*/ 10 w 21600"/>
                <a:gd name="T3" fmla="*/ 657 h 43152"/>
                <a:gd name="T4" fmla="*/ 0 w 21600"/>
                <a:gd name="T5" fmla="*/ 329 h 43152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52"/>
                <a:gd name="T11" fmla="*/ 21600 w 21600"/>
                <a:gd name="T12" fmla="*/ 43152 h 4315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52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</a:path>
                <a:path w="21600" h="43152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2968"/>
                    <a:pt x="12788" y="42390"/>
                    <a:pt x="1445" y="4315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round/>
              <a:headEnd/>
              <a:tailEnd type="stealth" w="lg" len="med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grpSp>
          <p:nvGrpSpPr>
            <p:cNvPr id="34860" name="Group 201"/>
            <p:cNvGrpSpPr>
              <a:grpSpLocks/>
            </p:cNvGrpSpPr>
            <p:nvPr/>
          </p:nvGrpSpPr>
          <p:grpSpPr bwMode="auto">
            <a:xfrm>
              <a:off x="4440" y="11223"/>
              <a:ext cx="340" cy="341"/>
              <a:chOff x="4391" y="11509"/>
              <a:chExt cx="340" cy="341"/>
            </a:xfrm>
          </p:grpSpPr>
          <p:sp>
            <p:nvSpPr>
              <p:cNvPr id="34924" name="Oval 203"/>
              <p:cNvSpPr>
                <a:spLocks noChangeArrowheads="1"/>
              </p:cNvSpPr>
              <p:nvPr/>
            </p:nvSpPr>
            <p:spPr bwMode="auto">
              <a:xfrm>
                <a:off x="4391" y="11509"/>
                <a:ext cx="340" cy="3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25" name="Oval 202"/>
              <p:cNvSpPr>
                <a:spLocks noChangeArrowheads="1"/>
              </p:cNvSpPr>
              <p:nvPr/>
            </p:nvSpPr>
            <p:spPr bwMode="auto">
              <a:xfrm>
                <a:off x="4440" y="11564"/>
                <a:ext cx="227" cy="22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grpSp>
          <p:nvGrpSpPr>
            <p:cNvPr id="34861" name="Group 198"/>
            <p:cNvGrpSpPr>
              <a:grpSpLocks/>
            </p:cNvGrpSpPr>
            <p:nvPr/>
          </p:nvGrpSpPr>
          <p:grpSpPr bwMode="auto">
            <a:xfrm>
              <a:off x="2890" y="12233"/>
              <a:ext cx="340" cy="341"/>
              <a:chOff x="4391" y="11509"/>
              <a:chExt cx="340" cy="341"/>
            </a:xfrm>
          </p:grpSpPr>
          <p:sp>
            <p:nvSpPr>
              <p:cNvPr id="34922" name="Oval 200"/>
              <p:cNvSpPr>
                <a:spLocks noChangeArrowheads="1"/>
              </p:cNvSpPr>
              <p:nvPr/>
            </p:nvSpPr>
            <p:spPr bwMode="auto">
              <a:xfrm>
                <a:off x="4391" y="11509"/>
                <a:ext cx="340" cy="3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23" name="Oval 199"/>
              <p:cNvSpPr>
                <a:spLocks noChangeArrowheads="1"/>
              </p:cNvSpPr>
              <p:nvPr/>
            </p:nvSpPr>
            <p:spPr bwMode="auto">
              <a:xfrm>
                <a:off x="4440" y="11564"/>
                <a:ext cx="227" cy="22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grpSp>
          <p:nvGrpSpPr>
            <p:cNvPr id="34862" name="Group 195"/>
            <p:cNvGrpSpPr>
              <a:grpSpLocks/>
            </p:cNvGrpSpPr>
            <p:nvPr/>
          </p:nvGrpSpPr>
          <p:grpSpPr bwMode="auto">
            <a:xfrm>
              <a:off x="4489" y="11951"/>
              <a:ext cx="340" cy="341"/>
              <a:chOff x="4391" y="11509"/>
              <a:chExt cx="340" cy="341"/>
            </a:xfrm>
          </p:grpSpPr>
          <p:sp>
            <p:nvSpPr>
              <p:cNvPr id="34920" name="Oval 197"/>
              <p:cNvSpPr>
                <a:spLocks noChangeArrowheads="1"/>
              </p:cNvSpPr>
              <p:nvPr/>
            </p:nvSpPr>
            <p:spPr bwMode="auto">
              <a:xfrm>
                <a:off x="4391" y="11509"/>
                <a:ext cx="340" cy="3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21" name="Oval 196"/>
              <p:cNvSpPr>
                <a:spLocks noChangeArrowheads="1"/>
              </p:cNvSpPr>
              <p:nvPr/>
            </p:nvSpPr>
            <p:spPr bwMode="auto">
              <a:xfrm>
                <a:off x="4440" y="11564"/>
                <a:ext cx="227" cy="22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grpSp>
          <p:nvGrpSpPr>
            <p:cNvPr id="34863" name="Group 192"/>
            <p:cNvGrpSpPr>
              <a:grpSpLocks/>
            </p:cNvGrpSpPr>
            <p:nvPr/>
          </p:nvGrpSpPr>
          <p:grpSpPr bwMode="auto">
            <a:xfrm>
              <a:off x="2841" y="11564"/>
              <a:ext cx="340" cy="341"/>
              <a:chOff x="4391" y="11509"/>
              <a:chExt cx="340" cy="341"/>
            </a:xfrm>
          </p:grpSpPr>
          <p:sp>
            <p:nvSpPr>
              <p:cNvPr id="34918" name="Oval 194"/>
              <p:cNvSpPr>
                <a:spLocks noChangeArrowheads="1"/>
              </p:cNvSpPr>
              <p:nvPr/>
            </p:nvSpPr>
            <p:spPr bwMode="auto">
              <a:xfrm>
                <a:off x="4391" y="11509"/>
                <a:ext cx="340" cy="341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sp>
            <p:nvSpPr>
              <p:cNvPr id="34919" name="Oval 193"/>
              <p:cNvSpPr>
                <a:spLocks noChangeArrowheads="1"/>
              </p:cNvSpPr>
              <p:nvPr/>
            </p:nvSpPr>
            <p:spPr bwMode="auto">
              <a:xfrm>
                <a:off x="4440" y="11564"/>
                <a:ext cx="227" cy="227"/>
              </a:xfrm>
              <a:prstGeom prst="ellips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</p:grpSp>
        <p:grpSp>
          <p:nvGrpSpPr>
            <p:cNvPr id="34864" name="Group 185"/>
            <p:cNvGrpSpPr>
              <a:grpSpLocks/>
            </p:cNvGrpSpPr>
            <p:nvPr/>
          </p:nvGrpSpPr>
          <p:grpSpPr bwMode="auto">
            <a:xfrm>
              <a:off x="1809" y="6804"/>
              <a:ext cx="470" cy="599"/>
              <a:chOff x="4694" y="5895"/>
              <a:chExt cx="470" cy="599"/>
            </a:xfrm>
          </p:grpSpPr>
          <p:sp>
            <p:nvSpPr>
              <p:cNvPr id="34912" name="Oval 191"/>
              <p:cNvSpPr>
                <a:spLocks noChangeArrowheads="1"/>
              </p:cNvSpPr>
              <p:nvPr/>
            </p:nvSpPr>
            <p:spPr bwMode="auto">
              <a:xfrm>
                <a:off x="4777" y="6299"/>
                <a:ext cx="285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grpSp>
            <p:nvGrpSpPr>
              <p:cNvPr id="34913" name="Group 186"/>
              <p:cNvGrpSpPr>
                <a:grpSpLocks/>
              </p:cNvGrpSpPr>
              <p:nvPr/>
            </p:nvGrpSpPr>
            <p:grpSpPr bwMode="auto">
              <a:xfrm>
                <a:off x="4694" y="5895"/>
                <a:ext cx="470" cy="599"/>
                <a:chOff x="4694" y="5895"/>
                <a:chExt cx="470" cy="599"/>
              </a:xfrm>
            </p:grpSpPr>
            <p:sp>
              <p:nvSpPr>
                <p:cNvPr id="34914" name="AutoShape 190"/>
                <p:cNvSpPr>
                  <a:spLocks noChangeArrowheads="1"/>
                </p:cNvSpPr>
                <p:nvPr/>
              </p:nvSpPr>
              <p:spPr bwMode="auto">
                <a:xfrm>
                  <a:off x="4909" y="5895"/>
                  <a:ext cx="255" cy="143"/>
                </a:xfrm>
                <a:prstGeom prst="wave">
                  <a:avLst>
                    <a:gd name="adj1" fmla="val 13005"/>
                    <a:gd name="adj2" fmla="val 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15" name="Line 189"/>
                <p:cNvSpPr>
                  <a:spLocks noChangeShapeType="1"/>
                </p:cNvSpPr>
                <p:nvPr/>
              </p:nvSpPr>
              <p:spPr bwMode="auto">
                <a:xfrm flipV="1">
                  <a:off x="4909" y="5895"/>
                  <a:ext cx="0" cy="4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916" name="Oval 188"/>
                <p:cNvSpPr>
                  <a:spLocks noChangeArrowheads="1"/>
                </p:cNvSpPr>
                <p:nvPr/>
              </p:nvSpPr>
              <p:spPr bwMode="auto">
                <a:xfrm>
                  <a:off x="4769" y="6299"/>
                  <a:ext cx="285" cy="14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17" name="Oval 187"/>
                <p:cNvSpPr>
                  <a:spLocks noChangeArrowheads="1"/>
                </p:cNvSpPr>
                <p:nvPr/>
              </p:nvSpPr>
              <p:spPr bwMode="auto">
                <a:xfrm>
                  <a:off x="4694" y="6239"/>
                  <a:ext cx="425" cy="255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</p:grpSp>
        </p:grpSp>
        <p:grpSp>
          <p:nvGrpSpPr>
            <p:cNvPr id="34865" name="Group 178"/>
            <p:cNvGrpSpPr>
              <a:grpSpLocks/>
            </p:cNvGrpSpPr>
            <p:nvPr/>
          </p:nvGrpSpPr>
          <p:grpSpPr bwMode="auto">
            <a:xfrm>
              <a:off x="4716" y="4853"/>
              <a:ext cx="470" cy="599"/>
              <a:chOff x="4694" y="5895"/>
              <a:chExt cx="470" cy="599"/>
            </a:xfrm>
          </p:grpSpPr>
          <p:sp>
            <p:nvSpPr>
              <p:cNvPr id="34906" name="Oval 184"/>
              <p:cNvSpPr>
                <a:spLocks noChangeArrowheads="1"/>
              </p:cNvSpPr>
              <p:nvPr/>
            </p:nvSpPr>
            <p:spPr bwMode="auto">
              <a:xfrm>
                <a:off x="4777" y="6299"/>
                <a:ext cx="285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grpSp>
            <p:nvGrpSpPr>
              <p:cNvPr id="34907" name="Group 179"/>
              <p:cNvGrpSpPr>
                <a:grpSpLocks/>
              </p:cNvGrpSpPr>
              <p:nvPr/>
            </p:nvGrpSpPr>
            <p:grpSpPr bwMode="auto">
              <a:xfrm>
                <a:off x="4694" y="5895"/>
                <a:ext cx="470" cy="599"/>
                <a:chOff x="4694" y="5895"/>
                <a:chExt cx="470" cy="599"/>
              </a:xfrm>
            </p:grpSpPr>
            <p:sp>
              <p:nvSpPr>
                <p:cNvPr id="34908" name="AutoShape 183"/>
                <p:cNvSpPr>
                  <a:spLocks noChangeArrowheads="1"/>
                </p:cNvSpPr>
                <p:nvPr/>
              </p:nvSpPr>
              <p:spPr bwMode="auto">
                <a:xfrm>
                  <a:off x="4909" y="5895"/>
                  <a:ext cx="255" cy="143"/>
                </a:xfrm>
                <a:prstGeom prst="wave">
                  <a:avLst>
                    <a:gd name="adj1" fmla="val 13005"/>
                    <a:gd name="adj2" fmla="val 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09" name="Line 182"/>
                <p:cNvSpPr>
                  <a:spLocks noChangeShapeType="1"/>
                </p:cNvSpPr>
                <p:nvPr/>
              </p:nvSpPr>
              <p:spPr bwMode="auto">
                <a:xfrm flipV="1">
                  <a:off x="4909" y="5895"/>
                  <a:ext cx="0" cy="4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910" name="Oval 181"/>
                <p:cNvSpPr>
                  <a:spLocks noChangeArrowheads="1"/>
                </p:cNvSpPr>
                <p:nvPr/>
              </p:nvSpPr>
              <p:spPr bwMode="auto">
                <a:xfrm>
                  <a:off x="4769" y="6299"/>
                  <a:ext cx="285" cy="14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11" name="Oval 180"/>
                <p:cNvSpPr>
                  <a:spLocks noChangeArrowheads="1"/>
                </p:cNvSpPr>
                <p:nvPr/>
              </p:nvSpPr>
              <p:spPr bwMode="auto">
                <a:xfrm>
                  <a:off x="4694" y="6239"/>
                  <a:ext cx="425" cy="255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</p:grpSp>
        </p:grpSp>
        <p:grpSp>
          <p:nvGrpSpPr>
            <p:cNvPr id="34866" name="Group 171"/>
            <p:cNvGrpSpPr>
              <a:grpSpLocks/>
            </p:cNvGrpSpPr>
            <p:nvPr/>
          </p:nvGrpSpPr>
          <p:grpSpPr bwMode="auto">
            <a:xfrm>
              <a:off x="1809" y="5452"/>
              <a:ext cx="470" cy="599"/>
              <a:chOff x="4694" y="5895"/>
              <a:chExt cx="470" cy="599"/>
            </a:xfrm>
          </p:grpSpPr>
          <p:sp>
            <p:nvSpPr>
              <p:cNvPr id="34900" name="Oval 177"/>
              <p:cNvSpPr>
                <a:spLocks noChangeArrowheads="1"/>
              </p:cNvSpPr>
              <p:nvPr/>
            </p:nvSpPr>
            <p:spPr bwMode="auto">
              <a:xfrm>
                <a:off x="4777" y="6299"/>
                <a:ext cx="285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grpSp>
            <p:nvGrpSpPr>
              <p:cNvPr id="34901" name="Group 172"/>
              <p:cNvGrpSpPr>
                <a:grpSpLocks/>
              </p:cNvGrpSpPr>
              <p:nvPr/>
            </p:nvGrpSpPr>
            <p:grpSpPr bwMode="auto">
              <a:xfrm>
                <a:off x="4694" y="5895"/>
                <a:ext cx="470" cy="599"/>
                <a:chOff x="4694" y="5895"/>
                <a:chExt cx="470" cy="599"/>
              </a:xfrm>
            </p:grpSpPr>
            <p:sp>
              <p:nvSpPr>
                <p:cNvPr id="34902" name="AutoShape 176"/>
                <p:cNvSpPr>
                  <a:spLocks noChangeArrowheads="1"/>
                </p:cNvSpPr>
                <p:nvPr/>
              </p:nvSpPr>
              <p:spPr bwMode="auto">
                <a:xfrm>
                  <a:off x="4909" y="5895"/>
                  <a:ext cx="255" cy="143"/>
                </a:xfrm>
                <a:prstGeom prst="wave">
                  <a:avLst>
                    <a:gd name="adj1" fmla="val 13005"/>
                    <a:gd name="adj2" fmla="val 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03" name="Line 175"/>
                <p:cNvSpPr>
                  <a:spLocks noChangeShapeType="1"/>
                </p:cNvSpPr>
                <p:nvPr/>
              </p:nvSpPr>
              <p:spPr bwMode="auto">
                <a:xfrm flipV="1">
                  <a:off x="4909" y="5895"/>
                  <a:ext cx="0" cy="4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904" name="Oval 174"/>
                <p:cNvSpPr>
                  <a:spLocks noChangeArrowheads="1"/>
                </p:cNvSpPr>
                <p:nvPr/>
              </p:nvSpPr>
              <p:spPr bwMode="auto">
                <a:xfrm>
                  <a:off x="4769" y="6299"/>
                  <a:ext cx="285" cy="14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905" name="Oval 173"/>
                <p:cNvSpPr>
                  <a:spLocks noChangeArrowheads="1"/>
                </p:cNvSpPr>
                <p:nvPr/>
              </p:nvSpPr>
              <p:spPr bwMode="auto">
                <a:xfrm>
                  <a:off x="4694" y="6239"/>
                  <a:ext cx="425" cy="255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</p:grpSp>
        </p:grpSp>
        <p:grpSp>
          <p:nvGrpSpPr>
            <p:cNvPr id="34867" name="Group 164"/>
            <p:cNvGrpSpPr>
              <a:grpSpLocks/>
            </p:cNvGrpSpPr>
            <p:nvPr/>
          </p:nvGrpSpPr>
          <p:grpSpPr bwMode="auto">
            <a:xfrm>
              <a:off x="4691" y="5866"/>
              <a:ext cx="470" cy="599"/>
              <a:chOff x="4694" y="5895"/>
              <a:chExt cx="470" cy="599"/>
            </a:xfrm>
          </p:grpSpPr>
          <p:sp>
            <p:nvSpPr>
              <p:cNvPr id="34894" name="Oval 170"/>
              <p:cNvSpPr>
                <a:spLocks noChangeArrowheads="1"/>
              </p:cNvSpPr>
              <p:nvPr/>
            </p:nvSpPr>
            <p:spPr bwMode="auto">
              <a:xfrm>
                <a:off x="4777" y="6299"/>
                <a:ext cx="285" cy="14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>
                  <a:latin typeface="Franklin Gothic Book" pitchFamily="34" charset="0"/>
                </a:endParaRPr>
              </a:p>
            </p:txBody>
          </p:sp>
          <p:grpSp>
            <p:nvGrpSpPr>
              <p:cNvPr id="34895" name="Group 165"/>
              <p:cNvGrpSpPr>
                <a:grpSpLocks/>
              </p:cNvGrpSpPr>
              <p:nvPr/>
            </p:nvGrpSpPr>
            <p:grpSpPr bwMode="auto">
              <a:xfrm>
                <a:off x="4694" y="5895"/>
                <a:ext cx="470" cy="599"/>
                <a:chOff x="4694" y="5895"/>
                <a:chExt cx="470" cy="599"/>
              </a:xfrm>
            </p:grpSpPr>
            <p:sp>
              <p:nvSpPr>
                <p:cNvPr id="34896" name="AutoShape 169"/>
                <p:cNvSpPr>
                  <a:spLocks noChangeArrowheads="1"/>
                </p:cNvSpPr>
                <p:nvPr/>
              </p:nvSpPr>
              <p:spPr bwMode="auto">
                <a:xfrm>
                  <a:off x="4909" y="5895"/>
                  <a:ext cx="255" cy="143"/>
                </a:xfrm>
                <a:prstGeom prst="wave">
                  <a:avLst>
                    <a:gd name="adj1" fmla="val 13005"/>
                    <a:gd name="adj2" fmla="val 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897" name="Line 168"/>
                <p:cNvSpPr>
                  <a:spLocks noChangeShapeType="1"/>
                </p:cNvSpPr>
                <p:nvPr/>
              </p:nvSpPr>
              <p:spPr bwMode="auto">
                <a:xfrm flipV="1">
                  <a:off x="4909" y="5895"/>
                  <a:ext cx="0" cy="4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4898" name="Oval 167"/>
                <p:cNvSpPr>
                  <a:spLocks noChangeArrowheads="1"/>
                </p:cNvSpPr>
                <p:nvPr/>
              </p:nvSpPr>
              <p:spPr bwMode="auto">
                <a:xfrm>
                  <a:off x="4769" y="6299"/>
                  <a:ext cx="285" cy="143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  <p:sp>
              <p:nvSpPr>
                <p:cNvPr id="34899" name="Oval 166"/>
                <p:cNvSpPr>
                  <a:spLocks noChangeArrowheads="1"/>
                </p:cNvSpPr>
                <p:nvPr/>
              </p:nvSpPr>
              <p:spPr bwMode="auto">
                <a:xfrm>
                  <a:off x="4694" y="6239"/>
                  <a:ext cx="425" cy="255"/>
                </a:xfrm>
                <a:prstGeom prst="ellips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>
                    <a:latin typeface="Franklin Gothic Book" pitchFamily="34" charset="0"/>
                  </a:endParaRPr>
                </a:p>
              </p:txBody>
            </p:sp>
          </p:grpSp>
        </p:grpSp>
        <p:sp>
          <p:nvSpPr>
            <p:cNvPr id="34868" name="Line 163"/>
            <p:cNvSpPr>
              <a:spLocks noChangeShapeType="1"/>
            </p:cNvSpPr>
            <p:nvPr/>
          </p:nvSpPr>
          <p:spPr bwMode="auto">
            <a:xfrm>
              <a:off x="4083" y="11323"/>
              <a:ext cx="563" cy="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9" name="Line 162"/>
            <p:cNvSpPr>
              <a:spLocks noChangeShapeType="1"/>
            </p:cNvSpPr>
            <p:nvPr/>
          </p:nvSpPr>
          <p:spPr bwMode="auto">
            <a:xfrm flipH="1">
              <a:off x="2939" y="11564"/>
              <a:ext cx="614" cy="1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0" name="Line 161"/>
            <p:cNvSpPr>
              <a:spLocks noChangeShapeType="1"/>
            </p:cNvSpPr>
            <p:nvPr/>
          </p:nvSpPr>
          <p:spPr bwMode="auto">
            <a:xfrm>
              <a:off x="4083" y="11905"/>
              <a:ext cx="563" cy="1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1" name="Line 160"/>
            <p:cNvSpPr>
              <a:spLocks noChangeShapeType="1"/>
            </p:cNvSpPr>
            <p:nvPr/>
          </p:nvSpPr>
          <p:spPr bwMode="auto">
            <a:xfrm flipH="1">
              <a:off x="3117" y="12233"/>
              <a:ext cx="549" cy="1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2" name="Line 159"/>
            <p:cNvSpPr>
              <a:spLocks noChangeShapeType="1"/>
            </p:cNvSpPr>
            <p:nvPr/>
          </p:nvSpPr>
          <p:spPr bwMode="auto">
            <a:xfrm>
              <a:off x="4083" y="12390"/>
              <a:ext cx="0" cy="63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3" name="Line 158"/>
            <p:cNvSpPr>
              <a:spLocks noChangeShapeType="1"/>
            </p:cNvSpPr>
            <p:nvPr/>
          </p:nvSpPr>
          <p:spPr bwMode="auto">
            <a:xfrm>
              <a:off x="3410" y="13239"/>
              <a:ext cx="13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4" name="Line 157"/>
            <p:cNvSpPr>
              <a:spLocks noChangeShapeType="1"/>
            </p:cNvSpPr>
            <p:nvPr/>
          </p:nvSpPr>
          <p:spPr bwMode="auto">
            <a:xfrm>
              <a:off x="3410" y="13110"/>
              <a:ext cx="0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5" name="Line 156"/>
            <p:cNvSpPr>
              <a:spLocks noChangeShapeType="1"/>
            </p:cNvSpPr>
            <p:nvPr/>
          </p:nvSpPr>
          <p:spPr bwMode="auto">
            <a:xfrm>
              <a:off x="4799" y="13110"/>
              <a:ext cx="1" cy="2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6" name="Text Box 155"/>
            <p:cNvSpPr txBox="1">
              <a:spLocks noChangeArrowheads="1"/>
            </p:cNvSpPr>
            <p:nvPr/>
          </p:nvSpPr>
          <p:spPr bwMode="auto">
            <a:xfrm>
              <a:off x="3553" y="13500"/>
              <a:ext cx="1323" cy="3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ФИНИШ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77" name="Line 154"/>
            <p:cNvSpPr>
              <a:spLocks noChangeShapeType="1"/>
            </p:cNvSpPr>
            <p:nvPr/>
          </p:nvSpPr>
          <p:spPr bwMode="auto">
            <a:xfrm>
              <a:off x="3666" y="12233"/>
              <a:ext cx="17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8" name="Line 153"/>
            <p:cNvSpPr>
              <a:spLocks noChangeShapeType="1"/>
            </p:cNvSpPr>
            <p:nvPr/>
          </p:nvSpPr>
          <p:spPr bwMode="auto">
            <a:xfrm>
              <a:off x="3910" y="11905"/>
              <a:ext cx="17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9" name="Line 152"/>
            <p:cNvSpPr>
              <a:spLocks noChangeShapeType="1"/>
            </p:cNvSpPr>
            <p:nvPr/>
          </p:nvSpPr>
          <p:spPr bwMode="auto">
            <a:xfrm>
              <a:off x="3553" y="11564"/>
              <a:ext cx="17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0" name="Line 151"/>
            <p:cNvSpPr>
              <a:spLocks noChangeShapeType="1"/>
            </p:cNvSpPr>
            <p:nvPr/>
          </p:nvSpPr>
          <p:spPr bwMode="auto">
            <a:xfrm>
              <a:off x="3910" y="12389"/>
              <a:ext cx="173" cy="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1" name="Text Box 150"/>
            <p:cNvSpPr txBox="1">
              <a:spLocks noChangeArrowheads="1"/>
            </p:cNvSpPr>
            <p:nvPr/>
          </p:nvSpPr>
          <p:spPr bwMode="auto">
            <a:xfrm>
              <a:off x="11204" y="11747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1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2" name="Text Box 149"/>
            <p:cNvSpPr txBox="1">
              <a:spLocks noChangeArrowheads="1"/>
            </p:cNvSpPr>
            <p:nvPr/>
          </p:nvSpPr>
          <p:spPr bwMode="auto">
            <a:xfrm>
              <a:off x="11204" y="9797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2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3" name="Text Box 148"/>
            <p:cNvSpPr txBox="1">
              <a:spLocks noChangeArrowheads="1"/>
            </p:cNvSpPr>
            <p:nvPr/>
          </p:nvSpPr>
          <p:spPr bwMode="auto">
            <a:xfrm>
              <a:off x="9041" y="7083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3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4" name="Text Box 147"/>
            <p:cNvSpPr txBox="1">
              <a:spLocks noChangeArrowheads="1"/>
            </p:cNvSpPr>
            <p:nvPr/>
          </p:nvSpPr>
          <p:spPr bwMode="auto">
            <a:xfrm>
              <a:off x="5599" y="3781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5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5" name="Text Box 146"/>
            <p:cNvSpPr txBox="1">
              <a:spLocks noChangeArrowheads="1"/>
            </p:cNvSpPr>
            <p:nvPr/>
          </p:nvSpPr>
          <p:spPr bwMode="auto">
            <a:xfrm>
              <a:off x="5674" y="5452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6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6" name="Text Box 145"/>
            <p:cNvSpPr txBox="1">
              <a:spLocks noChangeArrowheads="1"/>
            </p:cNvSpPr>
            <p:nvPr/>
          </p:nvSpPr>
          <p:spPr bwMode="auto">
            <a:xfrm>
              <a:off x="5129" y="12390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9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7" name="Text Box 144"/>
            <p:cNvSpPr txBox="1">
              <a:spLocks noChangeArrowheads="1"/>
            </p:cNvSpPr>
            <p:nvPr/>
          </p:nvSpPr>
          <p:spPr bwMode="auto">
            <a:xfrm>
              <a:off x="5407" y="9634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7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8" name="Text Box 143"/>
            <p:cNvSpPr txBox="1">
              <a:spLocks noChangeArrowheads="1"/>
            </p:cNvSpPr>
            <p:nvPr/>
          </p:nvSpPr>
          <p:spPr bwMode="auto">
            <a:xfrm>
              <a:off x="5090" y="11564"/>
              <a:ext cx="470" cy="64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>
                  <a:ea typeface="Times New Roman" pitchFamily="18" charset="0"/>
                  <a:cs typeface="Arial" charset="0"/>
                </a:rPr>
                <a:t>8</a:t>
              </a:r>
              <a:endParaRPr lang="ru-RU">
                <a:ea typeface="Times New Roman" pitchFamily="18" charset="0"/>
                <a:cs typeface="Arial" charset="0"/>
              </a:endParaRPr>
            </a:p>
          </p:txBody>
        </p:sp>
        <p:sp>
          <p:nvSpPr>
            <p:cNvPr id="34889" name="AutoShape 142"/>
            <p:cNvSpPr>
              <a:spLocks noChangeArrowheads="1"/>
            </p:cNvSpPr>
            <p:nvPr/>
          </p:nvSpPr>
          <p:spPr bwMode="auto">
            <a:xfrm>
              <a:off x="10102" y="4103"/>
              <a:ext cx="600" cy="489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90" name="Arc 141"/>
            <p:cNvSpPr>
              <a:spLocks/>
            </p:cNvSpPr>
            <p:nvPr/>
          </p:nvSpPr>
          <p:spPr bwMode="auto">
            <a:xfrm rot="6915190" flipH="1">
              <a:off x="9831" y="3525"/>
              <a:ext cx="684" cy="862"/>
            </a:xfrm>
            <a:custGeom>
              <a:avLst/>
              <a:gdLst>
                <a:gd name="T0" fmla="*/ 485 w 21600"/>
                <a:gd name="T1" fmla="*/ 0 h 30089"/>
                <a:gd name="T2" fmla="*/ 497 w 21600"/>
                <a:gd name="T3" fmla="*/ 862 h 30089"/>
                <a:gd name="T4" fmla="*/ 0 w 21600"/>
                <a:gd name="T5" fmla="*/ 437 h 3008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0089"/>
                <a:gd name="T11" fmla="*/ 21600 w 21600"/>
                <a:gd name="T12" fmla="*/ 30089 h 300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0089" fill="none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</a:path>
                <a:path w="21600" h="30089" stroke="0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  <a:lnTo>
                    <a:pt x="0" y="15238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91" name="AutoShape 140"/>
            <p:cNvSpPr>
              <a:spLocks noChangeArrowheads="1"/>
            </p:cNvSpPr>
            <p:nvPr/>
          </p:nvSpPr>
          <p:spPr bwMode="auto">
            <a:xfrm>
              <a:off x="9502" y="3777"/>
              <a:ext cx="600" cy="489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92" name="Arc 139"/>
            <p:cNvSpPr>
              <a:spLocks/>
            </p:cNvSpPr>
            <p:nvPr/>
          </p:nvSpPr>
          <p:spPr bwMode="auto">
            <a:xfrm rot="6915190" flipH="1">
              <a:off x="8991" y="3199"/>
              <a:ext cx="684" cy="862"/>
            </a:xfrm>
            <a:custGeom>
              <a:avLst/>
              <a:gdLst>
                <a:gd name="T0" fmla="*/ 485 w 21600"/>
                <a:gd name="T1" fmla="*/ 0 h 30089"/>
                <a:gd name="T2" fmla="*/ 497 w 21600"/>
                <a:gd name="T3" fmla="*/ 862 h 30089"/>
                <a:gd name="T4" fmla="*/ 0 w 21600"/>
                <a:gd name="T5" fmla="*/ 437 h 30089"/>
                <a:gd name="T6" fmla="*/ 0 60000 65536"/>
                <a:gd name="T7" fmla="*/ 0 60000 65536"/>
                <a:gd name="T8" fmla="*/ 0 60000 65536"/>
                <a:gd name="T9" fmla="*/ 0 w 21600"/>
                <a:gd name="T10" fmla="*/ 0 h 30089"/>
                <a:gd name="T11" fmla="*/ 21600 w 21600"/>
                <a:gd name="T12" fmla="*/ 30089 h 3008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0089" fill="none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</a:path>
                <a:path w="21600" h="30089" stroke="0" extrusionOk="0">
                  <a:moveTo>
                    <a:pt x="15308" y="0"/>
                  </a:moveTo>
                  <a:cubicBezTo>
                    <a:pt x="19338" y="4047"/>
                    <a:pt x="21600" y="9526"/>
                    <a:pt x="21600" y="15238"/>
                  </a:cubicBezTo>
                  <a:cubicBezTo>
                    <a:pt x="21600" y="20762"/>
                    <a:pt x="19483" y="26077"/>
                    <a:pt x="15684" y="30088"/>
                  </a:cubicBezTo>
                  <a:lnTo>
                    <a:pt x="0" y="15238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prstDash val="dash"/>
              <a:round/>
              <a:headEnd/>
              <a:tailEnd type="stealth" w="lg" len="lg"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  <p:sp>
          <p:nvSpPr>
            <p:cNvPr id="34893" name="AutoShape 138"/>
            <p:cNvSpPr>
              <a:spLocks noChangeArrowheads="1"/>
            </p:cNvSpPr>
            <p:nvPr/>
          </p:nvSpPr>
          <p:spPr bwMode="auto">
            <a:xfrm>
              <a:off x="8662" y="3451"/>
              <a:ext cx="600" cy="489"/>
            </a:xfrm>
            <a:prstGeom prst="smileyFace">
              <a:avLst>
                <a:gd name="adj" fmla="val 465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>
                <a:latin typeface="Franklin Gothic Book" pitchFamily="34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86750" cy="71437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Результаты деятельности и достигнутые  эффекты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140677" y="1286189"/>
            <a:ext cx="3745337" cy="791308"/>
          </a:xfrm>
          <a:prstGeom prst="rect">
            <a:avLst/>
          </a:prstGeom>
          <a:noFill/>
          <a:ln w="6350">
            <a:noFill/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 lnSpcReduction="10000"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уровня развития выносливости у учащихся одной параллели</a:t>
            </a:r>
          </a:p>
        </p:txBody>
      </p:sp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17463" y="2228850"/>
          <a:ext cx="4359275" cy="3922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Содержимое 7"/>
          <p:cNvGraphicFramePr>
            <a:graphicFrameLocks noGrp="1"/>
          </p:cNvGraphicFramePr>
          <p:nvPr>
            <p:ph type="pic" idx="1"/>
          </p:nvPr>
        </p:nvGraphicFramePr>
        <p:xfrm>
          <a:off x="4500563" y="1412875"/>
          <a:ext cx="4286250" cy="3146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286375" y="4929188"/>
            <a:ext cx="3424238" cy="118586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b="1" dirty="0" smtClean="0">
              <a:solidFill>
                <a:srgbClr val="002060"/>
              </a:solidFill>
              <a:effectLst>
                <a:outerShdw blurRad="50800" dist="38100" dir="8100000" algn="tr" rotWithShape="0">
                  <a:srgbClr val="FFFF00">
                    <a:alpha val="40000"/>
                  </a:srgbClr>
                </a:outerShdw>
              </a:effectLst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качества освоения образовательной программы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Методика воспитания выносливости у школьников с использованием системы полос препятствий".</a:t>
            </a:r>
            <a:endParaRPr lang="ru-RU" sz="3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2906" y="214290"/>
            <a:ext cx="8358187" cy="522287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Результаты деятельности и достигнутые </a:t>
            </a: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эффекты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2"/>
          <p:cNvSpPr txBox="1">
            <a:spLocks/>
          </p:cNvSpPr>
          <p:nvPr/>
        </p:nvSpPr>
        <p:spPr>
          <a:xfrm>
            <a:off x="0" y="1142984"/>
            <a:ext cx="4079631" cy="823964"/>
          </a:xfrm>
          <a:prstGeom prst="rect">
            <a:avLst/>
          </a:prstGeom>
          <a:noFill/>
          <a:ln w="6350">
            <a:noFill/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defRPr/>
            </a:pPr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 посещаемости учебных занятий (пропуски уроков)</a:t>
            </a:r>
          </a:p>
        </p:txBody>
      </p:sp>
      <p:graphicFrame>
        <p:nvGraphicFramePr>
          <p:cNvPr id="7" name="Содержимое 6"/>
          <p:cNvGraphicFramePr>
            <a:graphicFrameLocks/>
          </p:cNvGraphicFramePr>
          <p:nvPr/>
        </p:nvGraphicFramePr>
        <p:xfrm>
          <a:off x="155575" y="2151062"/>
          <a:ext cx="4391025" cy="392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Содержимое 3"/>
          <p:cNvGraphicFramePr>
            <a:graphicFrameLocks noGrp="1"/>
          </p:cNvGraphicFramePr>
          <p:nvPr>
            <p:ph type="pic" idx="1"/>
          </p:nvPr>
        </p:nvGraphicFramePr>
        <p:xfrm>
          <a:off x="4786313" y="1214422"/>
          <a:ext cx="4106862" cy="4572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6869" name="Текст 4"/>
          <p:cNvSpPr>
            <a:spLocks noGrp="1"/>
          </p:cNvSpPr>
          <p:nvPr>
            <p:ph type="body" sz="half" idx="4294967295"/>
          </p:nvPr>
        </p:nvSpPr>
        <p:spPr>
          <a:xfrm>
            <a:off x="5214942" y="5929330"/>
            <a:ext cx="3763962" cy="64293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Мониторинг распределения учащихся по группам здоровья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выступлений в предметной олимпиаде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(в межаттестационный период)</a:t>
            </a:r>
          </a:p>
          <a:p>
            <a:pPr algn="ctr"/>
            <a:r>
              <a:rPr lang="ru-RU" sz="2400" b="1" i="1" dirty="0" smtClean="0">
                <a:ea typeface="Times New Roman" pitchFamily="18" charset="0"/>
                <a:cs typeface="Arial" charset="0"/>
              </a:rPr>
              <a:t> </a:t>
            </a:r>
            <a:endParaRPr lang="ru-RU" sz="2400" b="1" i="1" dirty="0">
              <a:ea typeface="Times New Roman" pitchFamily="18" charset="0"/>
              <a:cs typeface="Arial" charset="0"/>
            </a:endParaRPr>
          </a:p>
          <a:p>
            <a:pPr algn="ctr"/>
            <a:endParaRPr lang="ru-RU" dirty="0">
              <a:ea typeface="Times New Roman" pitchFamily="18" charset="0"/>
              <a:cs typeface="Arial" charset="0"/>
            </a:endParaRPr>
          </a:p>
        </p:txBody>
      </p:sp>
      <p:graphicFrame>
        <p:nvGraphicFramePr>
          <p:cNvPr id="37991" name="Group 103"/>
          <p:cNvGraphicFramePr>
            <a:graphicFrameLocks noGrp="1"/>
          </p:cNvGraphicFramePr>
          <p:nvPr/>
        </p:nvGraphicFramePr>
        <p:xfrm>
          <a:off x="194469" y="1571612"/>
          <a:ext cx="8755062" cy="4857784"/>
        </p:xfrm>
        <a:graphic>
          <a:graphicData uri="http://schemas.openxmlformats.org/drawingml/2006/table">
            <a:tbl>
              <a:tblPr/>
              <a:tblGrid>
                <a:gridCol w="1190625"/>
                <a:gridCol w="3449637"/>
                <a:gridCol w="4114800"/>
              </a:tblGrid>
              <a:tr h="9702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Дата проведения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Школьный этап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этап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481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 г.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Калугин Вадим (призёр)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Огородников Глеб (призёр)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Соловьева Елизавета (призёр)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Калугин Вадим (победитель)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Огородников Глеб (призёр)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Соловьёва Елизавета (участник)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Капранчикова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Полина (участник)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934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 г.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Прокофьева Ангелина (победитель)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Молодкина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Ксения (призёр)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Кисель Анастасия (призёр)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Тиханов Михаил (призёр)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Полежайкин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Никита (призёр)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87868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выступлений команд гимназии, подготовленных учителем Полуэктовой Ю.А., </a:t>
            </a:r>
          </a:p>
          <a:p>
            <a:pPr algn="ctr"/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рамках Спартакиады школьников Автозаводского района.</a:t>
            </a:r>
          </a:p>
        </p:txBody>
      </p:sp>
      <p:graphicFrame>
        <p:nvGraphicFramePr>
          <p:cNvPr id="39117" name="Group 205"/>
          <p:cNvGraphicFramePr>
            <a:graphicFrameLocks noGrp="1"/>
          </p:cNvGraphicFramePr>
          <p:nvPr/>
        </p:nvGraphicFramePr>
        <p:xfrm>
          <a:off x="168275" y="1643050"/>
          <a:ext cx="8807450" cy="4703566"/>
        </p:xfrm>
        <a:graphic>
          <a:graphicData uri="http://schemas.openxmlformats.org/drawingml/2006/table">
            <a:tbl>
              <a:tblPr/>
              <a:tblGrid>
                <a:gridCol w="617511"/>
                <a:gridCol w="1092227"/>
                <a:gridCol w="979475"/>
                <a:gridCol w="1143008"/>
                <a:gridCol w="1071570"/>
                <a:gridCol w="1428760"/>
                <a:gridCol w="1357322"/>
                <a:gridCol w="1117577"/>
              </a:tblGrid>
              <a:tr h="15634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"Праздник школьных эстафет"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Кросс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"Золотая осень"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Эстафета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призы газеты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"Автозаводец"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"Весёлые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старты"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"Президентские состязания"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Н/ теннис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Эстафета памяти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822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2016-2017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мальчики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девочки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(девушки)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(командный зачёт)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(юноши)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(девушки)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(лично)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два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(лично)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en-US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183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2017-2018 </a:t>
                      </a: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уч.г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(девочки)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класс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(девушки)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(лично)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>
          <a:xfrm>
            <a:off x="228600" y="357166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Результаты выступлений команд гимназии, подготовленных учителем Полуэктова Ю.А., </a:t>
            </a:r>
            <a:b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в соревнованиях городского и областного уровня.</a:t>
            </a:r>
            <a:b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</a:br>
            <a:endParaRPr lang="ru-RU" sz="2400" b="1" cap="none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graphicFrame>
        <p:nvGraphicFramePr>
          <p:cNvPr id="50257" name="Group 81"/>
          <p:cNvGraphicFramePr>
            <a:graphicFrameLocks noGrp="1"/>
          </p:cNvGraphicFramePr>
          <p:nvPr>
            <p:ph idx="1"/>
          </p:nvPr>
        </p:nvGraphicFramePr>
        <p:xfrm>
          <a:off x="228585" y="1285860"/>
          <a:ext cx="8686829" cy="5214974"/>
        </p:xfrm>
        <a:graphic>
          <a:graphicData uri="http://schemas.openxmlformats.org/drawingml/2006/table">
            <a:tbl>
              <a:tblPr/>
              <a:tblGrid>
                <a:gridCol w="551256"/>
                <a:gridCol w="2630311"/>
                <a:gridCol w="2969464"/>
                <a:gridCol w="2535798"/>
              </a:tblGrid>
              <a:tr h="17690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Л/атлетический эстафетный пробег на призы Правительства Нижегородской области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Л/атлетический эстафетный пробег на Призы газеты "Нижегородская правда"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Областные соревнования "Мининская школьная эстафета"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3251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2016г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 2" pitchFamily="18" charset="2"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 - девушки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место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342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2017г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место - девушки.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проводились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Franklin Gothic Book" pitchFamily="34" charset="0"/>
                      </a:endParaRPr>
                    </a:p>
                  </a:txBody>
                  <a:tcPr marL="89767" marR="89767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/>
          </p:cNvSpPr>
          <p:nvPr>
            <p:ph type="title"/>
          </p:nvPr>
        </p:nvSpPr>
        <p:spPr bwMode="auto">
          <a:xfrm>
            <a:off x="228600" y="357166"/>
            <a:ext cx="8686800" cy="8382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Транслируемость практических достижений.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>
                <a:hlinkClick r:id="rId2"/>
              </a:rPr>
              <a:t>https://nsportal.ru/poluektova-yu-a</a:t>
            </a:r>
            <a:r>
              <a:rPr lang="ru-RU" sz="1800" dirty="0" smtClean="0"/>
              <a:t> -Социальная сеть работников образования.</a:t>
            </a:r>
          </a:p>
          <a:p>
            <a:pPr>
              <a:buNone/>
            </a:pPr>
            <a:r>
              <a:rPr lang="en-US" sz="1800" dirty="0" smtClean="0">
                <a:hlinkClick r:id="rId3"/>
              </a:rPr>
              <a:t>http</a:t>
            </a:r>
            <a:r>
              <a:rPr lang="ru-RU" sz="1800" dirty="0" smtClean="0">
                <a:hlinkClick r:id="rId3"/>
              </a:rPr>
              <a:t>:</a:t>
            </a:r>
            <a:r>
              <a:rPr lang="en-US" sz="1800" dirty="0" smtClean="0">
                <a:hlinkClick r:id="rId3"/>
              </a:rPr>
              <a:t>//eduopenru.ru</a:t>
            </a:r>
            <a:r>
              <a:rPr lang="en-US" sz="1800" dirty="0" smtClean="0"/>
              <a:t>  -</a:t>
            </a:r>
            <a:r>
              <a:rPr lang="ru-RU" sz="1800" dirty="0" smtClean="0"/>
              <a:t> Образовательный центр «Открытое образование»</a:t>
            </a:r>
          </a:p>
          <a:p>
            <a:pPr>
              <a:buNone/>
            </a:pPr>
            <a:r>
              <a:rPr lang="en-US" sz="1800" dirty="0" smtClean="0">
                <a:hlinkClick r:id="rId4"/>
              </a:rPr>
              <a:t>https</a:t>
            </a:r>
            <a:r>
              <a:rPr lang="ru-RU" sz="1800" dirty="0" smtClean="0">
                <a:hlinkClick r:id="rId4"/>
              </a:rPr>
              <a:t>:</a:t>
            </a:r>
            <a:r>
              <a:rPr lang="en-US" sz="1800" dirty="0" smtClean="0">
                <a:hlinkClick r:id="rId4"/>
              </a:rPr>
              <a:t>//my.1september.ru</a:t>
            </a:r>
            <a:r>
              <a:rPr lang="en-US" sz="1800" dirty="0" smtClean="0"/>
              <a:t>  -</a:t>
            </a:r>
            <a:r>
              <a:rPr lang="ru-RU" sz="1800" dirty="0" smtClean="0"/>
              <a:t>Издательский дом «1 сентября».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ru-RU" sz="1800" dirty="0" smtClean="0"/>
          </a:p>
        </p:txBody>
      </p:sp>
      <p:pic>
        <p:nvPicPr>
          <p:cNvPr id="6" name="Рисунок 5" descr="о регестрации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2714620"/>
            <a:ext cx="2791473" cy="3932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3122"/>
            <a:ext cx="9143999" cy="554675"/>
          </a:xfrm>
          <a:noFill/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«Литература»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827088"/>
            <a:ext cx="9144000" cy="1508105"/>
          </a:xfrm>
          <a:prstGeom prst="rect">
            <a:avLst/>
          </a:prstGeom>
          <a:noFill/>
          <a:ln w="28575">
            <a:noFill/>
          </a:ln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</a:t>
            </a:r>
            <a:r>
              <a:rPr lang="ru-RU" sz="16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Николаева Л.С., Лесных Л.И. Использование нетрадиционных форм занятий. //    Специалист. №2, 1992 – 221 c.</a:t>
            </a:r>
            <a:endParaRPr lang="ru-RU" sz="16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2. </a:t>
            </a:r>
            <a:r>
              <a:rPr lang="ru-RU" sz="1600" dirty="0" err="1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Селевко</a:t>
            </a:r>
            <a:r>
              <a:rPr lang="ru-RU" sz="1600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Г.К. Современные образовательные технологии. М., 1998 г.- c. 167-215.</a:t>
            </a:r>
            <a:endParaRPr lang="ru-RU" sz="1600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7330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3. Содержание и организация физического воспитания учащихся специальной медицинской группы: Учебно-методическое пособие. Под общей редакцией доктора </a:t>
            </a:r>
            <a:r>
              <a:rPr lang="ru-RU" sz="160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пед.наук</a:t>
            </a: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, профессора </a:t>
            </a:r>
            <a:r>
              <a:rPr lang="ru-RU" sz="160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Чичикина</a:t>
            </a: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В.Т. – </a:t>
            </a:r>
            <a:r>
              <a:rPr lang="ru-RU" sz="1600" dirty="0" err="1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Н.Новгород</a:t>
            </a: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 Нижегородский гуманитарный центр, 2004.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3076211"/>
            <a:ext cx="9144000" cy="3527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4. Матвеев Л.П. Основы спортивной тренировки. М., 1977.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429000"/>
            <a:ext cx="9144000" cy="63594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1600" dirty="0"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5. Холодов Ж.К., Кузнецов В.С. Теория и методика физического воспитания и спорта: Учебное пособие для студентов высших учебных заведений. – М.: Издательский центр «Академия», 2000.</a:t>
            </a:r>
          </a:p>
        </p:txBody>
      </p:sp>
      <p:sp>
        <p:nvSpPr>
          <p:cNvPr id="8" name="Прямоугольник 7">
            <a:hlinkClick r:id="rId2" action="ppaction://hlinksldjump"/>
          </p:cNvPr>
          <p:cNvSpPr/>
          <p:nvPr/>
        </p:nvSpPr>
        <p:spPr>
          <a:xfrm>
            <a:off x="0" y="4000504"/>
            <a:ext cx="9144000" cy="1277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07000"/>
              </a:lnSpc>
            </a:pP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6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Библиотека авторефератов и диссертаций по педагогике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 http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://nauka-pedagogika.com/pedagogika-13-00-04/dissertaciya-sotsialno-pedagogicheskie-aspekty-ispolzovaniya-netraditsionnyh-form-i-sredstv-fizicheskoy-kultury-v-praktike-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3"/>
              </a:rPr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  <a:hlinkClick r:id="rId3"/>
              </a:rPr>
              <a:t>fizkulturno#ixzz3ReLSvbN7</a:t>
            </a:r>
            <a:endParaRPr lang="ru-RU" sz="1600" dirty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049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Факторы, влияющие на снижение показателей здоровья</a:t>
            </a:r>
            <a:r>
              <a:rPr lang="en-US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школьников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1025525"/>
          <a:ext cx="9144000" cy="5832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4938"/>
            <a:ext cx="9144000" cy="942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Увеличение числа детей с отклонениями в здоровье за период обучения в школе.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  <p:graphicFrame>
        <p:nvGraphicFramePr>
          <p:cNvPr id="4" name="Диаграмма 23"/>
          <p:cNvGraphicFramePr>
            <a:graphicFrameLocks/>
          </p:cNvGraphicFramePr>
          <p:nvPr/>
        </p:nvGraphicFramePr>
        <p:xfrm>
          <a:off x="303213" y="1285875"/>
          <a:ext cx="8537575" cy="53578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313"/>
            <a:ext cx="8686800" cy="6429375"/>
          </a:xfr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Ведущие принципы системы П.П.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комплексное использование различных специальных П.П. для полного развития свойственных человеку различных проявлений выносливости и основанных на них двигательных способностей, наряду с формированием широкого фонда двигательных умений и навыков.</a:t>
            </a: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1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решая задачу по комплексному развитию выносливости, следует при прочих равных условиях включать в П.П. упражнения-препятствия, которые формируют жизненно важные умения и навыки непосредственно прикладного характера.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313"/>
            <a:ext cx="8686800" cy="58658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Особенности системы П.П.</a:t>
            </a:r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Вариативность используемых средств (упражнений препятствий) и их сочетаний с учётом возрастно-половых особенностей уч-ся.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Нарастание нагрузки и сложности препятствий по принципу «наслоения» с эффектом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сверхвостановления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гиперкомпенсации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Формирование двигательных умений и навыков и закрепление их в нестандартных условиях.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Разнообразие условий и внешних факторов.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Система индивидуальных заданий, включая домашние.</a:t>
            </a:r>
          </a:p>
          <a:p>
            <a:pPr fontAlgn="auto">
              <a:spcAft>
                <a:spcPts val="0"/>
              </a:spcAft>
              <a:buFont typeface="Wingdings 2"/>
              <a:buChar char=""/>
              <a:defRPr/>
            </a:pP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506" name="Содержимое 1"/>
          <p:cNvSpPr>
            <a:spLocks noGrp="1"/>
          </p:cNvSpPr>
          <p:nvPr>
            <p:ph idx="1"/>
          </p:nvPr>
        </p:nvSpPr>
        <p:spPr>
          <a:xfrm>
            <a:off x="214313" y="714375"/>
            <a:ext cx="8715375" cy="600075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z="1400" smtClean="0"/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Franklin Gothic Book" pitchFamily="34" charset="0"/>
            </a:endParaRP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0" y="0"/>
          <a:ext cx="9144001" cy="688746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32092"/>
                <a:gridCol w="3291326"/>
                <a:gridCol w="3120583"/>
              </a:tblGrid>
              <a:tr h="511299">
                <a:tc gridSpan="3">
                  <a:txBody>
                    <a:bodyPr/>
                    <a:lstStyle/>
                    <a:p>
                      <a:pPr algn="ctr"/>
                      <a:r>
                        <a:rPr lang="ru-RU" sz="2800" i="0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Схема программно-управляемой системы П.П</a:t>
                      </a:r>
                      <a:endParaRPr lang="ru-RU" sz="2800" i="0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31604">
                <a:tc>
                  <a:txBody>
                    <a:bodyPr/>
                    <a:lstStyle/>
                    <a:p>
                      <a:pPr algn="ctr"/>
                      <a:r>
                        <a:rPr lang="ru-RU" sz="18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Исходные показатели </a:t>
                      </a:r>
                      <a:endParaRPr lang="ru-RU" sz="1800" b="1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Цели и задачи системы П.П.</a:t>
                      </a:r>
                      <a:endParaRPr lang="ru-RU" sz="1800" b="1" u="sng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Программируемый результат</a:t>
                      </a:r>
                    </a:p>
                  </a:txBody>
                  <a:tcPr/>
                </a:tc>
              </a:tr>
              <a:tr h="1143344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Физическое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dirty="0" smtClean="0"/>
                        <a:t>развитие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Вариативность используемых средств (упражнений-препятствий) и их сочетаний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Улучшение физического развития</a:t>
                      </a:r>
                    </a:p>
                  </a:txBody>
                  <a:tcPr/>
                </a:tc>
              </a:tr>
              <a:tr h="1147568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Физическая подготовленность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Нарастание нагрузки и сложности препятствий по принципу «наслоения»</a:t>
                      </a:r>
                    </a:p>
                    <a:p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эффектом </a:t>
                      </a:r>
                      <a:r>
                        <a:rPr kumimoji="0" lang="ru-RU" sz="16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гиперкомпенсации</a:t>
                      </a: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Повышение функциональных возможностей.</a:t>
                      </a:r>
                    </a:p>
                  </a:txBody>
                  <a:tcPr/>
                </a:tc>
              </a:tr>
              <a:tr h="1052673">
                <a:tc>
                  <a:txBody>
                    <a:bodyPr/>
                    <a:lstStyle/>
                    <a:p>
                      <a:r>
                        <a:rPr lang="ru-RU" sz="1800" b="1" dirty="0" smtClean="0"/>
                        <a:t>Техническая</a:t>
                      </a:r>
                      <a:r>
                        <a:rPr lang="ru-RU" sz="1800" b="1" baseline="0" dirty="0" smtClean="0"/>
                        <a:t> </a:t>
                      </a:r>
                    </a:p>
                    <a:p>
                      <a:r>
                        <a:rPr lang="ru-RU" sz="1800" b="1" baseline="0" dirty="0" smtClean="0"/>
                        <a:t>подготовленность </a:t>
                      </a:r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двигательных умений и навыков и закрепление их в нестандартных условиях.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Освоение учебно-программного материала</a:t>
                      </a:r>
                    </a:p>
                  </a:txBody>
                  <a:tcPr/>
                </a:tc>
              </a:tr>
              <a:tr h="131883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Профессионально-прикладная физическая подготовленность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Разнообразие условий и внешних факторов</a:t>
                      </a:r>
                    </a:p>
                    <a:p>
                      <a:endParaRPr lang="ru-RU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Подготовка к самостоятельной жизнедеятельности (к труду, службе в армии, выполнение родительских функций).</a:t>
                      </a:r>
                    </a:p>
                  </a:txBody>
                  <a:tcPr/>
                </a:tc>
              </a:tr>
              <a:tr h="10526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Морально-волевая подготовленность</a:t>
                      </a:r>
                    </a:p>
                    <a:p>
                      <a:endParaRPr lang="ru-RU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Система индивидуальных заданий, включая домашнее.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Воспитание волевых качеств для самостоятельного преодоления трудностей.</a:t>
                      </a:r>
                    </a:p>
                    <a:p>
                      <a:endParaRPr lang="ru-RU" sz="1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" y="0"/>
            <a:ext cx="9144000" cy="84512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Отдельная П.П. –  относительно целостная модель  единого образовательного процесса: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42910" y="1285860"/>
          <a:ext cx="7858180" cy="5214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00013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Распределение специализированных П.П. по блокам в учебном году.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2113" y="1357313"/>
          <a:ext cx="8359775" cy="4741863"/>
        </p:xfrm>
        <a:graphic>
          <a:graphicData uri="http://schemas.openxmlformats.org/drawingml/2006/table">
            <a:tbl>
              <a:tblPr/>
              <a:tblGrid>
                <a:gridCol w="1046162"/>
                <a:gridCol w="1044575"/>
                <a:gridCol w="1422400"/>
                <a:gridCol w="881063"/>
                <a:gridCol w="911225"/>
                <a:gridCol w="963612"/>
                <a:gridCol w="1044575"/>
                <a:gridCol w="1046163"/>
              </a:tblGrid>
              <a:tr h="267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(А.П.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И.П.)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(Г.П.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И.П.)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А.П.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П.П.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</a:tr>
              <a:tr h="11604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1 - 27  урок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28 - 48 урок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49 - 78 урок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79 - 102 урок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9E0C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080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четверть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четверть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четверть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четверть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CF0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867</TotalTime>
  <Words>1160</Words>
  <PresentationFormat>Экран (4:3)</PresentationFormat>
  <Paragraphs>337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АДМИНИСТРАЦИЯ ГОРОДА НИЖНЕГО НОВГОРОДА ДЕПАРТАМЕНТ ОБРАЗОВАНИЯ  МУНИЦИПАЛЬНОЕ БЮДЖЕТНОЕ ОБЩЕОБРАЗОВАТЕЛЬНОЕ  УЧРЕЖДЕНИЕ  «ГИМНАЗИЯ №136» 603065, Нижний Новгород, ул. Дьяконова, д. 1б, тел/факс. 253-53-09, тел. 253-29-46;  E-mail:schooln136@inbox.ru   </vt:lpstr>
      <vt:lpstr>Слайд 2</vt:lpstr>
      <vt:lpstr>Факторы, влияющие на снижение показателей здоровья школьников</vt:lpstr>
      <vt:lpstr>Слайд 4</vt:lpstr>
      <vt:lpstr>Слайд 5</vt:lpstr>
      <vt:lpstr>Слайд 6</vt:lpstr>
      <vt:lpstr>Слайд 7</vt:lpstr>
      <vt:lpstr>    Отдельная П.П. –  относительно целостная модель  единого образовательного процесса:</vt:lpstr>
      <vt:lpstr>Распределение специализированных П.П. по блокам в учебном году. </vt:lpstr>
      <vt:lpstr>    Технология разработки системы полос препятствий (П.П.). </vt:lpstr>
      <vt:lpstr>     Непрерывный метод повышения нагрузки. </vt:lpstr>
      <vt:lpstr>  Примерное распределение системы уроков, с использованием полос препятствий,  в годовом плане-графике </vt:lpstr>
      <vt:lpstr>.</vt:lpstr>
      <vt:lpstr>Слайд 14</vt:lpstr>
      <vt:lpstr> Вариант комплексной полосы препятствий для зала. </vt:lpstr>
      <vt:lpstr>Слайд 16</vt:lpstr>
      <vt:lpstr>Целевая гимнастическая полоса препятствий.</vt:lpstr>
      <vt:lpstr>   </vt:lpstr>
      <vt:lpstr>Результаты деятельности и достигнутые  эффекты</vt:lpstr>
      <vt:lpstr>Результаты деятельности и достигнутые эффекты</vt:lpstr>
      <vt:lpstr>Слайд 21</vt:lpstr>
      <vt:lpstr>Слайд 22</vt:lpstr>
      <vt:lpstr>Результаты выступлений команд гимназии, подготовленных учителем Полуэктова Ю.А.,  в соревнованиях городского и областного уровня. </vt:lpstr>
      <vt:lpstr>Транслируемость практических достижений.</vt:lpstr>
      <vt:lpstr>«Литература»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</dc:title>
  <dc:creator>Андрей</dc:creator>
  <cp:lastModifiedBy>Учитель</cp:lastModifiedBy>
  <cp:revision>43</cp:revision>
  <dcterms:created xsi:type="dcterms:W3CDTF">2018-01-03T07:56:37Z</dcterms:created>
  <dcterms:modified xsi:type="dcterms:W3CDTF">2018-04-05T12:29:34Z</dcterms:modified>
</cp:coreProperties>
</file>