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8"/>
  </p:handoutMasterIdLst>
  <p:sldIdLst>
    <p:sldId id="256" r:id="rId2"/>
    <p:sldId id="259" r:id="rId3"/>
    <p:sldId id="260" r:id="rId4"/>
    <p:sldId id="261" r:id="rId5"/>
    <p:sldId id="263" r:id="rId6"/>
    <p:sldId id="292" r:id="rId7"/>
    <p:sldId id="290" r:id="rId8"/>
    <p:sldId id="277" r:id="rId9"/>
    <p:sldId id="295" r:id="rId10"/>
    <p:sldId id="278" r:id="rId11"/>
    <p:sldId id="279" r:id="rId12"/>
    <p:sldId id="296" r:id="rId13"/>
    <p:sldId id="298" r:id="rId14"/>
    <p:sldId id="300" r:id="rId15"/>
    <p:sldId id="281" r:id="rId16"/>
    <p:sldId id="284" r:id="rId17"/>
    <p:sldId id="286" r:id="rId18"/>
    <p:sldId id="289" r:id="rId19"/>
    <p:sldId id="287" r:id="rId20"/>
    <p:sldId id="288" r:id="rId21"/>
    <p:sldId id="297" r:id="rId22"/>
    <p:sldId id="294" r:id="rId23"/>
    <p:sldId id="301" r:id="rId24"/>
    <p:sldId id="302" r:id="rId25"/>
    <p:sldId id="291" r:id="rId26"/>
    <p:sldId id="29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8" d="100"/>
          <a:sy n="58" d="100"/>
        </p:scale>
        <p:origin x="24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AA1C82-9106-46B4-A6CB-16E0DE5571AF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F35B4A-6FD4-46E2-B4E1-EF1BD82E93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5223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547664" y="1052736"/>
            <a:ext cx="6120680" cy="36621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Презентация  МО гуманитарного цикла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2017-2018 учебного года </a:t>
            </a:r>
          </a:p>
          <a:p>
            <a:pPr lvl="0" algn="ctr">
              <a:spcBef>
                <a:spcPct val="0"/>
              </a:spcBef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Конкурс чтецов , посвященный 75-летию Сталинградской битвы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err="1" smtClean="0"/>
              <a:t>Касумова</a:t>
            </a:r>
            <a:r>
              <a:rPr lang="ru-RU" dirty="0" smtClean="0"/>
              <a:t> </a:t>
            </a:r>
            <a:r>
              <a:rPr lang="ru-RU" dirty="0" err="1" smtClean="0"/>
              <a:t>Патимат</a:t>
            </a:r>
            <a:r>
              <a:rPr lang="ru-RU" dirty="0" smtClean="0"/>
              <a:t> – 1 место</a:t>
            </a:r>
          </a:p>
          <a:p>
            <a:r>
              <a:rPr lang="ru-RU" dirty="0" smtClean="0"/>
              <a:t>Бутенко Валерия </a:t>
            </a:r>
          </a:p>
          <a:p>
            <a:pPr marL="0" indent="0">
              <a:buNone/>
            </a:pPr>
            <a:r>
              <a:rPr lang="ru-RU" dirty="0" smtClean="0"/>
              <a:t>     2 место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dirty="0" err="1" smtClean="0"/>
              <a:t>Фроленкова</a:t>
            </a:r>
            <a:r>
              <a:rPr lang="ru-RU" dirty="0" smtClean="0"/>
              <a:t> Валерия </a:t>
            </a:r>
          </a:p>
          <a:p>
            <a:pPr marL="0" indent="0">
              <a:buNone/>
            </a:pPr>
            <a:r>
              <a:rPr lang="ru-RU" dirty="0" smtClean="0"/>
              <a:t>     3 место</a:t>
            </a:r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247334">
            <a:off x="652711" y="2186728"/>
            <a:ext cx="4038600" cy="36571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Темы самообразования: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2068495"/>
              </p:ext>
            </p:extLst>
          </p:nvPr>
        </p:nvGraphicFramePr>
        <p:xfrm>
          <a:off x="214282" y="1196751"/>
          <a:ext cx="8715436" cy="4626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3639"/>
                <a:gridCol w="2421911"/>
                <a:gridCol w="5869886"/>
              </a:tblGrid>
              <a:tr h="7221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№ </a:t>
                      </a:r>
                      <a:r>
                        <a:rPr lang="ru-RU" sz="24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/</a:t>
                      </a:r>
                      <a:r>
                        <a:rPr lang="ru-RU" sz="24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ФИО учителя</a:t>
                      </a:r>
                      <a:endParaRPr lang="ru-RU" sz="2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Тема самообразования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75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Шинкоренко</a:t>
                      </a:r>
                      <a:r>
                        <a:rPr lang="ru-RU" sz="24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Т.И.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«Эффективные</a:t>
                      </a:r>
                      <a:r>
                        <a:rPr lang="ru-RU" sz="24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приемы повторения и подготовки учащихся к ЕГЭ по русскому языку»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75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Москаленко</a:t>
                      </a:r>
                      <a:r>
                        <a:rPr lang="ru-RU" sz="24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Е.В.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«Развитие</a:t>
                      </a:r>
                      <a:r>
                        <a:rPr lang="ru-RU" sz="24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творческих способностей  учащихся на уроках ИЗО»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339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Бахарчиева</a:t>
                      </a:r>
                      <a:r>
                        <a:rPr lang="ru-RU" sz="24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Л.Д.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«Формирование</a:t>
                      </a:r>
                      <a:r>
                        <a:rPr lang="ru-RU" sz="24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грамотного письма у школьников»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Участие детей в конкурсах , олимпиадах</a:t>
            </a:r>
            <a:endParaRPr lang="ru-RU" dirty="0"/>
          </a:p>
        </p:txBody>
      </p:sp>
      <p:pic>
        <p:nvPicPr>
          <p:cNvPr id="13" name="Объект 12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53642">
            <a:off x="3771819" y="1483059"/>
            <a:ext cx="4889110" cy="3456384"/>
          </a:xfr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54088">
            <a:off x="809075" y="1556793"/>
            <a:ext cx="4680520" cy="330892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823" y="4043402"/>
            <a:ext cx="3157551" cy="223224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7110" y="4043402"/>
            <a:ext cx="3116464" cy="220320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3976130"/>
            <a:ext cx="3347864" cy="2366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4091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764704"/>
            <a:ext cx="4727574" cy="295232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1690" y="2968555"/>
            <a:ext cx="2426917" cy="3429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2968555"/>
            <a:ext cx="2426918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6588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1932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05066">
            <a:off x="565972" y="693964"/>
            <a:ext cx="3517374" cy="2638031"/>
          </a:xfrm>
        </p:spPr>
      </p:pic>
      <p:pic>
        <p:nvPicPr>
          <p:cNvPr id="5" name="Рисунок 4" descr="IMG_194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4810" y="3071810"/>
            <a:ext cx="4429156" cy="3321867"/>
          </a:xfrm>
          <a:prstGeom prst="rect">
            <a:avLst/>
          </a:prstGeom>
        </p:spPr>
      </p:pic>
      <p:pic>
        <p:nvPicPr>
          <p:cNvPr id="6" name="Рисунок 5" descr="IMG_192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96482">
            <a:off x="4593785" y="622118"/>
            <a:ext cx="3619525" cy="2714644"/>
          </a:xfrm>
          <a:prstGeom prst="rect">
            <a:avLst/>
          </a:prstGeom>
        </p:spPr>
      </p:pic>
      <p:pic>
        <p:nvPicPr>
          <p:cNvPr id="7" name="Рисунок 6" descr="IMG_2171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3286124"/>
            <a:ext cx="3905245" cy="2928934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850106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Повышение квалификации: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340769"/>
            <a:ext cx="7931224" cy="4320480"/>
          </a:xfrm>
        </p:spPr>
        <p:txBody>
          <a:bodyPr>
            <a:normAutofit lnSpcReduction="10000"/>
          </a:bodyPr>
          <a:lstStyle/>
          <a:p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Курсы повышения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квалификации :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« Использование современных образовательных технологий на уроках русского языка и литературы в соответствии с требованиями ФГОС ООО: организация и планирование деятельности учащихся-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Бахарчиева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Л.Д.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НОУ ДПО «Центр социально-гуманитарного образования»  «Развитие профессионально-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знаниевых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компетенций учителей русского языка и литературы ,а также специалистов через проведение серии мероприятий , приуроченных ко «Дню словаря»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Бахарчиева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Л.Д.  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Диплом о профессиональной переподготовке :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«Русский язык и литература :теория и методика преподавания в образовательной организации» (600 ч.)-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Бахарчиева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Л.Д. </a:t>
            </a:r>
          </a:p>
          <a:p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620120" y="1716584"/>
            <a:ext cx="2060849" cy="82219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Заседания МО: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Организация и планирование работы МО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на 2017-2018 учебный год: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Анализ работы МО за 2016-2017 учебный год.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 работы МО на 2017-2018учебный год.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Рассмотрение рабочих программ учителей- предметников гуманитарного цикла.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Утверждение тем самообразования учителей и форм их реализации.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Обсуждение плана подготовки учащихся к школьному и муниципальному этапам Всероссийской олимпиады школьников по предметам гуманитарного цикла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Методические рекомендации по оформлению классных электронных журналов.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Изменение ОГЭ ,ЕГЭ на 2018 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Предметная неделя: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неделя русского языка и литературы – 22.01-05.02.18г.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еделя изобразительного искусства –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12.02-19.02.18г.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3372457"/>
            <a:ext cx="3744416" cy="280831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637524"/>
            <a:ext cx="3563888" cy="26729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565" y="3501008"/>
            <a:ext cx="3960440" cy="28083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1" y="637524"/>
            <a:ext cx="4032448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3692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Итоги предметных методических недель: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проведенные мероприятия способствовали развитию познавательного интереса,  творческой активности, расширению кругозора учащихся;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проведенные недели показали, что подобные мероприятия создают условия для реализации творческого потенциала учителей и учащихся, объединяют и расширяют возможности для организации и проведения интересных и познавательных мероприятий.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Методическая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тема школы на 2017-2018 учебный год</a:t>
            </a:r>
            <a:r>
              <a:rPr lang="fr-FR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«Системно- </a:t>
            </a:r>
            <a:r>
              <a:rPr lang="ru-RU" dirty="0" err="1" smtClean="0"/>
              <a:t>деятельностный</a:t>
            </a:r>
            <a:r>
              <a:rPr lang="ru-RU" dirty="0" smtClean="0"/>
              <a:t> подход на ступени основного общего образования»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Перспективы работы МО: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Продолжить работу  по формированию ключевых компетенций и повышению качества знаний учащихся  в условиях перехода к ФГОС нового поколения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Систематизировать работу по темам самообразования в соответствии с Положением.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Вести системную, целенаправленную работу с сильными учащимися для подготовки к участию в олимпиадах и предметных конкурсах разного уровня. Создать банк данных  одаренных детей и разработать планы индивидуальной работы с ними.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Опубликовать методические материалы членов МО  на сайте СОШ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Активизировать работу по размещению методических материалов на сайте школы и по созданию личных сайтов учителей гуманитарного цикла.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Продолжить изучение инновационных педагогических технологий (в том числе и ИКТ)и применять их элементы в своей работе.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Оказывать  всестороннюю методическую помощь молодым специалистам.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Наши выступления на МО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8878" y="2365377"/>
            <a:ext cx="2460549" cy="328073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556792"/>
            <a:ext cx="3728366" cy="49711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6678" y="1556792"/>
            <a:ext cx="3852136" cy="4971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1781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Методическая неделя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Все учителя МО участвовали в методической неделе и провели открытые уроки по ФГОС .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Вебинары,сертификаты</a:t>
            </a:r>
            <a:r>
              <a:rPr lang="ru-RU" dirty="0" smtClean="0"/>
              <a:t>…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052609" y="705094"/>
            <a:ext cx="2646294" cy="352839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124744"/>
            <a:ext cx="3779910" cy="283493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126195">
            <a:off x="4481789" y="3115159"/>
            <a:ext cx="4163604" cy="312270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39552" y="3142030"/>
            <a:ext cx="4091947" cy="306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2948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818121"/>
            <a:ext cx="4268292" cy="320121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237080" y="1268760"/>
            <a:ext cx="3024336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6946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Накопление учебно- методического комплекта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5" y="1628800"/>
            <a:ext cx="6761724" cy="4497363"/>
          </a:xfrm>
        </p:spPr>
      </p:pic>
    </p:spTree>
    <p:extLst>
      <p:ext uri="{BB962C8B-B14F-4D97-AF65-F5344CB8AC3E}">
        <p14:creationId xmlns:p14="http://schemas.microsoft.com/office/powerpoint/2010/main" val="28069921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pPr marL="0" indent="0">
              <a:buNone/>
            </a:pPr>
            <a:r>
              <a:rPr lang="ru-RU" sz="60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122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Цели и задачи МО: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fontScale="25000" lnSpcReduction="20000"/>
          </a:bodyPr>
          <a:lstStyle/>
          <a:p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Обеспечение методических условий для эффективного введения федерального государственного стандарта в основной школе ,подготовка учителей к работе по новым стандартам</a:t>
            </a:r>
          </a:p>
          <a:p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-повышение профессионального мастерства учителей через овладение эффективными педагогическими  технологиями (в т.ч. и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здоровьесберегающими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), ИКТ и новых подходов к образованию с целью повышения качества обучения гуманитарным предметам;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-создание условий для эффективного внедрения ФГОС второго поколения ;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-создание условий для формирования активной гражданской позиции учащихся  через усиление роли патриотического воспитания на уроках гуманитарного цикла;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-совершенствовать работу с одаренными и наиболее подготовленными учащимися через олимпиады, конкурсы. Провести школьные олимпиады по гуманитарным дисциплинам и качественно подготовить сборные команды для участия в районных олимпиадах и конкурсах.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Состав МО: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состав МО входят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учителя: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учителя русского языка и литературы;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1- учитель изобразительного искусства.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 них: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7686700" cy="3951288"/>
          </a:xfrm>
        </p:spPr>
        <p:txBody>
          <a:bodyPr>
            <a:normAutofit/>
          </a:bodyPr>
          <a:lstStyle/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Стаж работы 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39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9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3969944" y="1052736"/>
            <a:ext cx="4716857" cy="5073427"/>
          </a:xfrm>
        </p:spPr>
        <p:txBody>
          <a:bodyPr>
            <a:normAutofit fontScale="92500"/>
          </a:bodyPr>
          <a:lstStyle/>
          <a:p>
            <a:r>
              <a:rPr lang="ru-RU" sz="3600" dirty="0" smtClean="0"/>
              <a:t>Учитель русского языка и литературы- </a:t>
            </a:r>
            <a:r>
              <a:rPr lang="ru-RU" sz="3600" dirty="0" err="1" smtClean="0"/>
              <a:t>Шинкоренко</a:t>
            </a:r>
            <a:r>
              <a:rPr lang="ru-RU" sz="3600" dirty="0" smtClean="0"/>
              <a:t> Т.И.</a:t>
            </a:r>
          </a:p>
          <a:p>
            <a:pPr>
              <a:buNone/>
            </a:pPr>
            <a:r>
              <a:rPr lang="ru-RU" sz="3200" dirty="0" smtClean="0"/>
              <a:t>  Образование : высшее</a:t>
            </a:r>
          </a:p>
          <a:p>
            <a:pPr>
              <a:buNone/>
            </a:pPr>
            <a:r>
              <a:rPr lang="ru-RU" sz="3200" dirty="0" smtClean="0"/>
              <a:t>  Стаж работы : 46 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«Отличник Просвещения народного образования »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70370">
            <a:off x="806445" y="1572087"/>
            <a:ext cx="3175346" cy="37235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908720"/>
            <a:ext cx="3728263" cy="5361459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57200" y="857232"/>
            <a:ext cx="3900486" cy="5268931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Учитель ИЗО, высшая категория-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Москаленко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Е.В.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Стаж работы : 22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Образование : высшее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98188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Учитель русского языка и литературы Бахарчиева Л.Д.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1" y="1700808"/>
            <a:ext cx="2592287" cy="3856091"/>
          </a:xfrm>
        </p:spPr>
      </p:pic>
      <p:sp>
        <p:nvSpPr>
          <p:cNvPr id="10" name="Объект 9"/>
          <p:cNvSpPr>
            <a:spLocks noGrp="1"/>
          </p:cNvSpPr>
          <p:nvPr>
            <p:ph sz="half" idx="2"/>
          </p:nvPr>
        </p:nvSpPr>
        <p:spPr>
          <a:xfrm>
            <a:off x="3923928" y="1600200"/>
            <a:ext cx="4762872" cy="4525963"/>
          </a:xfrm>
        </p:spPr>
        <p:txBody>
          <a:bodyPr>
            <a:normAutofit/>
          </a:bodyPr>
          <a:lstStyle/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Стаж роботы : 14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Образование :высшее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86302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Участие в олимпиадах: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1264864"/>
              </p:ext>
            </p:extLst>
          </p:nvPr>
        </p:nvGraphicFramePr>
        <p:xfrm>
          <a:off x="683568" y="2636912"/>
          <a:ext cx="7960398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711"/>
                <a:gridCol w="1865755"/>
                <a:gridCol w="787422"/>
                <a:gridCol w="1750423"/>
                <a:gridCol w="1330322"/>
                <a:gridCol w="1438765"/>
              </a:tblGrid>
              <a:tr h="533181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Козлова Александра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Русский язык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Призер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Бахарчиева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Л.Д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3227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Рычкова</a:t>
                      </a:r>
                      <a:r>
                        <a:rPr lang="ru-RU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Елизоветта</a:t>
                      </a:r>
                      <a:r>
                        <a:rPr lang="ru-RU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Литература 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Призер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Бахарчиева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Л.Д.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Наши грамоты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738662">
            <a:off x="265927" y="2037538"/>
            <a:ext cx="4373628" cy="3561259"/>
          </a:xfrm>
        </p:spPr>
      </p:pic>
    </p:spTree>
    <p:extLst>
      <p:ext uri="{BB962C8B-B14F-4D97-AF65-F5344CB8AC3E}">
        <p14:creationId xmlns:p14="http://schemas.microsoft.com/office/powerpoint/2010/main" val="6531859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708</TotalTime>
  <Words>627</Words>
  <Application>Microsoft Office PowerPoint</Application>
  <PresentationFormat>Экран (4:3)</PresentationFormat>
  <Paragraphs>128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Презентация PowerPoint</vt:lpstr>
      <vt:lpstr>    Методическая  тема школы на 2017-2018 учебный год:  </vt:lpstr>
      <vt:lpstr>Цели и задачи МО:</vt:lpstr>
      <vt:lpstr>Состав МО:</vt:lpstr>
      <vt:lpstr>  Из них:   </vt:lpstr>
      <vt:lpstr>Презентация PowerPoint</vt:lpstr>
      <vt:lpstr>Учитель русского языка и литературы Бахарчиева Л.Д.</vt:lpstr>
      <vt:lpstr>  Участие в олимпиадах:</vt:lpstr>
      <vt:lpstr>Наши грамоты</vt:lpstr>
      <vt:lpstr>Конкурс чтецов , посвященный 75-летию Сталинградской битвы</vt:lpstr>
      <vt:lpstr>    Темы самообразования:    </vt:lpstr>
      <vt:lpstr>Участие детей в конкурсах , олимпиадах</vt:lpstr>
      <vt:lpstr>Презентация PowerPoint</vt:lpstr>
      <vt:lpstr>Презентация PowerPoint</vt:lpstr>
      <vt:lpstr>Повышение квалификации:</vt:lpstr>
      <vt:lpstr>Заседания МО:</vt:lpstr>
      <vt:lpstr>Предметная неделя:</vt:lpstr>
      <vt:lpstr>Презентация PowerPoint</vt:lpstr>
      <vt:lpstr>Итоги предметных методических недель:</vt:lpstr>
      <vt:lpstr>Перспективы работы МО: </vt:lpstr>
      <vt:lpstr>Наши выступления на МО</vt:lpstr>
      <vt:lpstr>Методическая неделя </vt:lpstr>
      <vt:lpstr>Вебинары,сертификаты… </vt:lpstr>
      <vt:lpstr>Презентация PowerPoint</vt:lpstr>
      <vt:lpstr>Накопление учебно- методического комплекта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Компьютер</cp:lastModifiedBy>
  <cp:revision>73</cp:revision>
  <cp:lastPrinted>2018-03-31T13:03:29Z</cp:lastPrinted>
  <dcterms:created xsi:type="dcterms:W3CDTF">2013-08-20T22:02:58Z</dcterms:created>
  <dcterms:modified xsi:type="dcterms:W3CDTF">2018-04-05T17:13:58Z</dcterms:modified>
</cp:coreProperties>
</file>