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5" r:id="rId3"/>
    <p:sldId id="264" r:id="rId4"/>
    <p:sldId id="266" r:id="rId5"/>
    <p:sldId id="267" r:id="rId6"/>
    <p:sldId id="268" r:id="rId7"/>
    <p:sldId id="271" r:id="rId8"/>
    <p:sldId id="270" r:id="rId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AC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36" autoAdjust="0"/>
  </p:normalViewPr>
  <p:slideViewPr>
    <p:cSldViewPr>
      <p:cViewPr>
        <p:scale>
          <a:sx n="43" d="100"/>
          <a:sy n="43" d="100"/>
        </p:scale>
        <p:origin x="-1459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6A311-0577-4BCB-92EA-6EB02999637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8E778-1CFA-4A19-BAFA-39A806F3C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8E778-1CFA-4A19-BAFA-39A806F3C89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D8B5F0-9F59-4943-8DBB-628B452CAAF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0FEC1B6-3D58-42A3-8056-21C0B1A18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869160"/>
            <a:ext cx="6912768" cy="136815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Выполнила: </a:t>
            </a:r>
            <a:r>
              <a:rPr lang="ru-RU" sz="1600" u="sng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Диженина</a:t>
            </a:r>
            <a:r>
              <a:rPr lang="ru-RU" sz="1600" u="sng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Наталья Алексеевна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учитель начальных классов </a:t>
            </a:r>
            <a:r>
              <a:rPr lang="ru-RU" sz="1600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Пронинского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филиала</a:t>
            </a:r>
            <a:b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ГБОУ СОШ  </a:t>
            </a:r>
            <a:r>
              <a:rPr lang="ru-RU" sz="1600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им.Маскина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№2                                                                              </a:t>
            </a:r>
            <a:r>
              <a:rPr lang="ru-RU" sz="1600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Клявлинского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района Самарской области</a:t>
            </a:r>
            <a:b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16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548680"/>
            <a:ext cx="6773416" cy="388843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a typeface="Arial Unicode MS" pitchFamily="34" charset="-128"/>
                <a:cs typeface="Aparajita" pitchFamily="34" charset="0"/>
              </a:rPr>
              <a:t>Развитие творческих способностей младших школьников                                                         во внеурочное время в рамках ФГОС</a:t>
            </a:r>
          </a:p>
          <a:p>
            <a:endParaRPr lang="ru-RU" sz="4000" dirty="0"/>
          </a:p>
        </p:txBody>
      </p:sp>
      <p:pic>
        <p:nvPicPr>
          <p:cNvPr id="6" name="Содержимое 6" descr="C:\СОХРАНИТЬ при переустановке системы!!\фотографии\мой класс\урок изо\S1050002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20" y="4365104"/>
            <a:ext cx="2828925" cy="214312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320"/>
            <a:ext cx="8064896" cy="5890984"/>
          </a:xfrm>
        </p:spPr>
        <p:txBody>
          <a:bodyPr>
            <a:noAutofit/>
          </a:bodyPr>
          <a:lstStyle/>
          <a:p>
            <a:r>
              <a:rPr lang="ru-RU" sz="2100" b="1" dirty="0" smtClean="0"/>
              <a:t>Современный ребенок  находится в беспредельном информационном и огромном социальном пространстве, не имеющем четких внешних и внутренних границ. На него воздействуют потоки информации, получаемой благодаря интернету, телевидению, компьютерным играм, кино. Воспитательное и социализирующее воздействие (не всегда позитивное) этих и других источников информации нередко является доминирующим в процессе воспитания и социализации. Сегодня </a:t>
            </a:r>
            <a:r>
              <a:rPr lang="ru-RU" sz="2100" b="1" dirty="0" smtClean="0">
                <a:solidFill>
                  <a:srgbClr val="FFFF00"/>
                </a:solidFill>
              </a:rPr>
              <a:t>проблемой</a:t>
            </a:r>
            <a:r>
              <a:rPr lang="ru-RU" sz="2100" b="1" dirty="0" smtClean="0"/>
              <a:t> педагогов, осуществляющих внеурочную работу, становится формирование творческой личности обучающегося. Сегодняшним детям легче найти готовый материал в интернете, скачать необходимый материал, не  тратя время на исследования и творческую работу. </a:t>
            </a:r>
            <a:r>
              <a:rPr lang="ru-RU" sz="2100" b="1" dirty="0" smtClean="0">
                <a:solidFill>
                  <a:srgbClr val="FFFF00"/>
                </a:solidFill>
              </a:rPr>
              <a:t>Задача учителя – отойти от репродуктивного характера деятельности учащихся, вовлечь их через высокую самооценку, психологический климат и благоприятные условия в деятельность для развития творческих способностей. </a:t>
            </a:r>
            <a:endParaRPr lang="ru-RU" sz="21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2204864"/>
            <a:ext cx="7704856" cy="4653136"/>
          </a:xfrm>
        </p:spPr>
        <p:txBody>
          <a:bodyPr>
            <a:normAutofit/>
          </a:bodyPr>
          <a:lstStyle/>
          <a:p>
            <a:pPr lvl="0" algn="l"/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FF00"/>
                </a:solidFill>
              </a:rPr>
              <a:t/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 организовать досуговую деятельность учащихся совместно с семьями обучающихся;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выявить интересы, склонности, способности, возможности обучающихся к различным видам деятельности;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оказать помощь в поисках «себя»;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создать условия для индивидуального развития ребенка в избранной сфере внеурочной деятельности;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/>
            </a:r>
            <a:br>
              <a:rPr lang="ru-RU" sz="1800" dirty="0" smtClean="0">
                <a:solidFill>
                  <a:srgbClr val="FFFF00"/>
                </a:solidFill>
              </a:rPr>
            </a:br>
            <a:endParaRPr lang="ru-RU" sz="1800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496944" cy="1872208"/>
          </a:xfrm>
        </p:spPr>
        <p:txBody>
          <a:bodyPr>
            <a:normAutofit fontScale="92500"/>
          </a:bodyPr>
          <a:lstStyle/>
          <a:p>
            <a:pPr algn="l"/>
            <a:r>
              <a:rPr lang="ru-RU" sz="3200" b="1" dirty="0" smtClean="0"/>
              <a:t>Цели</a:t>
            </a:r>
            <a:r>
              <a:rPr lang="ru-RU" dirty="0" smtClean="0"/>
              <a:t>:</a:t>
            </a:r>
          </a:p>
          <a:p>
            <a:pPr algn="l"/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развитие творческих способностей младших школьников, формирование умений управлять процессами творчества: фантазированием, пониманием закономерности, решением сложных проблемных ситуаций. 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7470648" cy="597666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sz="2200" dirty="0">
              <a:solidFill>
                <a:srgbClr val="FFFF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771800" y="2636912"/>
            <a:ext cx="3168352" cy="172819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  <a:cs typeface="Arial" pitchFamily="34" charset="0"/>
              </a:rPr>
              <a:t>Ожидаемые результаты</a:t>
            </a:r>
          </a:p>
        </p:txBody>
      </p:sp>
      <p:sp>
        <p:nvSpPr>
          <p:cNvPr id="7" name="Овал 6"/>
          <p:cNvSpPr/>
          <p:nvPr/>
        </p:nvSpPr>
        <p:spPr>
          <a:xfrm>
            <a:off x="0" y="1484784"/>
            <a:ext cx="2843808" cy="1944216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  Гибко адаптироваться в меняющихся жизненных ситуациях, уметь самостоятельно приобретать необходимые знания, умело применять их на практике</a:t>
            </a:r>
            <a:r>
              <a:rPr lang="ru-RU" b="1" dirty="0" smtClean="0">
                <a:solidFill>
                  <a:schemeClr val="tx1"/>
                </a:solidFill>
              </a:rPr>
              <a:t>;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940152" y="1340768"/>
            <a:ext cx="2952328" cy="208823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Самостоятельно работать над развитием собственной нравственности, интеллекта, культурного уровня</a:t>
            </a:r>
            <a:r>
              <a:rPr lang="ru-RU" sz="1400" b="1" dirty="0" smtClean="0">
                <a:solidFill>
                  <a:srgbClr val="FFFF00"/>
                </a:solidFill>
              </a:rPr>
              <a:t>; </a:t>
            </a:r>
            <a:endParaRPr lang="ru-RU" sz="1400" b="1" dirty="0">
              <a:solidFill>
                <a:srgbClr val="FFFF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293096"/>
            <a:ext cx="3024336" cy="2232248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 критически мыслить, уметь видеть возникающие проблемы, быть способным выдвигать новые идеи;                         </a:t>
            </a: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364088" y="4365104"/>
            <a:ext cx="3168352" cy="2232248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коммуникабельным, контактным в различных социальных группах, уметь работать сообща в разных областях, легко выходить из любых конфликтных ситуаций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771800" y="188640"/>
            <a:ext cx="3096344" cy="1944216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Грамотно работать с информацией, делать необходимые обобщения, выводы, устанавливать закономерности, анализировать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322572" y="74711"/>
            <a:ext cx="498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Прямая соединительная линия 24"/>
          <p:cNvCxnSpPr>
            <a:stCxn id="16" idx="4"/>
            <a:endCxn id="4" idx="0"/>
          </p:cNvCxnSpPr>
          <p:nvPr/>
        </p:nvCxnSpPr>
        <p:spPr>
          <a:xfrm>
            <a:off x="4319972" y="2132856"/>
            <a:ext cx="36004" cy="50405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13" idx="2"/>
          </p:cNvCxnSpPr>
          <p:nvPr/>
        </p:nvCxnSpPr>
        <p:spPr>
          <a:xfrm flipV="1">
            <a:off x="5292080" y="2384884"/>
            <a:ext cx="648072" cy="32403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580112" y="4149080"/>
            <a:ext cx="576064" cy="28803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2627784" y="4005064"/>
            <a:ext cx="576064" cy="36004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7" idx="6"/>
          </p:cNvCxnSpPr>
          <p:nvPr/>
        </p:nvCxnSpPr>
        <p:spPr>
          <a:xfrm>
            <a:off x="2843808" y="2456892"/>
            <a:ext cx="432048" cy="32403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673280" cy="1354162"/>
          </a:xfrm>
        </p:spPr>
        <p:txBody>
          <a:bodyPr>
            <a:normAutofit/>
          </a:bodyPr>
          <a:lstStyle/>
          <a:p>
            <a:r>
              <a:rPr lang="ru-RU" sz="1900" b="1" dirty="0" smtClean="0"/>
              <a:t>       Работа над развитием творческих способностей учащихся дает возможность вовремя увидеть, разглядеть способности ребенка, обратить на них внимание и понять, что эти способности нуждаются в поддержке и развитии. </a:t>
            </a:r>
            <a:endParaRPr lang="ru-RU" sz="19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1600200"/>
            <a:ext cx="8136904" cy="50691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900" b="1" dirty="0" smtClean="0"/>
              <a:t>Процесс обучения творчеству должен строиться так, чтобы</a:t>
            </a:r>
          </a:p>
          <a:p>
            <a:pPr>
              <a:buNone/>
            </a:pPr>
            <a:r>
              <a:rPr lang="ru-RU" sz="1900" b="1" dirty="0" smtClean="0"/>
              <a:t>каждый ученик мог выявить и развить свой комплекс </a:t>
            </a:r>
          </a:p>
          <a:p>
            <a:pPr>
              <a:buNone/>
            </a:pPr>
            <a:r>
              <a:rPr lang="ru-RU" sz="1900" b="1" dirty="0" smtClean="0"/>
              <a:t>способностей, учиться познавать самого себя, развивать на </a:t>
            </a:r>
          </a:p>
          <a:p>
            <a:pPr>
              <a:buNone/>
            </a:pPr>
            <a:r>
              <a:rPr lang="ru-RU" sz="1900" b="1" dirty="0" smtClean="0"/>
              <a:t>определенном уровне мышление, фантазию, воображение. </a:t>
            </a:r>
          </a:p>
          <a:p>
            <a:pPr>
              <a:buNone/>
            </a:pPr>
            <a:r>
              <a:rPr lang="ru-RU" sz="1900" b="1" dirty="0" smtClean="0"/>
              <a:t>       Развитие творческих  способностей младших школьников </a:t>
            </a:r>
          </a:p>
          <a:p>
            <a:pPr>
              <a:buNone/>
            </a:pPr>
            <a:r>
              <a:rPr lang="ru-RU" sz="1900" b="1" dirty="0" smtClean="0"/>
              <a:t>осуществляется через систему творческих заданий, что позволит:                                                                                                                        </a:t>
            </a:r>
          </a:p>
          <a:p>
            <a:pPr>
              <a:buFont typeface="Wingdings" pitchFamily="2" charset="2"/>
              <a:buChar char="v"/>
            </a:pPr>
            <a:r>
              <a:rPr lang="ru-RU" sz="1900" b="1" dirty="0" smtClean="0">
                <a:solidFill>
                  <a:srgbClr val="FFFF00"/>
                </a:solidFill>
              </a:rPr>
              <a:t> сформировать требования к системе заданий, которая позволит целенаправленно развивать эти способности;                                                           </a:t>
            </a:r>
          </a:p>
          <a:p>
            <a:pPr>
              <a:buFont typeface="Wingdings" pitchFamily="2" charset="2"/>
              <a:buChar char="v"/>
            </a:pPr>
            <a:r>
              <a:rPr lang="ru-RU" sz="1900" b="1" dirty="0" smtClean="0">
                <a:solidFill>
                  <a:srgbClr val="FFFF00"/>
                </a:solidFill>
              </a:rPr>
              <a:t>  рассмотреть содержание различных учебных курсов как ресурс заданий для младших школьников;                                                                           </a:t>
            </a:r>
          </a:p>
          <a:p>
            <a:pPr>
              <a:buFont typeface="Wingdings" pitchFamily="2" charset="2"/>
              <a:buChar char="v"/>
            </a:pPr>
            <a:r>
              <a:rPr lang="ru-RU" sz="1900" b="1" dirty="0" smtClean="0">
                <a:solidFill>
                  <a:srgbClr val="FFFF00"/>
                </a:solidFill>
              </a:rPr>
              <a:t> предложить способы организации творческой деятельности учащихся и инструменты педагогической диагностики;                                                          </a:t>
            </a:r>
          </a:p>
          <a:p>
            <a:pPr>
              <a:buFont typeface="Wingdings" pitchFamily="2" charset="2"/>
              <a:buChar char="v"/>
            </a:pPr>
            <a:r>
              <a:rPr lang="ru-RU" sz="1900" b="1" dirty="0" smtClean="0">
                <a:solidFill>
                  <a:srgbClr val="FFFF00"/>
                </a:solidFill>
              </a:rPr>
              <a:t> сформулировать организационные требования к процессу обучения на начальной ступени школы. </a:t>
            </a:r>
          </a:p>
          <a:p>
            <a:endParaRPr lang="ru-RU" sz="18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204864"/>
            <a:ext cx="7056784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  Провести контроль и оценивание деятельности учащихся можно, составив следующий план работы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1</a:t>
            </a:r>
            <a:r>
              <a:rPr lang="ru-RU" sz="3100" b="1" dirty="0" smtClean="0">
                <a:solidFill>
                  <a:srgbClr val="FFFF00"/>
                </a:solidFill>
              </a:rPr>
              <a:t>.  Школьные олимпиады (математика, русский язык, окружающий мир, история)- в течение года. 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</a:rPr>
              <a:t>2. Всероссийские </a:t>
            </a:r>
            <a:r>
              <a:rPr lang="ru-RU" sz="3100" b="1" dirty="0" err="1" smtClean="0">
                <a:solidFill>
                  <a:srgbClr val="FFFF00"/>
                </a:solidFill>
              </a:rPr>
              <a:t>интернет-олимпиады</a:t>
            </a:r>
            <a:r>
              <a:rPr lang="ru-RU" sz="3100" b="1" dirty="0" smtClean="0">
                <a:solidFill>
                  <a:srgbClr val="FFFF00"/>
                </a:solidFill>
              </a:rPr>
              <a:t>, марафоны.                                                         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</a:rPr>
              <a:t>3. Исследовательские работы.                                                                                            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</a:rPr>
              <a:t>4. Районные творческие конкурсы (рисунки, фотоискусство, литературное творчество)- в течение года                                                                                                 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</a:rPr>
              <a:t>5. Творческие работы к  урокам.                                                                                 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</a:rPr>
              <a:t>6. Участие в школьных мероприятиях - в течение года.                                           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</a:rPr>
              <a:t>7. Занятия по интересам (кружки, секции) - в течение года                                           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</a:rPr>
              <a:t>8.Школьные «Веселые старты» - в течение года </a:t>
            </a:r>
            <a:endParaRPr lang="ru-RU" sz="31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619672" y="404664"/>
            <a:ext cx="5400600" cy="10801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Условия формирования творческих способностей. 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844824"/>
            <a:ext cx="2376264" cy="22322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Санитарно-гигиенические требования к осуществлению учебно-воспитательного процесса.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84168" y="1844824"/>
            <a:ext cx="2232248" cy="22322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Ресурсное обеспечение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71800" y="1772816"/>
            <a:ext cx="3168352" cy="41764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-</a:t>
            </a:r>
            <a:r>
              <a:rPr lang="ru-RU" dirty="0" smtClean="0"/>
              <a:t>  </a:t>
            </a:r>
            <a:r>
              <a:rPr lang="ru-RU" sz="1600" b="1" dirty="0" smtClean="0">
                <a:solidFill>
                  <a:srgbClr val="FFFF00"/>
                </a:solidFill>
              </a:rPr>
              <a:t>сформированный интерес к выполнению заданий;</a:t>
            </a:r>
          </a:p>
          <a:p>
            <a:pPr algn="ctr"/>
            <a:r>
              <a:rPr lang="ru-RU" sz="1600" b="1" dirty="0" smtClean="0">
                <a:solidFill>
                  <a:srgbClr val="FFFF00"/>
                </a:solidFill>
              </a:rPr>
              <a:t>-  реализация творческих заданий;</a:t>
            </a:r>
          </a:p>
          <a:p>
            <a:pPr algn="ctr"/>
            <a:r>
              <a:rPr lang="ru-RU" sz="1600" b="1" dirty="0" smtClean="0">
                <a:solidFill>
                  <a:srgbClr val="FFFF00"/>
                </a:solidFill>
              </a:rPr>
              <a:t>-  объединение общим тематическим  проблемным стержнем; </a:t>
            </a:r>
          </a:p>
          <a:p>
            <a:pPr algn="ctr"/>
            <a:r>
              <a:rPr lang="ru-RU" sz="1600" b="1" dirty="0" smtClean="0">
                <a:solidFill>
                  <a:srgbClr val="FFFF00"/>
                </a:solidFill>
              </a:rPr>
              <a:t>- взаимодействие детей друг с другом и взрослыми;</a:t>
            </a:r>
          </a:p>
          <a:p>
            <a:pPr algn="ctr">
              <a:buFontTx/>
              <a:buChar char="-"/>
            </a:pPr>
            <a:r>
              <a:rPr lang="ru-RU" sz="1600" b="1" dirty="0" smtClean="0">
                <a:solidFill>
                  <a:srgbClr val="FFFF00"/>
                </a:solidFill>
              </a:rPr>
              <a:t> создание домашних условий, включение родителей в творческие дела школы.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«Удачи вам»</a:t>
            </a:r>
            <a:endParaRPr lang="ru-RU" sz="6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482453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4A838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</TotalTime>
  <Words>546</Words>
  <Application>Microsoft Office PowerPoint</Application>
  <PresentationFormat>Экран 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Выполнила: Диженина Наталья Алексеевна учитель начальных классов Пронинского филиала   ГБОУ СОШ  им.Маскина №2                                                                              Клявлинского района Самарской области </vt:lpstr>
      <vt:lpstr>Современный ребенок  находится в беспредельном информационном и огромном социальном пространстве, не имеющем четких внешних и внутренних границ. На него воздействуют потоки информации, получаемой благодаря интернету, телевидению, компьютерным играм, кино. Воспитательное и социализирующее воздействие (не всегда позитивное) этих и других источников информации нередко является доминирующим в процессе воспитания и социализации. Сегодня проблемой педагогов, осуществляющих внеурочную работу, становится формирование творческой личности обучающегося. Сегодняшним детям легче найти готовый материал в интернете, скачать необходимый материал, не  тратя время на исследования и творческую работу. Задача учителя – отойти от репродуктивного характера деятельности учащихся, вовлечь их через высокую самооценку, психологический климат и благоприятные условия в деятельность для развития творческих способностей. </vt:lpstr>
      <vt:lpstr>Задачи:  -  организовать досуговую деятельность учащихся совместно с семьями обучающихся;  - выявить интересы, склонности, способности, возможности обучающихся к различным видам деятельности;  - оказать помощь в поисках «себя»;  - создать условия для индивидуального развития ребенка в избранной сфере внеурочной деятельности;  </vt:lpstr>
      <vt:lpstr> </vt:lpstr>
      <vt:lpstr>       Работа над развитием творческих способностей учащихся дает возможность вовремя увидеть, разглядеть способности ребенка, обратить на них внимание и понять, что эти способности нуждаются в поддержке и развитии. </vt:lpstr>
      <vt:lpstr>  Провести контроль и оценивание деятельности учащихся можно, составив следующий план работы</vt:lpstr>
      <vt:lpstr>Слайд 7</vt:lpstr>
      <vt:lpstr>«Удачи вам»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 во внеурочной деятельности младших школьников</dc:title>
  <dc:creator>111</dc:creator>
  <cp:lastModifiedBy>111</cp:lastModifiedBy>
  <cp:revision>71</cp:revision>
  <dcterms:created xsi:type="dcterms:W3CDTF">2013-06-02T17:51:19Z</dcterms:created>
  <dcterms:modified xsi:type="dcterms:W3CDTF">2018-04-05T17:54:21Z</dcterms:modified>
</cp:coreProperties>
</file>