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51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12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/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49D12F-9569-43A1-82DA-38835B5E8B07}" type="datetimeFigureOut">
              <a:rPr lang="ru-RU"/>
              <a:pPr>
                <a:defRPr/>
              </a:pPr>
              <a:t>05.04.2018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3549DF-3582-40D9-84CD-627EEDCACC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C7478C-E254-4ED4-8878-77F463648B6C}" type="datetimeFigureOut">
              <a:rPr lang="ru-RU"/>
              <a:pPr>
                <a:defRPr/>
              </a:pPr>
              <a:t>05.04.2018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5224-703D-416A-8EC7-981A02E856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4CFEBE-D1BD-4D41-AA46-CA13B91DCD71}" type="datetimeFigureOut">
              <a:rPr lang="ru-RU"/>
              <a:pPr>
                <a:defRPr/>
              </a:pPr>
              <a:t>05.04.2018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E66856-476F-432C-923B-11C27792BD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F7607-B978-4080-BAF6-2C8B1E299A59}" type="datetimeFigureOut">
              <a:rPr lang="ru-RU"/>
              <a:pPr>
                <a:defRPr/>
              </a:pPr>
              <a:t>05.04.2018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D09614-58A5-42CD-B2CD-4BD8409FA6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8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B61C84-F039-4C87-9B28-0AB74F778322}" type="datetimeFigureOut">
              <a:rPr lang="ru-RU"/>
              <a:pPr>
                <a:defRPr/>
              </a:pPr>
              <a:t>05.04.2018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6C1A29-C340-4359-9E33-7DE9A81A77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D4B88D-0170-4520-9D9E-EA9112978FAF}" type="datetimeFigureOut">
              <a:rPr lang="ru-RU"/>
              <a:pPr>
                <a:defRPr/>
              </a:pPr>
              <a:t>05.04.2018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B99524-3A54-4AB9-A572-8668F82EA1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AE6A26-665B-401D-A6FE-01C6517B4ED4}" type="datetimeFigureOut">
              <a:rPr lang="ru-RU"/>
              <a:pPr>
                <a:defRPr/>
              </a:pPr>
              <a:t>05.04.2018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FFDF7D-82AC-4C91-B4CB-A05BEDEF0D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8E418B-2522-4273-A76D-2711C415599E}" type="datetimeFigureOut">
              <a:rPr lang="ru-RU"/>
              <a:pPr>
                <a:defRPr/>
              </a:pPr>
              <a:t>05.04.2018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457AFB-C186-4841-86C3-0BEDE779CF7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A0FE76-E111-40FE-B556-8942786F6851}" type="datetimeFigureOut">
              <a:rPr lang="ru-RU"/>
              <a:pPr>
                <a:defRPr/>
              </a:pPr>
              <a:t>05.04.2018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60A328-27C1-4C29-A222-1165949598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246CE0-E366-40AA-903E-D0709A425619}" type="datetimeFigureOut">
              <a:rPr lang="ru-RU"/>
              <a:pPr>
                <a:defRPr/>
              </a:pPr>
              <a:t>05.04.2018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6309A3-DBC9-4AD3-B155-DAFC9A7AA7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9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35F0BA-2394-400F-820B-CD55E59E4307}" type="datetimeFigureOut">
              <a:rPr lang="ru-RU"/>
              <a:pPr>
                <a:defRPr/>
              </a:pPr>
              <a:t>05.04.2018</a:t>
            </a:fld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1E90EB-7E34-43BA-B406-1D879EEF93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875" y="4371975"/>
            <a:ext cx="6511925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3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3000" y="731838"/>
            <a:ext cx="6400800" cy="347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678BFD8-5146-4FC5-B2D5-3C8DA3DC9D9B}" type="datetimeFigureOut">
              <a:rPr lang="ru-RU"/>
              <a:pPr>
                <a:defRPr/>
              </a:pPr>
              <a:t>05.04.2018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2664152-5068-4DA2-B6BC-4528ED4E1F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0" r:id="rId4"/>
    <p:sldLayoutId id="2147483669" r:id="rId5"/>
    <p:sldLayoutId id="2147483668" r:id="rId6"/>
    <p:sldLayoutId id="2147483667" r:id="rId7"/>
    <p:sldLayoutId id="2147483666" r:id="rId8"/>
    <p:sldLayoutId id="2147483674" r:id="rId9"/>
    <p:sldLayoutId id="2147483665" r:id="rId10"/>
    <p:sldLayoutId id="2147483664" r:id="rId11"/>
  </p:sldLayoutIdLst>
  <p:timing>
    <p:tnLst>
      <p:par>
        <p:cTn id="1" dur="indefinite" restart="never" nodeType="tmRoot"/>
      </p:par>
    </p:tnLst>
  </p:timing>
  <p:txStyles>
    <p:titleStyle>
      <a:lvl1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2pPr>
      <a:lvl3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3pPr>
      <a:lvl4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4pPr>
      <a:lvl5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200" kern="1200">
          <a:solidFill>
            <a:srgbClr val="404040"/>
          </a:solidFill>
          <a:latin typeface="+mn-lt"/>
          <a:ea typeface="+mn-ea"/>
          <a:cs typeface="+mn-cs"/>
        </a:defRPr>
      </a:lvl1pPr>
      <a:lvl2pPr marL="547688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000" kern="1200">
          <a:solidFill>
            <a:srgbClr val="404040"/>
          </a:solidFill>
          <a:latin typeface="+mn-lt"/>
          <a:ea typeface="+mn-ea"/>
          <a:cs typeface="+mn-cs"/>
        </a:defRPr>
      </a:lvl2pPr>
      <a:lvl3pPr marL="822325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kern="1200">
          <a:solidFill>
            <a:srgbClr val="404040"/>
          </a:solidFill>
          <a:latin typeface="+mn-lt"/>
          <a:ea typeface="+mn-ea"/>
          <a:cs typeface="+mn-cs"/>
        </a:defRPr>
      </a:lvl3pPr>
      <a:lvl4pPr marL="10969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600" kern="1200">
          <a:solidFill>
            <a:srgbClr val="404040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Рисунок 1" descr="http://omp.ucoz.com/_tbkp/333/hygiene32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088" y="260350"/>
            <a:ext cx="2827337" cy="3933825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3851275" y="1268413"/>
            <a:ext cx="4465638" cy="15700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Проект: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«Чтоб смеялся роток,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чтоб кусался зубок…»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427538" y="4508500"/>
            <a:ext cx="3449637" cy="6477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Воспитатели: Воробьева Л.В.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Рассадина  О.М.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2988" y="908050"/>
            <a:ext cx="4033837" cy="769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Проблема: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7088" y="2109788"/>
            <a:ext cx="7705725" cy="3048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Уже на третьем году жизни у 35% (7 ) детей группы имеются проблемы с зубами.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родителей детей, нуждающихся в санации зубов, большой проблемой становится посещение стоматолога.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58888" y="981075"/>
            <a:ext cx="5976937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cap="small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/>
                <a:ea typeface="+mj-ea"/>
                <a:cs typeface="+mj-cs"/>
              </a:rPr>
              <a:t>Вид  проекта: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42988" y="1916113"/>
            <a:ext cx="7396162" cy="29559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457200" indent="-457200">
              <a:buFont typeface="Wingdings" pitchFamily="2" charset="2"/>
              <a:buChar char="q"/>
            </a:pPr>
            <a:r>
              <a:rPr lang="ru-RU" sz="3200" b="1">
                <a:solidFill>
                  <a:srgbClr val="31489F"/>
                </a:solidFill>
                <a:latin typeface="Times New Roman" pitchFamily="18" charset="0"/>
                <a:cs typeface="Times New Roman" pitchFamily="18" charset="0"/>
              </a:rPr>
              <a:t>Фронтальный </a:t>
            </a:r>
            <a:r>
              <a:rPr lang="ru-RU" sz="2000" b="1">
                <a:solidFill>
                  <a:srgbClr val="31489F"/>
                </a:solidFill>
                <a:latin typeface="Times New Roman" pitchFamily="18" charset="0"/>
                <a:cs typeface="Times New Roman" pitchFamily="18" charset="0"/>
              </a:rPr>
              <a:t>(участвуют все дети)</a:t>
            </a:r>
            <a:endParaRPr lang="ru-RU" sz="3200" b="1">
              <a:solidFill>
                <a:srgbClr val="31489F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Wingdings" pitchFamily="2" charset="2"/>
              <a:buChar char="q"/>
            </a:pPr>
            <a:r>
              <a:rPr lang="ru-RU" sz="3200" b="1">
                <a:solidFill>
                  <a:srgbClr val="31489F"/>
                </a:solidFill>
                <a:latin typeface="Times New Roman" pitchFamily="18" charset="0"/>
                <a:cs typeface="Times New Roman" pitchFamily="18" charset="0"/>
              </a:rPr>
              <a:t>Интегративный </a:t>
            </a:r>
            <a:r>
              <a:rPr lang="ru-RU" sz="2000" b="1">
                <a:solidFill>
                  <a:srgbClr val="31489F"/>
                </a:solidFill>
                <a:latin typeface="Times New Roman" pitchFamily="18" charset="0"/>
                <a:cs typeface="Times New Roman" pitchFamily="18" charset="0"/>
              </a:rPr>
              <a:t>(образовательные области «Физическое развитие», «Познавательное развитие», «Социально-коммуникативное развитие», «Художественно-эстетическое развитие»</a:t>
            </a:r>
            <a:endParaRPr lang="ru-RU" sz="3200" b="1">
              <a:solidFill>
                <a:srgbClr val="31489F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Wingdings" pitchFamily="2" charset="2"/>
              <a:buChar char="q"/>
            </a:pPr>
            <a:r>
              <a:rPr lang="ru-RU" sz="3200" b="1">
                <a:solidFill>
                  <a:srgbClr val="31489F"/>
                </a:solidFill>
                <a:latin typeface="Times New Roman" pitchFamily="18" charset="0"/>
                <a:cs typeface="Times New Roman" pitchFamily="18" charset="0"/>
              </a:rPr>
              <a:t>Долгосрочный </a:t>
            </a:r>
            <a:r>
              <a:rPr lang="ru-RU" sz="2000" b="1">
                <a:solidFill>
                  <a:srgbClr val="31489F"/>
                </a:solidFill>
                <a:latin typeface="Times New Roman" pitchFamily="18" charset="0"/>
                <a:cs typeface="Times New Roman" pitchFamily="18" charset="0"/>
              </a:rPr>
              <a:t>(2- младшая- средняя)</a:t>
            </a:r>
          </a:p>
          <a:p>
            <a:pPr marL="457200" indent="-457200">
              <a:buFont typeface="Wingdings" pitchFamily="2" charset="2"/>
              <a:buChar char="q"/>
            </a:pPr>
            <a:r>
              <a:rPr lang="ru-RU" sz="3200" b="1">
                <a:solidFill>
                  <a:srgbClr val="31489F"/>
                </a:solidFill>
                <a:latin typeface="Times New Roman" pitchFamily="18" charset="0"/>
                <a:cs typeface="Times New Roman" pitchFamily="18" charset="0"/>
              </a:rPr>
              <a:t>Комбинированный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2988" y="765175"/>
            <a:ext cx="3241675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Актуальность</a:t>
            </a:r>
            <a:endParaRPr lang="ru-RU" sz="3200" dirty="0">
              <a:latin typeface="+mn-lt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71550" y="1700213"/>
            <a:ext cx="7561263" cy="39703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88900" indent="354013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+mn-lt"/>
                <a:cs typeface="+mn-cs"/>
              </a:rPr>
              <a:t>Самое ценное в нашей жизни - здоровье. Стоматологи утверждают, чтобы продлить жизнь человека минимум на 10 лет можно, имея здоровые зубы. Это объясняется тем, что в ротовой полости обитает огромное количество бактерий. Эти бактерии не наносят вреда организму человека до тех пор, пока его десны и вся полость здоровы. Заболевания зубов являются наиболее распространенными болезнями человека. По статистике, более    90 % населения планеты страдают подобными проблемами. Актуальность заболеваний полости рта очевидна. Но только правильное лечение зубов и постоянная профилактика помогут решить данную проблему.</a:t>
            </a:r>
          </a:p>
          <a:p>
            <a:pPr indent="-540000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+mn-lt"/>
                <a:cs typeface="+mn-cs"/>
              </a:rPr>
              <a:t>    Задача взрослых - помочь детям сформировать правильные культурно-гигиенические навыки, что бы сохранить зубы как можно дольше здоровыми, крепкими, а улыбку белоснежной.</a:t>
            </a:r>
            <a:endParaRPr lang="ru-RU" dirty="0"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2988" y="908050"/>
            <a:ext cx="3816350" cy="5857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Цель:</a:t>
            </a:r>
            <a:endParaRPr lang="ru-RU" sz="3200" dirty="0">
              <a:latin typeface="+mn-lt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58888" y="2205038"/>
            <a:ext cx="6913562" cy="25542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latin typeface="+mn-lt"/>
                <a:cs typeface="+mn-cs"/>
              </a:rPr>
              <a:t>формировать у детей культурно-гигиенические навыки, учить правильно использовать предметы личной гигиены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6013" y="1052513"/>
            <a:ext cx="2376487" cy="5857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Задачи:</a:t>
            </a:r>
            <a:endParaRPr lang="ru-RU" sz="3200" dirty="0">
              <a:latin typeface="+mn-lt"/>
              <a:cs typeface="+mn-cs"/>
            </a:endParaRPr>
          </a:p>
        </p:txBody>
      </p:sp>
      <p:sp>
        <p:nvSpPr>
          <p:cNvPr id="18434" name="TextBox 2"/>
          <p:cNvSpPr txBox="1">
            <a:spLocks noChangeArrowheads="1"/>
          </p:cNvSpPr>
          <p:nvPr/>
        </p:nvSpPr>
        <p:spPr bwMode="auto">
          <a:xfrm>
            <a:off x="1187450" y="1700213"/>
            <a:ext cx="6985000" cy="399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265113" indent="-265113" algn="just"/>
            <a:endParaRPr lang="ru-RU" b="1">
              <a:solidFill>
                <a:srgbClr val="31489F"/>
              </a:solidFill>
              <a:latin typeface="Trebuchet MS" pitchFamily="34" charset="0"/>
            </a:endParaRPr>
          </a:p>
          <a:p>
            <a:pPr marL="265113" indent="-265113" algn="just"/>
            <a:endParaRPr lang="ru-RU" b="1">
              <a:solidFill>
                <a:srgbClr val="31489F"/>
              </a:solidFill>
              <a:latin typeface="Trebuchet MS" pitchFamily="34" charset="0"/>
            </a:endParaRPr>
          </a:p>
          <a:p>
            <a:pPr marL="265113" indent="-265113" algn="just">
              <a:buFont typeface="Wingdings" pitchFamily="2" charset="2"/>
              <a:buChar char="v"/>
            </a:pPr>
            <a:r>
              <a:rPr lang="ru-RU" sz="2000" b="1">
                <a:solidFill>
                  <a:srgbClr val="31489F"/>
                </a:solidFill>
                <a:latin typeface="Trebuchet MS" pitchFamily="34" charset="0"/>
              </a:rPr>
              <a:t>Обучить детей правильной технике чистки зубов.</a:t>
            </a:r>
          </a:p>
          <a:p>
            <a:pPr marL="265113" indent="-265113" algn="just"/>
            <a:endParaRPr lang="ru-RU" sz="2000" b="1">
              <a:solidFill>
                <a:srgbClr val="31489F"/>
              </a:solidFill>
              <a:latin typeface="Trebuchet MS" pitchFamily="34" charset="0"/>
            </a:endParaRPr>
          </a:p>
          <a:p>
            <a:pPr marL="265113" indent="-265113" algn="just">
              <a:buFont typeface="Wingdings" pitchFamily="2" charset="2"/>
              <a:buChar char="v"/>
            </a:pPr>
            <a:r>
              <a:rPr lang="ru-RU" sz="2000" b="1">
                <a:solidFill>
                  <a:srgbClr val="31489F"/>
                </a:solidFill>
                <a:latin typeface="Trebuchet MS" pitchFamily="34" charset="0"/>
              </a:rPr>
              <a:t>Формировать знания о полезных продуктах для зубов</a:t>
            </a:r>
          </a:p>
          <a:p>
            <a:pPr marL="265113" indent="-265113" algn="just"/>
            <a:endParaRPr lang="ru-RU" sz="2000" b="1">
              <a:solidFill>
                <a:srgbClr val="31489F"/>
              </a:solidFill>
              <a:latin typeface="Trebuchet MS" pitchFamily="34" charset="0"/>
            </a:endParaRPr>
          </a:p>
          <a:p>
            <a:pPr marL="265113" indent="-265113" algn="just">
              <a:buFont typeface="Wingdings" pitchFamily="2" charset="2"/>
              <a:buChar char="v"/>
            </a:pPr>
            <a:r>
              <a:rPr lang="ru-RU" sz="2000" b="1">
                <a:solidFill>
                  <a:srgbClr val="31489F"/>
                </a:solidFill>
                <a:latin typeface="Trebuchet MS" pitchFamily="34" charset="0"/>
              </a:rPr>
              <a:t>Стимулировать развитие ответственности за свое здоровье.</a:t>
            </a:r>
          </a:p>
          <a:p>
            <a:pPr marL="265113" indent="-265113" algn="just"/>
            <a:endParaRPr lang="ru-RU" sz="2000" b="1">
              <a:solidFill>
                <a:srgbClr val="31489F"/>
              </a:solidFill>
              <a:latin typeface="Trebuchet MS" pitchFamily="34" charset="0"/>
            </a:endParaRPr>
          </a:p>
          <a:p>
            <a:pPr marL="265113" indent="-265113" algn="just">
              <a:buFont typeface="Wingdings" pitchFamily="2" charset="2"/>
              <a:buChar char="v"/>
            </a:pPr>
            <a:r>
              <a:rPr lang="ru-RU" sz="2000" b="1">
                <a:solidFill>
                  <a:srgbClr val="31489F"/>
                </a:solidFill>
                <a:latin typeface="Trebuchet MS" pitchFamily="34" charset="0"/>
              </a:rPr>
              <a:t>Развивать познавательную активность.</a:t>
            </a:r>
          </a:p>
          <a:p>
            <a:pPr marL="265113" indent="-265113" algn="just"/>
            <a:endParaRPr lang="ru-RU" sz="2000" b="1">
              <a:solidFill>
                <a:srgbClr val="31489F"/>
              </a:solidFill>
              <a:latin typeface="Trebuchet MS" pitchFamily="34" charset="0"/>
            </a:endParaRPr>
          </a:p>
          <a:p>
            <a:pPr marL="265113" indent="-265113" algn="just">
              <a:buFont typeface="Wingdings" pitchFamily="2" charset="2"/>
              <a:buChar char="v"/>
            </a:pPr>
            <a:r>
              <a:rPr lang="ru-RU" sz="2000" b="1">
                <a:solidFill>
                  <a:srgbClr val="31489F"/>
                </a:solidFill>
                <a:latin typeface="Trebuchet MS" pitchFamily="34" charset="0"/>
              </a:rPr>
              <a:t>Воспитывать  аккуратность, самостоятельность.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27088" y="765175"/>
            <a:ext cx="4237037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Реализация проекта</a:t>
            </a:r>
            <a:endParaRPr lang="ru-RU" sz="3200" dirty="0">
              <a:latin typeface="+mn-lt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42988" y="1557338"/>
            <a:ext cx="7489825" cy="53546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65113" indent="-265113"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+mn-lt"/>
                <a:cs typeface="+mn-cs"/>
              </a:rPr>
              <a:t>Подготовительный этап:</a:t>
            </a:r>
          </a:p>
          <a:p>
            <a:pPr marL="265113" indent="-265113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+mn-lt"/>
                <a:cs typeface="+mn-cs"/>
              </a:rPr>
              <a:t>Обследование детей специалистом – стоматологом.</a:t>
            </a:r>
          </a:p>
          <a:p>
            <a:pPr marL="265113" indent="-265113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+mn-lt"/>
                <a:cs typeface="+mn-cs"/>
              </a:rPr>
              <a:t>Анкетирование родителей.</a:t>
            </a:r>
          </a:p>
          <a:p>
            <a:pPr marL="265113" indent="-265113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+mn-lt"/>
                <a:cs typeface="+mn-cs"/>
              </a:rPr>
              <a:t>Опрос детей.</a:t>
            </a:r>
          </a:p>
          <a:p>
            <a:pPr marL="265113" indent="-265113" algn="just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b="1" dirty="0">
              <a:solidFill>
                <a:schemeClr val="accent1">
                  <a:lumMod val="75000"/>
                </a:schemeClr>
              </a:solidFill>
              <a:latin typeface="+mn-lt"/>
              <a:cs typeface="+mn-cs"/>
            </a:endParaRPr>
          </a:p>
          <a:p>
            <a:pPr marL="265113" indent="-265113"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+mn-lt"/>
                <a:cs typeface="+mn-cs"/>
              </a:rPr>
              <a:t>Практический этап:</a:t>
            </a:r>
          </a:p>
          <a:p>
            <a:pPr marL="265113" indent="-265113" algn="just"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+mn-lt"/>
                <a:cs typeface="+mn-cs"/>
              </a:rPr>
              <a:t>Работа с детьми: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+mn-lt"/>
                <a:cs typeface="+mn-cs"/>
              </a:rPr>
              <a:t>беседы «Зачем нужно чистить зубы»,</a:t>
            </a:r>
          </a:p>
          <a:p>
            <a:pPr marL="265113" indent="-265113"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+mn-lt"/>
                <a:cs typeface="+mn-cs"/>
              </a:rPr>
              <a:t>   «Почему болят зубы»; рассматривание иллюстраций, чтение худ. литературы; загадывание загадок; просмотр художественных мультфильмов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+mn-lt"/>
                <a:cs typeface="+mn-cs"/>
              </a:rPr>
              <a:t>“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+mn-lt"/>
                <a:cs typeface="+mn-cs"/>
              </a:rPr>
              <a:t>Птичка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  <a:latin typeface="+mn-lt"/>
                <a:cs typeface="+mn-cs"/>
              </a:rPr>
              <a:t>Тари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+mn-lt"/>
                <a:cs typeface="+mn-cs"/>
              </a:rPr>
              <a:t>”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+mn-lt"/>
                <a:cs typeface="+mn-cs"/>
              </a:rPr>
              <a:t> (про крокодила, который не чистил зубы),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+mn-lt"/>
                <a:cs typeface="+mn-cs"/>
              </a:rPr>
              <a:t>“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  <a:latin typeface="+mn-lt"/>
                <a:cs typeface="+mn-cs"/>
              </a:rPr>
              <a:t>Фиксики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+mn-lt"/>
                <a:cs typeface="+mn-cs"/>
              </a:rPr>
              <a:t>”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+mn-lt"/>
                <a:cs typeface="+mn-cs"/>
              </a:rPr>
              <a:t> серия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+mn-lt"/>
                <a:cs typeface="+mn-cs"/>
              </a:rPr>
              <a:t>“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+mn-lt"/>
                <a:cs typeface="+mn-cs"/>
              </a:rPr>
              <a:t>Зубная щетка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+mn-lt"/>
                <a:cs typeface="+mn-cs"/>
              </a:rPr>
              <a:t>”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+mn-lt"/>
                <a:cs typeface="+mn-cs"/>
              </a:rPr>
              <a:t>; практические упражнения «Как правильно чистить зубы», «Как правильно полоскать рот после еды»; полоскание ротовой полости после каждого приема пищи в детском саду; дидактические игры «Полезные продукты», «Что для чего»; развивающая игра«Разрешается-запрещается»; </a:t>
            </a:r>
            <a:r>
              <a:rPr lang="ru-RU" dirty="0" err="1">
                <a:solidFill>
                  <a:schemeClr val="accent1">
                    <a:lumMod val="75000"/>
                  </a:schemeClr>
                </a:solidFill>
                <a:latin typeface="+mn-lt"/>
                <a:cs typeface="+mn-cs"/>
              </a:rPr>
              <a:t>инсценирование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+mn-lt"/>
                <a:cs typeface="+mn-cs"/>
              </a:rPr>
              <a:t> сказки; выпуск номера газеты для родителей «Чтоб смеялся роток, чтоб кусался зубок…»</a:t>
            </a:r>
          </a:p>
          <a:p>
            <a:pPr marL="265113" indent="-265113"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chemeClr val="accent1">
                  <a:lumMod val="75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87450" y="765175"/>
            <a:ext cx="6840538" cy="46164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/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+mn-lt"/>
                <a:cs typeface="+mn-cs"/>
              </a:rPr>
              <a:t> Работа с родителями: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+mn-lt"/>
                <a:cs typeface="+mn-cs"/>
              </a:rPr>
              <a:t>Серия консультаций «Чтобы улыбка сияла….»;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+mn-lt"/>
                <a:cs typeface="+mn-cs"/>
              </a:rPr>
              <a:t>Информационные материалы «Это интересно знать…», «Это нужно знать…»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+mn-lt"/>
                <a:cs typeface="+mn-cs"/>
              </a:rPr>
              <a:t>Приобретение стаканчиков для полоскания ротовой полости, зубных щеток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+mn-lt"/>
                <a:cs typeface="+mn-cs"/>
              </a:rPr>
              <a:t>Заключительный этап: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+mn-lt"/>
                <a:cs typeface="+mn-cs"/>
              </a:rPr>
              <a:t>Анкетирование родителей.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chemeClr val="accent1">
                  <a:lumMod val="75000"/>
                </a:schemeClr>
              </a:solidFill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+mn-lt"/>
                <a:cs typeface="+mn-cs"/>
              </a:rPr>
              <a:t>Ожидаемые результаты: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+mn-lt"/>
                <a:cs typeface="+mn-cs"/>
              </a:rPr>
              <a:t> приобретение практических навыков ухода за ротовой полостью всеми детьми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ü"/>
              <a:defRPr/>
            </a:pPr>
            <a:r>
              <a:rPr lang="ru-RU" b="1" dirty="0">
                <a:solidFill>
                  <a:schemeClr val="accent1">
                    <a:lumMod val="75000"/>
                  </a:schemeClr>
                </a:solidFill>
                <a:latin typeface="+mn-lt"/>
                <a:cs typeface="+mn-cs"/>
              </a:rPr>
              <a:t> приобретение устойчивой привычки ухаживать за ротовой полостью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chemeClr val="accent1">
                  <a:lumMod val="75000"/>
                </a:schemeClr>
              </a:solidFill>
              <a:latin typeface="+mn-lt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solidFill>
                <a:schemeClr val="accent1">
                  <a:lumMod val="75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81</TotalTime>
  <Words>338</Words>
  <Application>Microsoft Office PowerPoint</Application>
  <PresentationFormat>Экран (4:3)</PresentationFormat>
  <Paragraphs>49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Шаблон оформления</vt:lpstr>
      </vt:variant>
      <vt:variant>
        <vt:i4>4</vt:i4>
      </vt:variant>
      <vt:variant>
        <vt:lpstr>Заголовки слайдов</vt:lpstr>
      </vt:variant>
      <vt:variant>
        <vt:i4>8</vt:i4>
      </vt:variant>
    </vt:vector>
  </HeadingPairs>
  <TitlesOfParts>
    <vt:vector size="19" baseType="lpstr">
      <vt:lpstr>Arial</vt:lpstr>
      <vt:lpstr>Trebuchet MS</vt:lpstr>
      <vt:lpstr>Georgia</vt:lpstr>
      <vt:lpstr>Calibri</vt:lpstr>
      <vt:lpstr>Times New Roman</vt:lpstr>
      <vt:lpstr>Wingdings</vt:lpstr>
      <vt:lpstr>Century Schoolbook</vt:lpstr>
      <vt:lpstr>Воздушный поток</vt:lpstr>
      <vt:lpstr>Воздушный поток</vt:lpstr>
      <vt:lpstr>Воздушный поток</vt:lpstr>
      <vt:lpstr>Воздушный 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Воробьева Л.В.</cp:lastModifiedBy>
  <cp:revision>10</cp:revision>
  <dcterms:modified xsi:type="dcterms:W3CDTF">2018-04-05T19:33:57Z</dcterms:modified>
</cp:coreProperties>
</file>