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8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5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71D25-E27B-48B2-A8D4-D1569DA0321D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CCB26-AB09-4C35-BD7E-7195933E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6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Fkmnthyfnbdysq</a:t>
            </a:r>
            <a:r>
              <a:rPr lang="en-US" dirty="0" smtClean="0"/>
              <a:t> </a:t>
            </a:r>
            <a:r>
              <a:rPr lang="en-US" dirty="0" err="1" smtClean="0"/>
              <a:t>djghjc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CB26-AB09-4C35-BD7E-7195933EDE5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140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391BA73-D81F-4395-AB16-C3279478A49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0022626-1159-4E5A-AB3A-891193525A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340768"/>
            <a:ext cx="5723468" cy="182809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ПЯТЬ ШАГОВ К «ВОПРОСУ».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140968"/>
            <a:ext cx="5712179" cy="2304256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о</a:t>
            </a:r>
            <a:r>
              <a:rPr lang="ru-RU" dirty="0" smtClean="0"/>
              <a:t>бучение построению вопросительных предложений</a:t>
            </a:r>
          </a:p>
          <a:p>
            <a:r>
              <a:rPr lang="ru-RU" dirty="0" smtClean="0"/>
              <a:t>(из опыта методической работы в школе)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Шафоростова</a:t>
            </a:r>
            <a:r>
              <a:rPr lang="ru-RU" dirty="0" smtClean="0">
                <a:solidFill>
                  <a:srgbClr val="002060"/>
                </a:solidFill>
              </a:rPr>
              <a:t> Светлана Александровна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МБОУ СОШ № 10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Краснодар 2016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7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08720"/>
            <a:ext cx="6624736" cy="4896544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Шаг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пятый.</a:t>
            </a:r>
          </a:p>
          <a:p>
            <a:pPr marL="0" indent="0">
              <a:buNone/>
            </a:pPr>
            <a:r>
              <a:rPr lang="ru-RU" dirty="0" smtClean="0"/>
              <a:t>Если время глагола «сложное», вопрос задается уже имеющимся в составе глагольной формы вспомогательным глаголом.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Future Simple</a:t>
            </a:r>
          </a:p>
          <a:p>
            <a:pPr marL="0" indent="0">
              <a:buNone/>
            </a:pPr>
            <a:r>
              <a:rPr lang="en-US" i="1" dirty="0" smtClean="0"/>
              <a:t>Ann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will</a:t>
            </a:r>
            <a:r>
              <a:rPr lang="en-US" dirty="0" smtClean="0"/>
              <a:t> </a:t>
            </a:r>
            <a:r>
              <a:rPr lang="en-US" i="1" dirty="0" smtClean="0"/>
              <a:t>go to school tomorrow.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Will</a:t>
            </a:r>
            <a:r>
              <a:rPr lang="en-US" dirty="0" smtClean="0"/>
              <a:t> </a:t>
            </a:r>
            <a:r>
              <a:rPr lang="en-US" i="1" dirty="0" smtClean="0"/>
              <a:t>Ann go to school tomorrow?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Perfect</a:t>
            </a:r>
          </a:p>
          <a:p>
            <a:pPr marL="0" indent="0">
              <a:buNone/>
            </a:pPr>
            <a:r>
              <a:rPr lang="en-US" i="1" dirty="0" smtClean="0"/>
              <a:t>Tom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</a:t>
            </a:r>
            <a:r>
              <a:rPr lang="en-US" i="1" dirty="0" smtClean="0"/>
              <a:t>done his homework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</a:t>
            </a:r>
            <a:r>
              <a:rPr lang="en-US" i="1" dirty="0" smtClean="0"/>
              <a:t>Tom done his homework?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Progressive</a:t>
            </a:r>
          </a:p>
          <a:p>
            <a:pPr marL="0" indent="0">
              <a:buNone/>
            </a:pPr>
            <a:r>
              <a:rPr lang="en-US" i="1" dirty="0" smtClean="0"/>
              <a:t>They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</a:t>
            </a:r>
            <a:r>
              <a:rPr lang="en-US" i="1" dirty="0" smtClean="0"/>
              <a:t>doing homework.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</a:t>
            </a:r>
            <a:r>
              <a:rPr lang="en-US" i="1" dirty="0" smtClean="0"/>
              <a:t>they doing homework?</a:t>
            </a: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111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II. </a:t>
            </a:r>
            <a:r>
              <a:rPr lang="ru-RU" dirty="0" smtClean="0">
                <a:solidFill>
                  <a:srgbClr val="00B050"/>
                </a:solidFill>
              </a:rPr>
              <a:t>Альтернативный вопрос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916832"/>
            <a:ext cx="6196405" cy="41044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Альтернативный вопрос предлагает альтернативу</a:t>
            </a:r>
            <a:r>
              <a:rPr lang="ru-RU" dirty="0"/>
              <a:t>:</a:t>
            </a:r>
            <a:r>
              <a:rPr lang="ru-RU" dirty="0" smtClean="0"/>
              <a:t> выбор из двух вариантов – или это, или то, а по-английски «</a:t>
            </a:r>
            <a:r>
              <a:rPr lang="en-US" dirty="0" smtClean="0"/>
              <a:t>OR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Books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</a:t>
            </a:r>
            <a:r>
              <a:rPr lang="en-US" i="1" dirty="0" smtClean="0"/>
              <a:t>magazines? At 5 p.m.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</a:t>
            </a:r>
            <a:r>
              <a:rPr lang="en-US" i="1" dirty="0" smtClean="0"/>
              <a:t>at 7 p.m.?</a:t>
            </a:r>
            <a:endParaRPr lang="ru-RU" i="1" dirty="0"/>
          </a:p>
          <a:p>
            <a:pPr marL="0" indent="0">
              <a:buNone/>
            </a:pPr>
            <a:r>
              <a:rPr lang="ru-RU" dirty="0" smtClean="0"/>
              <a:t>По форме совпадает с общим вопросом, а по содержанию относится к специальному вопросу (определяет какой-либо член предложения).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Simple</a:t>
            </a:r>
          </a:p>
          <a:p>
            <a:pPr marL="0" indent="0">
              <a:buNone/>
            </a:pPr>
            <a:r>
              <a:rPr lang="en-US" i="1" dirty="0" smtClean="0"/>
              <a:t>Ann writes a lot.</a:t>
            </a:r>
          </a:p>
          <a:p>
            <a:pPr marL="0" indent="0">
              <a:buNone/>
            </a:pPr>
            <a:r>
              <a:rPr lang="en-US" i="1" dirty="0" smtClean="0"/>
              <a:t>Does Ann write dictations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i="1" dirty="0" smtClean="0"/>
              <a:t> reports?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Perfect</a:t>
            </a:r>
          </a:p>
          <a:p>
            <a:pPr marL="0" indent="0">
              <a:buNone/>
            </a:pPr>
            <a:r>
              <a:rPr lang="en-US" i="1" dirty="0" smtClean="0"/>
              <a:t>Tom has been abroad.</a:t>
            </a:r>
          </a:p>
          <a:p>
            <a:pPr marL="0" indent="0">
              <a:buNone/>
            </a:pPr>
            <a:r>
              <a:rPr lang="en-US" i="1" dirty="0" smtClean="0"/>
              <a:t>Has Tom been to Italy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i="1" dirty="0" smtClean="0"/>
              <a:t> Spain?</a:t>
            </a:r>
            <a:endParaRPr lang="ru-RU" i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5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764705"/>
            <a:ext cx="6840760" cy="72007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III.</a:t>
            </a:r>
            <a:r>
              <a:rPr lang="ru-RU" sz="3200" dirty="0" smtClean="0">
                <a:solidFill>
                  <a:srgbClr val="00B050"/>
                </a:solidFill>
              </a:rPr>
              <a:t>Разделительный вопрос 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(вопрос с «хвостиком»)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28800"/>
            <a:ext cx="7272808" cy="43924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Разделительный вопрос формируется путем добавления к предложению краткого общего вопроса («хвостика»), состоящего из «самостоятельного» или вспомогательного глагола и личного местоимения, которым можно заменить подлежащее.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Simple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-</a:t>
            </a:r>
            <a:r>
              <a:rPr lang="ru-RU" b="1" i="1" dirty="0" smtClean="0"/>
              <a:t>                           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i="1" dirty="0" smtClean="0"/>
              <a:t>Ann can’t speak French, </a:t>
            </a:r>
            <a:r>
              <a:rPr lang="en-US" dirty="0" smtClean="0">
                <a:solidFill>
                  <a:srgbClr val="FF0000"/>
                </a:solidFill>
              </a:rPr>
              <a:t>can she</a:t>
            </a:r>
            <a:r>
              <a:rPr lang="en-US" i="1" dirty="0" smtClean="0"/>
              <a:t>?</a:t>
            </a:r>
          </a:p>
          <a:p>
            <a:pPr marL="0" indent="0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+                           -</a:t>
            </a:r>
          </a:p>
          <a:p>
            <a:pPr marL="0" indent="0">
              <a:buNone/>
            </a:pPr>
            <a:r>
              <a:rPr lang="en-US" i="1" dirty="0" smtClean="0"/>
              <a:t>Tom and Ann read a lot, </a:t>
            </a:r>
            <a:r>
              <a:rPr lang="en-US" dirty="0" smtClean="0">
                <a:solidFill>
                  <a:srgbClr val="FF0000"/>
                </a:solidFill>
              </a:rPr>
              <a:t>don’t they</a:t>
            </a:r>
            <a:r>
              <a:rPr lang="en-US" i="1" dirty="0" smtClean="0"/>
              <a:t>?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Past Progressive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+                                                -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i="1" dirty="0" smtClean="0"/>
              <a:t>The children were going home at 5 p.m., </a:t>
            </a:r>
            <a:r>
              <a:rPr lang="en-US" i="1" dirty="0" smtClean="0">
                <a:solidFill>
                  <a:srgbClr val="FF0000"/>
                </a:solidFill>
              </a:rPr>
              <a:t>were not they</a:t>
            </a:r>
            <a:r>
              <a:rPr lang="en-US" i="1" dirty="0" smtClean="0"/>
              <a:t>?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Perfect</a:t>
            </a:r>
          </a:p>
          <a:p>
            <a:pPr marL="0" indent="0">
              <a:buNone/>
            </a:pPr>
            <a:r>
              <a:rPr lang="ru-RU" i="1" dirty="0" smtClean="0"/>
              <a:t>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                         +</a:t>
            </a:r>
          </a:p>
          <a:p>
            <a:pPr marL="0" indent="0">
              <a:buNone/>
            </a:pPr>
            <a:r>
              <a:rPr lang="en-US" i="1" dirty="0" smtClean="0"/>
              <a:t>Ann hasn’t been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/>
              <a:t>to Italy, </a:t>
            </a:r>
            <a:r>
              <a:rPr lang="en-US" dirty="0" smtClean="0">
                <a:solidFill>
                  <a:srgbClr val="FF0000"/>
                </a:solidFill>
              </a:rPr>
              <a:t>has she</a:t>
            </a:r>
            <a:r>
              <a:rPr lang="en-US" i="1" dirty="0" smtClean="0"/>
              <a:t>?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+                                                         -</a:t>
            </a:r>
          </a:p>
          <a:p>
            <a:pPr marL="0" indent="0">
              <a:buNone/>
            </a:pPr>
            <a:r>
              <a:rPr lang="en-US" i="1" dirty="0" smtClean="0"/>
              <a:t>The children have done their homework, </a:t>
            </a:r>
            <a:r>
              <a:rPr lang="en-US" dirty="0" smtClean="0">
                <a:solidFill>
                  <a:srgbClr val="FF0000"/>
                </a:solidFill>
              </a:rPr>
              <a:t>haven’t they</a:t>
            </a:r>
            <a:r>
              <a:rPr lang="en-US" i="1" dirty="0" smtClean="0"/>
              <a:t>?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1058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08720"/>
            <a:ext cx="6624735" cy="280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Необходимо обратить внимание учащихся на противоположность утвердительной и отрицательной форм глаголов в основном предложении и кратком общем вопросе. Наглядно это можно продемонстрировать на примере правила установки обычных батареек.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11897" y="4677207"/>
            <a:ext cx="3312368" cy="94414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770" y="3645024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28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IV. </a:t>
            </a:r>
            <a:r>
              <a:rPr lang="ru-RU" dirty="0" smtClean="0">
                <a:solidFill>
                  <a:srgbClr val="00B050"/>
                </a:solidFill>
              </a:rPr>
              <a:t>Специальный вопрос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72816"/>
            <a:ext cx="6912768" cy="41764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Специальный вопрос строится аналогично общему, только на первом месте всегда стоит специальное вопросительное слово (группа слов).</a:t>
            </a:r>
          </a:p>
          <a:p>
            <a:pPr marL="0" indent="0">
              <a:buNone/>
            </a:pPr>
            <a:r>
              <a:rPr lang="ru-RU" dirty="0" smtClean="0"/>
              <a:t>Задается к определенному члену предложения с целью уточнения информации.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Simple</a:t>
            </a:r>
          </a:p>
          <a:p>
            <a:pPr marL="0" indent="0">
              <a:buNone/>
            </a:pPr>
            <a:r>
              <a:rPr lang="en-US" i="1" dirty="0" smtClean="0"/>
              <a:t>Tom and Ann write at school.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What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do </a:t>
            </a:r>
            <a:r>
              <a:rPr lang="en-US" i="1" dirty="0" smtClean="0"/>
              <a:t>Tom and Ann write at school?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How often </a:t>
            </a:r>
            <a:r>
              <a:rPr lang="en-US" i="1" dirty="0" smtClean="0">
                <a:solidFill>
                  <a:srgbClr val="FF0000"/>
                </a:solidFill>
              </a:rPr>
              <a:t>do</a:t>
            </a:r>
            <a:r>
              <a:rPr lang="en-US" i="1" dirty="0" smtClean="0"/>
              <a:t> Tom and Ann write at school?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Past Progressive</a:t>
            </a:r>
          </a:p>
          <a:p>
            <a:pPr marL="0" indent="0">
              <a:buNone/>
            </a:pPr>
            <a:r>
              <a:rPr lang="en-US" i="1" dirty="0" smtClean="0"/>
              <a:t>Tom and Ann were writing at 3 p.m.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At what time </a:t>
            </a:r>
            <a:r>
              <a:rPr lang="en-US" i="1" dirty="0" smtClean="0">
                <a:solidFill>
                  <a:srgbClr val="FF0000"/>
                </a:solidFill>
              </a:rPr>
              <a:t>were</a:t>
            </a:r>
            <a:r>
              <a:rPr lang="en-US" i="1" dirty="0" smtClean="0"/>
              <a:t> Tom and Ann writing?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Why</a:t>
            </a: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were</a:t>
            </a:r>
            <a:r>
              <a:rPr lang="en-US" i="1" dirty="0" smtClean="0"/>
              <a:t> they writing at 3 p.m.?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Where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were</a:t>
            </a:r>
            <a:r>
              <a:rPr lang="en-US" i="1" dirty="0" smtClean="0"/>
              <a:t> they writing at 3 p.m.?</a:t>
            </a:r>
          </a:p>
        </p:txBody>
      </p:sp>
    </p:spTree>
    <p:extLst>
      <p:ext uri="{BB962C8B-B14F-4D97-AF65-F5344CB8AC3E}">
        <p14:creationId xmlns:p14="http://schemas.microsoft.com/office/powerpoint/2010/main" val="130907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4462" y="1124744"/>
            <a:ext cx="6574420" cy="46723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Схематично можно изобразить вопросительное предложение следующим образом:</a:t>
            </a:r>
          </a:p>
          <a:p>
            <a:pPr marL="0" indent="0">
              <a:buNone/>
            </a:pPr>
            <a:r>
              <a:rPr lang="en-US" dirty="0" smtClean="0"/>
              <a:t>                    </a:t>
            </a:r>
            <a:r>
              <a:rPr lang="en-US" b="1" dirty="0" smtClean="0">
                <a:solidFill>
                  <a:srgbClr val="FF0000"/>
                </a:solidFill>
              </a:rPr>
              <a:t>am/is/are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</a:t>
            </a:r>
            <a:r>
              <a:rPr lang="en-US" b="1" dirty="0" smtClean="0">
                <a:solidFill>
                  <a:srgbClr val="FF0000"/>
                </a:solidFill>
              </a:rPr>
              <a:t>was/were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</a:t>
            </a:r>
            <a:r>
              <a:rPr lang="en-US" b="1" dirty="0" smtClean="0">
                <a:solidFill>
                  <a:srgbClr val="FF0000"/>
                </a:solidFill>
              </a:rPr>
              <a:t>do/does</a:t>
            </a:r>
          </a:p>
          <a:p>
            <a:pPr marL="0" indent="0">
              <a:buNone/>
            </a:pPr>
            <a:r>
              <a:rPr lang="en-US" dirty="0" smtClean="0"/>
              <a:t>                    </a:t>
            </a:r>
            <a:r>
              <a:rPr lang="en-US" b="1" dirty="0" smtClean="0">
                <a:solidFill>
                  <a:srgbClr val="FF0000"/>
                </a:solidFill>
              </a:rPr>
              <a:t>did               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                    </a:t>
            </a:r>
            <a:r>
              <a:rPr lang="en-US" b="1" dirty="0" smtClean="0">
                <a:solidFill>
                  <a:srgbClr val="FF0000"/>
                </a:solidFill>
              </a:rPr>
              <a:t>has/have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</a:t>
            </a:r>
            <a:r>
              <a:rPr lang="en-US" b="1" dirty="0" smtClean="0">
                <a:solidFill>
                  <a:srgbClr val="FF0000"/>
                </a:solidFill>
              </a:rPr>
              <a:t>had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will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endParaRPr lang="ru-RU" dirty="0"/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1403648" y="3212976"/>
            <a:ext cx="1187635" cy="792088"/>
          </a:xfrm>
          <a:prstGeom prst="bracketPair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bg2">
                    <a:lumMod val="25000"/>
                  </a:schemeClr>
                </a:solidFill>
              </a:rPr>
              <a:t>Wh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Минус 5"/>
          <p:cNvSpPr/>
          <p:nvPr/>
        </p:nvSpPr>
        <p:spPr>
          <a:xfrm flipH="1">
            <a:off x="4501964" y="3589292"/>
            <a:ext cx="1270493" cy="101847"/>
          </a:xfrm>
          <a:prstGeom prst="mathMinus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5652120" y="3560193"/>
            <a:ext cx="1249787" cy="119848"/>
          </a:xfrm>
          <a:prstGeom prst="mathEqual">
            <a:avLst>
              <a:gd name="adj1" fmla="val 23520"/>
              <a:gd name="adj2" fmla="val 44686"/>
            </a:avLst>
          </a:prstGeom>
          <a:solidFill>
            <a:srgbClr val="00206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9"/>
            <a:ext cx="6965245" cy="86409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V</a:t>
            </a:r>
            <a:r>
              <a:rPr lang="ru-RU" dirty="0" smtClean="0">
                <a:solidFill>
                  <a:srgbClr val="00B050"/>
                </a:solidFill>
              </a:rPr>
              <a:t>. Вопрос к подлежащему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556792"/>
            <a:ext cx="6565344" cy="45365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Вопрос к подлежащему – всегда «самостоятельный» вопрос. Он формируется с имеющимся в предложении глаголом, независимо от того, «самостоятельный» это глагол или «несамостоятельный». Сохраняется порядок слов утвердительного предложения. Глагол в данном типе вопроса стоит в 3 л., ед. ч.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i="1" dirty="0" smtClean="0"/>
              <a:t>Tom and Ann often </a:t>
            </a:r>
            <a:r>
              <a:rPr lang="en-US" i="1" dirty="0" smtClean="0">
                <a:solidFill>
                  <a:srgbClr val="FF0000"/>
                </a:solidFill>
              </a:rPr>
              <a:t>write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Who </a:t>
            </a:r>
            <a:r>
              <a:rPr lang="en-US" dirty="0" smtClean="0"/>
              <a:t>often </a:t>
            </a:r>
            <a:r>
              <a:rPr lang="en-US" dirty="0" smtClean="0">
                <a:solidFill>
                  <a:srgbClr val="FF0000"/>
                </a:solidFill>
              </a:rPr>
              <a:t>writes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have written </a:t>
            </a:r>
            <a:r>
              <a:rPr lang="en-US" dirty="0" smtClean="0"/>
              <a:t>a report.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has written </a:t>
            </a:r>
            <a:r>
              <a:rPr lang="en-US" dirty="0" smtClean="0"/>
              <a:t>a report?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wrote</a:t>
            </a:r>
            <a:r>
              <a:rPr lang="en-US" dirty="0" smtClean="0"/>
              <a:t> a report.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Who </a:t>
            </a:r>
            <a:r>
              <a:rPr lang="en-US" dirty="0" smtClean="0">
                <a:solidFill>
                  <a:srgbClr val="FF0000"/>
                </a:solidFill>
              </a:rPr>
              <a:t>wrote</a:t>
            </a:r>
            <a:r>
              <a:rPr lang="en-US" dirty="0" smtClean="0"/>
              <a:t> a report?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are writing </a:t>
            </a:r>
            <a:r>
              <a:rPr lang="en-US" dirty="0" smtClean="0"/>
              <a:t>a report.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Who </a:t>
            </a:r>
            <a:r>
              <a:rPr lang="en-US" dirty="0" smtClean="0">
                <a:solidFill>
                  <a:srgbClr val="FF0000"/>
                </a:solidFill>
              </a:rPr>
              <a:t>is writing </a:t>
            </a:r>
            <a:r>
              <a:rPr lang="en-US" dirty="0" smtClean="0"/>
              <a:t>a report?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85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76872"/>
            <a:ext cx="6965245" cy="1202485"/>
          </a:xfrm>
        </p:spPr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24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6984776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Анализируя работу детей на уроке и контрольные работы учащихся, я обратила внимание на то, что у учеников часто возникают трудности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построении вопросительных предложений. Я попробовала объяснить им это грамматическое явление с точки зрения его системности и логичности. Применение этого методического приема позволяет за короткий срок научить учащихся, с любым уровнем знаний, умению задавать  вопросы различных типов.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0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268760"/>
            <a:ext cx="6768752" cy="511256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Первое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что должен твердо знать учащийся – это значения и свойства глаголов </a:t>
            </a:r>
            <a:r>
              <a:rPr lang="en-US" b="1" i="1" dirty="0" smtClean="0">
                <a:solidFill>
                  <a:schemeClr val="accent4">
                    <a:lumMod val="75000"/>
                  </a:schemeClr>
                </a:solidFill>
              </a:rPr>
              <a:t>TO HAVE, TO BE, CAN, MUST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и др. модальных глаголов. Мы будем называть их «самостоятельными глаголами». «Самостоятельный» глагол задает вопрос сам, и всегда стоит перед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подлежащим в вопросительном предложении.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Второе –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вопросительные слова </a:t>
            </a:r>
            <a:r>
              <a:rPr lang="en-US" dirty="0" smtClean="0">
                <a:solidFill>
                  <a:srgbClr val="00B050"/>
                </a:solidFill>
              </a:rPr>
              <a:t>WHO? WHAT?WHERE? WHEN? WHY? HOW MANY (MUCH)?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и др.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2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268760"/>
            <a:ext cx="6768752" cy="43204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 лишним будет напоминание порядка слов в английском предложении. Наглядно демонстрирует английское предложение сравнение с поездом, который движется по рельсам. Малейшее отклонение в сторону равносильно катастрофе.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420416" y="3254375"/>
            <a:ext cx="6624734" cy="3603625"/>
            <a:chOff x="2274466" y="2119313"/>
            <a:chExt cx="4482974" cy="3603625"/>
          </a:xfrm>
        </p:grpSpPr>
        <p:sp>
          <p:nvSpPr>
            <p:cNvPr id="5" name="Полилиния 4"/>
            <p:cNvSpPr/>
            <p:nvPr/>
          </p:nvSpPr>
          <p:spPr>
            <a:xfrm rot="16200000">
              <a:off x="5723880" y="3087792"/>
              <a:ext cx="959387" cy="1107732"/>
            </a:xfrm>
            <a:custGeom>
              <a:avLst/>
              <a:gdLst>
                <a:gd name="connsiteX0" fmla="*/ 0 w 1529830"/>
                <a:gd name="connsiteY0" fmla="*/ 0 h 1421764"/>
                <a:gd name="connsiteX1" fmla="*/ 1529830 w 1529830"/>
                <a:gd name="connsiteY1" fmla="*/ 0 h 1421764"/>
                <a:gd name="connsiteX2" fmla="*/ 1529830 w 1529830"/>
                <a:gd name="connsiteY2" fmla="*/ 1421764 h 1421764"/>
                <a:gd name="connsiteX3" fmla="*/ 0 w 1529830"/>
                <a:gd name="connsiteY3" fmla="*/ 1421764 h 1421764"/>
                <a:gd name="connsiteX4" fmla="*/ 0 w 1529830"/>
                <a:gd name="connsiteY4" fmla="*/ 0 h 142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9830" h="1421764">
                  <a:moveTo>
                    <a:pt x="1529829" y="0"/>
                  </a:moveTo>
                  <a:lnTo>
                    <a:pt x="1529829" y="1421764"/>
                  </a:lnTo>
                  <a:lnTo>
                    <a:pt x="1" y="1421764"/>
                  </a:lnTo>
                  <a:lnTo>
                    <a:pt x="1" y="0"/>
                  </a:lnTo>
                  <a:lnTo>
                    <a:pt x="1529829" y="0"/>
                  </a:lnTo>
                  <a:close/>
                </a:path>
              </a:pathLst>
            </a:custGeom>
            <a:solidFill>
              <a:srgbClr val="FFFF00">
                <a:alpha val="57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1235" tIns="1094299" rIns="148590" bIns="70796" numCol="1" spcCol="1270" anchor="ctr" anchorCtr="0">
              <a:noAutofit/>
            </a:bodyPr>
            <a:lstStyle/>
            <a:p>
              <a:pPr lvl="0" algn="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 dirty="0"/>
            </a:p>
          </p:txBody>
        </p:sp>
        <p:sp>
          <p:nvSpPr>
            <p:cNvPr id="6" name="Полилиния 5"/>
            <p:cNvSpPr/>
            <p:nvPr/>
          </p:nvSpPr>
          <p:spPr>
            <a:xfrm rot="16200000">
              <a:off x="4520267" y="3065764"/>
              <a:ext cx="1030105" cy="1110168"/>
            </a:xfrm>
            <a:custGeom>
              <a:avLst/>
              <a:gdLst>
                <a:gd name="connsiteX0" fmla="*/ 0 w 1312214"/>
                <a:gd name="connsiteY0" fmla="*/ 0 h 1540506"/>
                <a:gd name="connsiteX1" fmla="*/ 1312214 w 1312214"/>
                <a:gd name="connsiteY1" fmla="*/ 0 h 1540506"/>
                <a:gd name="connsiteX2" fmla="*/ 1312214 w 1312214"/>
                <a:gd name="connsiteY2" fmla="*/ 1540506 h 1540506"/>
                <a:gd name="connsiteX3" fmla="*/ 0 w 1312214"/>
                <a:gd name="connsiteY3" fmla="*/ 1540506 h 1540506"/>
                <a:gd name="connsiteX4" fmla="*/ 0 w 1312214"/>
                <a:gd name="connsiteY4" fmla="*/ 0 h 15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214" h="1540506">
                  <a:moveTo>
                    <a:pt x="1312214" y="1"/>
                  </a:moveTo>
                  <a:lnTo>
                    <a:pt x="1312214" y="1540505"/>
                  </a:lnTo>
                  <a:lnTo>
                    <a:pt x="0" y="1540505"/>
                  </a:lnTo>
                  <a:lnTo>
                    <a:pt x="0" y="1"/>
                  </a:lnTo>
                  <a:lnTo>
                    <a:pt x="1312214" y="1"/>
                  </a:lnTo>
                  <a:close/>
                </a:path>
              </a:pathLst>
            </a:custGeom>
            <a:solidFill>
              <a:srgbClr val="FF0000">
                <a:alpha val="54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1681" tIns="938638" rIns="131446" bIns="61611" numCol="1" spcCol="1270" anchor="ctr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  <p:sp>
          <p:nvSpPr>
            <p:cNvPr id="7" name="Полилиния 6"/>
            <p:cNvSpPr/>
            <p:nvPr/>
          </p:nvSpPr>
          <p:spPr>
            <a:xfrm rot="16200000">
              <a:off x="3388805" y="3089330"/>
              <a:ext cx="959386" cy="1133755"/>
            </a:xfrm>
            <a:custGeom>
              <a:avLst/>
              <a:gdLst>
                <a:gd name="connsiteX0" fmla="*/ 0 w 1420376"/>
                <a:gd name="connsiteY0" fmla="*/ 0 h 1543017"/>
                <a:gd name="connsiteX1" fmla="*/ 1420376 w 1420376"/>
                <a:gd name="connsiteY1" fmla="*/ 0 h 1543017"/>
                <a:gd name="connsiteX2" fmla="*/ 1420376 w 1420376"/>
                <a:gd name="connsiteY2" fmla="*/ 1543017 h 1543017"/>
                <a:gd name="connsiteX3" fmla="*/ 0 w 1420376"/>
                <a:gd name="connsiteY3" fmla="*/ 1543017 h 1543017"/>
                <a:gd name="connsiteX4" fmla="*/ 0 w 1420376"/>
                <a:gd name="connsiteY4" fmla="*/ 0 h 154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376" h="1543017">
                  <a:moveTo>
                    <a:pt x="1420376" y="1"/>
                  </a:moveTo>
                  <a:lnTo>
                    <a:pt x="1420376" y="1543016"/>
                  </a:lnTo>
                  <a:lnTo>
                    <a:pt x="0" y="1543016"/>
                  </a:lnTo>
                  <a:lnTo>
                    <a:pt x="0" y="1"/>
                  </a:lnTo>
                  <a:lnTo>
                    <a:pt x="142037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9552" tIns="1016006" rIns="142875" bIns="66824" numCol="1" spcCol="1270" anchor="ctr" anchorCtr="0">
              <a:noAutofit/>
            </a:bodyPr>
            <a:lstStyle/>
            <a:p>
              <a:pPr lvl="0" algn="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274466" y="2119313"/>
              <a:ext cx="1008467" cy="3603625"/>
            </a:xfrm>
            <a:custGeom>
              <a:avLst/>
              <a:gdLst>
                <a:gd name="connsiteX0" fmla="*/ 0 w 1008467"/>
                <a:gd name="connsiteY0" fmla="*/ 0 h 3603625"/>
                <a:gd name="connsiteX1" fmla="*/ 1008467 w 1008467"/>
                <a:gd name="connsiteY1" fmla="*/ 0 h 3603625"/>
                <a:gd name="connsiteX2" fmla="*/ 1008467 w 1008467"/>
                <a:gd name="connsiteY2" fmla="*/ 3603625 h 3603625"/>
                <a:gd name="connsiteX3" fmla="*/ 0 w 1008467"/>
                <a:gd name="connsiteY3" fmla="*/ 3603625 h 3603625"/>
                <a:gd name="connsiteX4" fmla="*/ 0 w 1008467"/>
                <a:gd name="connsiteY4" fmla="*/ 0 h 3603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8467" h="3603625">
                  <a:moveTo>
                    <a:pt x="0" y="0"/>
                  </a:moveTo>
                  <a:lnTo>
                    <a:pt x="1008467" y="0"/>
                  </a:lnTo>
                  <a:lnTo>
                    <a:pt x="1008467" y="3603625"/>
                  </a:lnTo>
                  <a:lnTo>
                    <a:pt x="0" y="360362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t" anchorCtr="0">
              <a:noAutofit/>
            </a:bodyPr>
            <a:lstStyle/>
            <a:p>
              <a:pPr lvl="0" algn="l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kern="1200"/>
            </a:p>
            <a:p>
              <a:pPr lvl="0" algn="l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kern="120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3826415" y="2548865"/>
              <a:ext cx="1008467" cy="3174072"/>
            </a:xfrm>
            <a:custGeom>
              <a:avLst/>
              <a:gdLst>
                <a:gd name="connsiteX0" fmla="*/ 0 w 1008467"/>
                <a:gd name="connsiteY0" fmla="*/ 0 h 3174072"/>
                <a:gd name="connsiteX1" fmla="*/ 1008467 w 1008467"/>
                <a:gd name="connsiteY1" fmla="*/ 0 h 3174072"/>
                <a:gd name="connsiteX2" fmla="*/ 1008467 w 1008467"/>
                <a:gd name="connsiteY2" fmla="*/ 3174072 h 3174072"/>
                <a:gd name="connsiteX3" fmla="*/ 0 w 1008467"/>
                <a:gd name="connsiteY3" fmla="*/ 3174072 h 3174072"/>
                <a:gd name="connsiteX4" fmla="*/ 0 w 1008467"/>
                <a:gd name="connsiteY4" fmla="*/ 0 h 317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8467" h="3174072">
                  <a:moveTo>
                    <a:pt x="0" y="0"/>
                  </a:moveTo>
                  <a:lnTo>
                    <a:pt x="1008467" y="0"/>
                  </a:lnTo>
                  <a:lnTo>
                    <a:pt x="1008467" y="3174072"/>
                  </a:lnTo>
                  <a:lnTo>
                    <a:pt x="0" y="31740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t" anchorCtr="0">
              <a:noAutofit/>
            </a:bodyPr>
            <a:lstStyle/>
            <a:p>
              <a:pPr lvl="0" algn="l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373792" y="3004723"/>
              <a:ext cx="1008467" cy="2718214"/>
            </a:xfrm>
            <a:custGeom>
              <a:avLst/>
              <a:gdLst>
                <a:gd name="connsiteX0" fmla="*/ 0 w 1008467"/>
                <a:gd name="connsiteY0" fmla="*/ 0 h 2718214"/>
                <a:gd name="connsiteX1" fmla="*/ 1008467 w 1008467"/>
                <a:gd name="connsiteY1" fmla="*/ 0 h 2718214"/>
                <a:gd name="connsiteX2" fmla="*/ 1008467 w 1008467"/>
                <a:gd name="connsiteY2" fmla="*/ 2718214 h 2718214"/>
                <a:gd name="connsiteX3" fmla="*/ 0 w 1008467"/>
                <a:gd name="connsiteY3" fmla="*/ 2718214 h 2718214"/>
                <a:gd name="connsiteX4" fmla="*/ 0 w 1008467"/>
                <a:gd name="connsiteY4" fmla="*/ 0 h 271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8467" h="2718214">
                  <a:moveTo>
                    <a:pt x="0" y="0"/>
                  </a:moveTo>
                  <a:lnTo>
                    <a:pt x="1008467" y="0"/>
                  </a:lnTo>
                  <a:lnTo>
                    <a:pt x="1008467" y="2718214"/>
                  </a:lnTo>
                  <a:lnTo>
                    <a:pt x="0" y="27182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t" anchorCtr="0">
              <a:noAutofit/>
            </a:bodyPr>
            <a:lstStyle/>
            <a:p>
              <a:pPr lvl="0" algn="l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kern="1200"/>
            </a:p>
            <a:p>
              <a:pPr lvl="0" algn="l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kern="12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416" y="4401054"/>
            <a:ext cx="138430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416" y="3870829"/>
            <a:ext cx="3048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666" y="3807752"/>
            <a:ext cx="78105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419" y="5069271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773" y="5105861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599" y="5069271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215" y="5056187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09025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017003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22" y="5036490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20922"/>
            <a:ext cx="609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09600" y="4571244"/>
            <a:ext cx="1639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подлежащее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56089" y="447878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сказуемое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377623" y="4311576"/>
            <a:ext cx="16369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в</a:t>
            </a:r>
            <a:r>
              <a:rPr lang="ru-RU" sz="1400" dirty="0" smtClean="0"/>
              <a:t>торостепенные члены предложения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7126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7200800" cy="7200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Анализируем систему времен английского глагола в действительном залоге.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454513"/>
              </p:ext>
            </p:extLst>
          </p:nvPr>
        </p:nvGraphicFramePr>
        <p:xfrm>
          <a:off x="971601" y="1700807"/>
          <a:ext cx="7200799" cy="3843291"/>
        </p:xfrm>
        <a:graphic>
          <a:graphicData uri="http://schemas.openxmlformats.org/drawingml/2006/table">
            <a:tbl>
              <a:tblPr/>
              <a:tblGrid>
                <a:gridCol w="1061170"/>
                <a:gridCol w="1212766"/>
                <a:gridCol w="1542487"/>
                <a:gridCol w="1338386"/>
                <a:gridCol w="2045990"/>
              </a:tblGrid>
              <a:tr h="864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Simple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Progressive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Perfect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Perfect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Progressive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50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>
                          <a:effectLst/>
                        </a:rPr>
                        <a:t>Present</a:t>
                      </a:r>
                      <a:endParaRPr lang="en-US" sz="160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V,</a:t>
                      </a:r>
                      <a:r>
                        <a:rPr lang="en-US" sz="1600" baseline="0" dirty="0" smtClean="0">
                          <a:effectLst/>
                        </a:rPr>
                        <a:t> V(s)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am,is,are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n-US" sz="1600" baseline="0" dirty="0" err="1" smtClean="0">
                          <a:effectLst/>
                        </a:rPr>
                        <a:t>Ving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has, have </a:t>
                      </a:r>
                      <a:r>
                        <a:rPr lang="en-US" sz="1600" dirty="0" smtClean="0">
                          <a:effectLst/>
                        </a:rPr>
                        <a:t>V3</a:t>
                      </a:r>
                    </a:p>
                    <a:p>
                      <a:pPr algn="ctr" fontAlgn="ctr"/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has, have </a:t>
                      </a:r>
                      <a:r>
                        <a:rPr lang="en-US" sz="1600" dirty="0" smtClean="0">
                          <a:effectLst/>
                        </a:rPr>
                        <a:t>been </a:t>
                      </a:r>
                      <a:r>
                        <a:rPr lang="en-US" sz="1600" dirty="0" err="1" smtClean="0">
                          <a:effectLst/>
                        </a:rPr>
                        <a:t>Ving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50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>
                          <a:effectLst/>
                        </a:rPr>
                        <a:t>Past</a:t>
                      </a:r>
                      <a:endParaRPr lang="en-US" sz="160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effectLst/>
                        </a:rPr>
                        <a:t>V2,</a:t>
                      </a:r>
                      <a:r>
                        <a:rPr lang="en-US" sz="1600" baseline="0" dirty="0" smtClean="0">
                          <a:effectLst/>
                        </a:rPr>
                        <a:t> V(</a:t>
                      </a:r>
                      <a:r>
                        <a:rPr lang="en-US" sz="1600" baseline="0" dirty="0" err="1" smtClean="0">
                          <a:effectLst/>
                        </a:rPr>
                        <a:t>ed</a:t>
                      </a:r>
                      <a:r>
                        <a:rPr lang="en-US" sz="1600" baseline="0" dirty="0" smtClean="0">
                          <a:effectLst/>
                        </a:rPr>
                        <a:t>)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was, were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n-US" sz="1600" baseline="0" dirty="0" err="1" smtClean="0">
                          <a:effectLst/>
                        </a:rPr>
                        <a:t>Ving</a:t>
                      </a:r>
                      <a:endParaRPr lang="en-US" sz="1600" baseline="0" dirty="0" smtClean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had</a:t>
                      </a:r>
                      <a:r>
                        <a:rPr lang="en-US" sz="1600" baseline="0" dirty="0" smtClean="0">
                          <a:effectLst/>
                        </a:rPr>
                        <a:t> V3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had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</a:rPr>
                        <a:t>been </a:t>
                      </a:r>
                      <a:r>
                        <a:rPr lang="en-US" sz="1600" baseline="0" dirty="0" err="1" smtClean="0">
                          <a:effectLst/>
                        </a:rPr>
                        <a:t>Ving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9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>
                          <a:effectLst/>
                        </a:rPr>
                        <a:t>Future</a:t>
                      </a:r>
                      <a:endParaRPr lang="en-US" sz="160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will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</a:rPr>
                        <a:t>V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will</a:t>
                      </a:r>
                      <a:r>
                        <a:rPr lang="en-US" sz="1600" baseline="0" dirty="0" smtClean="0">
                          <a:effectLst/>
                        </a:rPr>
                        <a:t> be </a:t>
                      </a:r>
                      <a:r>
                        <a:rPr lang="en-US" sz="1600" baseline="0" dirty="0" err="1" smtClean="0">
                          <a:effectLst/>
                        </a:rPr>
                        <a:t>Ving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will</a:t>
                      </a:r>
                      <a:r>
                        <a:rPr lang="en-US" sz="1600" baseline="0" dirty="0" smtClean="0">
                          <a:effectLst/>
                        </a:rPr>
                        <a:t> have V3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will</a:t>
                      </a:r>
                      <a:r>
                        <a:rPr lang="en-US" sz="1600" baseline="0" dirty="0" smtClean="0">
                          <a:effectLst/>
                        </a:rPr>
                        <a:t> have been </a:t>
                      </a:r>
                      <a:r>
                        <a:rPr lang="en-US" sz="1600" baseline="0" dirty="0" err="1" smtClean="0">
                          <a:effectLst/>
                        </a:rPr>
                        <a:t>Ving</a:t>
                      </a:r>
                      <a:endParaRPr lang="en-US" sz="1600" dirty="0">
                        <a:effectLst/>
                      </a:endParaRPr>
                    </a:p>
                  </a:txBody>
                  <a:tcPr marL="102376" marR="102376" marT="51188" marB="5118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61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268760"/>
            <a:ext cx="6196405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Делаем вывод, что все глагольные формы, за исключением </a:t>
            </a:r>
            <a:r>
              <a:rPr lang="en-US" b="1" dirty="0" smtClean="0">
                <a:solidFill>
                  <a:srgbClr val="00B050"/>
                </a:solidFill>
              </a:rPr>
              <a:t>Present Simple 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и </a:t>
            </a:r>
            <a:r>
              <a:rPr lang="en-US" b="1" dirty="0" smtClean="0">
                <a:solidFill>
                  <a:srgbClr val="00B050"/>
                </a:solidFill>
              </a:rPr>
              <a:t>Past Simple</a:t>
            </a:r>
            <a:r>
              <a:rPr lang="en-US" dirty="0" smtClean="0"/>
              <a:t>,</a:t>
            </a:r>
            <a:r>
              <a:rPr lang="ru-RU" dirty="0" smtClean="0"/>
              <a:t> состоят из основного и  вспомогательного глаголов. Назовем их «сложные времена». «Простые времена» состоят из одного глагола. К ним относятся </a:t>
            </a:r>
            <a:r>
              <a:rPr lang="en-US" b="1" dirty="0">
                <a:solidFill>
                  <a:srgbClr val="00B050"/>
                </a:solidFill>
              </a:rPr>
              <a:t>Present Simple 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и </a:t>
            </a:r>
            <a:r>
              <a:rPr lang="en-US" b="1" dirty="0">
                <a:solidFill>
                  <a:srgbClr val="00B050"/>
                </a:solidFill>
              </a:rPr>
              <a:t>Past Simple</a:t>
            </a:r>
            <a:r>
              <a:rPr lang="en-US" dirty="0"/>
              <a:t>.</a:t>
            </a:r>
            <a:r>
              <a:rPr lang="ru-RU" dirty="0" smtClean="0"/>
              <a:t> Это времена</a:t>
            </a:r>
            <a:r>
              <a:rPr lang="en-US" dirty="0"/>
              <a:t>,</a:t>
            </a:r>
            <a:r>
              <a:rPr lang="ru-RU" dirty="0" smtClean="0"/>
              <a:t> вспомогательные глаголы к которым нужно запомнить: </a:t>
            </a:r>
            <a:r>
              <a:rPr lang="en-US" b="1" dirty="0" smtClean="0">
                <a:solidFill>
                  <a:srgbClr val="FF0000"/>
                </a:solidFill>
              </a:rPr>
              <a:t>DO/DOES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74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ОБЩИЙ ВОПРОС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Шаг первый.</a:t>
            </a:r>
          </a:p>
          <a:p>
            <a:pPr marL="0" indent="0">
              <a:buNone/>
            </a:pPr>
            <a:r>
              <a:rPr lang="ru-RU" dirty="0" smtClean="0"/>
              <a:t>Находим в предложении сказуемое.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Шаг второй.</a:t>
            </a:r>
          </a:p>
          <a:p>
            <a:pPr marL="0" indent="0">
              <a:buNone/>
            </a:pPr>
            <a:r>
              <a:rPr lang="ru-RU" dirty="0" smtClean="0"/>
              <a:t>Определяем время глагола.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Шаг третий.</a:t>
            </a:r>
          </a:p>
          <a:p>
            <a:pPr marL="0" indent="0">
              <a:buNone/>
            </a:pPr>
            <a:r>
              <a:rPr lang="ru-RU" dirty="0" smtClean="0"/>
              <a:t>Определяем «простое» это время или «сложное»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01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12776"/>
            <a:ext cx="6196405" cy="4032448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Шаг четвертый.</a:t>
            </a:r>
          </a:p>
          <a:p>
            <a:pPr marL="0" indent="0">
              <a:buNone/>
            </a:pPr>
            <a:r>
              <a:rPr lang="ru-RU" dirty="0" smtClean="0"/>
              <a:t>Если время «простое», определяем «самостоятельный» это глагол или «несамостоятельный»</a:t>
            </a:r>
          </a:p>
          <a:p>
            <a:pPr marL="0" indent="0">
              <a:buNone/>
            </a:pPr>
            <a:r>
              <a:rPr lang="ru-RU" dirty="0" smtClean="0"/>
              <a:t>1) «Самостоятельный» глагол задает вопрос сам. Его нужно поставить перед подлежащим.</a:t>
            </a:r>
          </a:p>
          <a:p>
            <a:pPr marL="0" indent="0">
              <a:buNone/>
            </a:pPr>
            <a:r>
              <a:rPr lang="en-US" dirty="0" smtClean="0"/>
              <a:t>         Ann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a student.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Ann a student?</a:t>
            </a:r>
            <a:r>
              <a:rPr lang="ru-RU" dirty="0" smtClean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He </a:t>
            </a:r>
            <a:r>
              <a:rPr lang="en-US" dirty="0" smtClean="0">
                <a:solidFill>
                  <a:srgbClr val="FF0000"/>
                </a:solidFill>
              </a:rPr>
              <a:t>can</a:t>
            </a:r>
            <a:r>
              <a:rPr lang="en-US" dirty="0" smtClean="0"/>
              <a:t> read. </a:t>
            </a:r>
            <a:r>
              <a:rPr lang="en-US" dirty="0" smtClean="0">
                <a:solidFill>
                  <a:srgbClr val="FF0000"/>
                </a:solidFill>
              </a:rPr>
              <a:t>Can</a:t>
            </a:r>
            <a:r>
              <a:rPr lang="en-US" dirty="0" smtClean="0"/>
              <a:t> he read?</a:t>
            </a:r>
          </a:p>
          <a:p>
            <a:pPr marL="0" indent="0">
              <a:buNone/>
            </a:pPr>
            <a:r>
              <a:rPr lang="en-US" dirty="0" smtClean="0"/>
              <a:t>         She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a sister.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she a sister?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87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80728"/>
            <a:ext cx="6196405" cy="48245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2) «Несамостоятельный</a:t>
            </a:r>
            <a:r>
              <a:rPr lang="ru-RU" smtClean="0"/>
              <a:t>» глагол </a:t>
            </a:r>
            <a:r>
              <a:rPr lang="ru-RU" dirty="0" smtClean="0"/>
              <a:t>задает вопрос с  </a:t>
            </a:r>
            <a:r>
              <a:rPr lang="ru-RU" smtClean="0"/>
              <a:t>помощью вспомогательного глагола.</a:t>
            </a:r>
            <a:endParaRPr lang="ru-RU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Present Simple</a:t>
            </a:r>
          </a:p>
          <a:p>
            <a:pPr marL="0" indent="0">
              <a:buNone/>
            </a:pPr>
            <a:r>
              <a:rPr lang="en-US" i="1" dirty="0" smtClean="0"/>
              <a:t>They write dictations at school.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</a:t>
            </a:r>
            <a:r>
              <a:rPr lang="en-US" i="1" dirty="0" smtClean="0"/>
              <a:t>they write dictations at school?</a:t>
            </a:r>
          </a:p>
          <a:p>
            <a:pPr marL="0" indent="0">
              <a:buNone/>
            </a:pPr>
            <a:r>
              <a:rPr lang="en-US" i="1" dirty="0" smtClean="0"/>
              <a:t>He writes dictations at school.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Does</a:t>
            </a:r>
            <a:r>
              <a:rPr lang="en-US" dirty="0" smtClean="0"/>
              <a:t> </a:t>
            </a:r>
            <a:r>
              <a:rPr lang="en-US" i="1" dirty="0" smtClean="0"/>
              <a:t>he write dictations at school?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ru-RU" dirty="0" smtClean="0"/>
              <a:t>в 3 л. </a:t>
            </a:r>
            <a:r>
              <a:rPr lang="ru-RU" dirty="0" err="1" smtClean="0"/>
              <a:t>ед.ч</a:t>
            </a:r>
            <a:r>
              <a:rPr lang="ru-RU" dirty="0" smtClean="0"/>
              <a:t>. окончание</a:t>
            </a:r>
            <a:r>
              <a:rPr lang="en-US" dirty="0" smtClean="0"/>
              <a:t> –</a:t>
            </a:r>
            <a:r>
              <a:rPr lang="en-US" dirty="0" err="1" smtClean="0"/>
              <a:t>es</a:t>
            </a:r>
            <a:r>
              <a:rPr lang="ru-RU" dirty="0" smtClean="0"/>
              <a:t> основного глагола в </a:t>
            </a:r>
            <a:r>
              <a:rPr lang="en-US" dirty="0" smtClean="0"/>
              <a:t>Present Simple</a:t>
            </a:r>
            <a:r>
              <a:rPr lang="ru-RU" dirty="0" smtClean="0"/>
              <a:t> отсутствует. Число и лицо определяется вспомогательным глаголом).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Past Simple</a:t>
            </a:r>
          </a:p>
          <a:p>
            <a:pPr marL="0" indent="0">
              <a:buNone/>
            </a:pPr>
            <a:r>
              <a:rPr lang="en-US" i="1" dirty="0" smtClean="0"/>
              <a:t>They wrote a dictation at school yesterday.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i="1" dirty="0" smtClean="0"/>
              <a:t>they write a dictation at school yesterday?</a:t>
            </a:r>
          </a:p>
          <a:p>
            <a:pPr marL="0" indent="0">
              <a:buNone/>
            </a:pPr>
            <a:r>
              <a:rPr lang="ru-RU" dirty="0" smtClean="0"/>
              <a:t>(основной глагол теряет форму прошедшего времени, ее выражает вспомогательный глагол). 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9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373</TotalTime>
  <Words>1026</Words>
  <Application>Microsoft Office PowerPoint</Application>
  <PresentationFormat>Экран (4:3)</PresentationFormat>
  <Paragraphs>141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Кнопка</vt:lpstr>
      <vt:lpstr>ПЯТЬ ШАГОВ К «ВОПРОСУ».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I. ОБЩИЙ ВОПРОС</vt:lpstr>
      <vt:lpstr>Презентация PowerPoint</vt:lpstr>
      <vt:lpstr>Презентация PowerPoint</vt:lpstr>
      <vt:lpstr>Презентация PowerPoint</vt:lpstr>
      <vt:lpstr>II. Альтернативный вопрос </vt:lpstr>
      <vt:lpstr>III.Разделительный вопрос  (вопрос с «хвостиком»)</vt:lpstr>
      <vt:lpstr>Презентация PowerPoint</vt:lpstr>
      <vt:lpstr>IV. Специальный вопрос</vt:lpstr>
      <vt:lpstr>Презентация PowerPoint</vt:lpstr>
      <vt:lpstr>V. Вопрос к подлежащему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ПЯТЬ ШАГОВ К «ВОПРОСУ».</dc:title>
  <dc:creator>Uzer</dc:creator>
  <cp:lastModifiedBy>Uzer</cp:lastModifiedBy>
  <cp:revision>34</cp:revision>
  <dcterms:created xsi:type="dcterms:W3CDTF">2016-03-05T07:23:31Z</dcterms:created>
  <dcterms:modified xsi:type="dcterms:W3CDTF">2016-04-20T19:07:13Z</dcterms:modified>
</cp:coreProperties>
</file>