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21"/>
  </p:notesMasterIdLst>
  <p:sldIdLst>
    <p:sldId id="256" r:id="rId2"/>
    <p:sldId id="280" r:id="rId3"/>
    <p:sldId id="259" r:id="rId4"/>
    <p:sldId id="260" r:id="rId5"/>
    <p:sldId id="276" r:id="rId6"/>
    <p:sldId id="278" r:id="rId7"/>
    <p:sldId id="273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83" r:id="rId17"/>
    <p:sldId id="282" r:id="rId18"/>
    <p:sldId id="279" r:id="rId19"/>
    <p:sldId id="28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FF"/>
    <a:srgbClr val="0000CC"/>
    <a:srgbClr val="FFFFFF"/>
    <a:srgbClr val="000066"/>
    <a:srgbClr val="66FF33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8295" autoAdjust="0"/>
  </p:normalViewPr>
  <p:slideViewPr>
    <p:cSldViewPr>
      <p:cViewPr>
        <p:scale>
          <a:sx n="80" d="100"/>
          <a:sy n="80" d="100"/>
        </p:scale>
        <p:origin x="-870" y="-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0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60E3EC7-F1D8-4098-AF4C-0E6E7B9A2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EA9B1E-A1E5-47FC-9A58-0D2025C3A1CA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just" eaLnBrk="1" hangingPunct="1"/>
            <a:r>
              <a:rPr lang="ru-RU" i="1" smtClean="0">
                <a:latin typeface="Arial CYR" charset="-52"/>
                <a:cs typeface="Times New Roman" pitchFamily="18" charset="0"/>
              </a:rPr>
              <a:t> </a:t>
            </a:r>
            <a:endParaRPr lang="ru-RU" smtClean="0">
              <a:latin typeface="Arial CYR" charset="-52"/>
              <a:cs typeface="Times New Roman" pitchFamily="18" charset="0"/>
            </a:endParaRP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3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5E968-653E-4506-AF0E-504CA4E8BA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wedge/>
    <p:sndAc>
      <p:stSnd>
        <p:snd r:embed="rId1" name="camera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8942D-D705-4CCA-B556-F79A13B9E5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wedge/>
    <p:sndAc>
      <p:stSnd>
        <p:snd r:embed="rId1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5F602E-484A-43B1-9900-0463D2622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wedge/>
    <p:sndAc>
      <p:stSnd>
        <p:snd r:embed="rId1" name="camera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90076-1B0C-4848-ABA5-3DD56126CF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wedge/>
    <p:sndAc>
      <p:stSnd>
        <p:snd r:embed="rId1" name="camera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247C6-51CB-4397-9CD1-050F2F75BF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wedge/>
    <p:sndAc>
      <p:stSnd>
        <p:snd r:embed="rId1" name="camera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C856E-E8FD-4466-A142-5E3DA52E8F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wedge/>
    <p:sndAc>
      <p:stSnd>
        <p:snd r:embed="rId1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255E6-A4E7-4E8F-A0FF-D3E0A5BBA1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wedge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598B3-5860-4B52-ABC5-60B40259A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wedge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7C9EF-0C1A-4F61-B3F9-C35168CE99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wedge/>
    <p:sndAc>
      <p:stSnd>
        <p:snd r:embed="rId1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B0EAB-274B-4346-9760-CFA2572AB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wedge/>
    <p:sndAc>
      <p:stSnd>
        <p:snd r:embed="rId1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347D0-FCD9-4BB6-B1E8-37AFA53EC4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wedge/>
    <p:sndAc>
      <p:stSnd>
        <p:snd r:embed="rId1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6EC5A-2B94-4EA6-A053-68D414A225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wedge/>
    <p:sndAc>
      <p:stSnd>
        <p:snd r:embed="rId1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B0F0"/>
            </a:gs>
            <a:gs pos="100000">
              <a:srgbClr val="66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E5C93CF-27FF-4328-BDB9-069E8CAB87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ransition advClick="0">
    <p:wedge/>
    <p:sndAc>
      <p:stSnd>
        <p:snd r:embed="rId14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slide" Target="slide6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slide" Target="slide9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slide" Target="slide9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8.xml"/><Relationship Id="rId7" Type="http://schemas.openxmlformats.org/officeDocument/2006/relationships/slide" Target="slide12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10" Type="http://schemas.openxmlformats.org/officeDocument/2006/relationships/slide" Target="slide15.xml"/><Relationship Id="rId4" Type="http://schemas.openxmlformats.org/officeDocument/2006/relationships/slide" Target="slide9.xml"/><Relationship Id="rId9" Type="http://schemas.openxmlformats.org/officeDocument/2006/relationships/slide" Target="slide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BS00554_"/>
          <p:cNvPicPr>
            <a:picLocks noChangeAspect="1" noChangeArrowheads="1"/>
          </p:cNvPicPr>
          <p:nvPr/>
        </p:nvPicPr>
        <p:blipFill>
          <a:blip r:embed="rId2" cstate="print">
            <a:lum bright="16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133600"/>
            <a:ext cx="7772400" cy="1371600"/>
          </a:xfrm>
        </p:spPr>
        <p:txBody>
          <a:bodyPr/>
          <a:lstStyle/>
          <a:p>
            <a:pPr>
              <a:defRPr/>
            </a:pPr>
            <a:r>
              <a:rPr lang="ru-RU" sz="5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Словари русского языка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743200" y="60960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/>
          </a:p>
        </p:txBody>
      </p:sp>
      <p:sp>
        <p:nvSpPr>
          <p:cNvPr id="5" name="TextBox 4"/>
          <p:cNvSpPr txBox="1"/>
          <p:nvPr/>
        </p:nvSpPr>
        <p:spPr>
          <a:xfrm>
            <a:off x="2314245" y="4725144"/>
            <a:ext cx="68297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3"/>
                </a:solidFill>
              </a:rPr>
              <a:t>Учитель русского языка и литературы</a:t>
            </a:r>
          </a:p>
          <a:p>
            <a:r>
              <a:rPr lang="ru-RU" dirty="0" smtClean="0">
                <a:solidFill>
                  <a:schemeClr val="accent3"/>
                </a:solidFill>
              </a:rPr>
              <a:t>Балтатарова О.А.</a:t>
            </a:r>
            <a:endParaRPr lang="ru-RU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slow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786813" cy="1143000"/>
          </a:xfrm>
        </p:spPr>
        <p:txBody>
          <a:bodyPr>
            <a:normAutofit fontScale="90000"/>
          </a:bodyPr>
          <a:lstStyle/>
          <a:p>
            <a:pPr algn="r">
              <a:defRPr/>
            </a:pPr>
            <a:r>
              <a:rPr lang="ru-RU" sz="4800" b="1" dirty="0" smtClean="0"/>
              <a:t>Словообразовательный словарь</a:t>
            </a:r>
            <a:endParaRPr lang="ru-RU" sz="4800" b="1" dirty="0" smtClean="0">
              <a:hlinkClick r:id="rId3" action="ppaction://hlinksldjump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495800" y="2286000"/>
            <a:ext cx="38100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/>
              <a:t>Помогает находить части слова и точно определять границы между ними.</a:t>
            </a:r>
          </a:p>
        </p:txBody>
      </p:sp>
      <p:pic>
        <p:nvPicPr>
          <p:cNvPr id="15364" name="Picture 4" descr="mm477_21_08_0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51730">
            <a:off x="785813" y="1785926"/>
            <a:ext cx="2767012" cy="413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 advClick="0"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63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ru-RU" sz="4800" b="1" smtClean="0"/>
              <a:t>Словарь антонимов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4724400" y="1981200"/>
            <a:ext cx="39624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/>
              <a:t>Помогает подобрать антонимы, объясняет значение каждого из них.</a:t>
            </a:r>
          </a:p>
        </p:txBody>
      </p:sp>
      <p:pic>
        <p:nvPicPr>
          <p:cNvPr id="16388" name="Picture 4" descr="getpic_large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83352">
            <a:off x="714375" y="1643063"/>
            <a:ext cx="3317875" cy="455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 advClick="0"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7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ru-RU" sz="4800" b="1" dirty="0" smtClean="0"/>
              <a:t>Словарь синонимов</a:t>
            </a:r>
            <a:endParaRPr lang="ru-RU" sz="4800" b="1" dirty="0" smtClean="0">
              <a:hlinkClick r:id="rId3" action="ppaction://hlinksldjump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143372" y="2214554"/>
            <a:ext cx="44196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/>
              <a:t>Помогает подобрать синонимы, дает толкование слов-синонимов, отмечает их стилистические особенности.</a:t>
            </a:r>
          </a:p>
        </p:txBody>
      </p:sp>
      <p:pic>
        <p:nvPicPr>
          <p:cNvPr id="18436" name="Picture 4" descr="images1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2638" y="1905000"/>
            <a:ext cx="2581275" cy="354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 advClick="0"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>
            <a:normAutofit/>
          </a:bodyPr>
          <a:lstStyle/>
          <a:p>
            <a:pPr algn="r">
              <a:defRPr/>
            </a:pPr>
            <a:r>
              <a:rPr lang="ru-RU" sz="4800" b="1" smtClean="0"/>
              <a:t>Фразеологический словарь</a:t>
            </a:r>
            <a:endParaRPr lang="ru-RU" sz="4800" b="1" smtClean="0">
              <a:hlinkClick r:id="rId3" action="ppaction://hlinksldjump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505200" y="2133600"/>
            <a:ext cx="56388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/>
              <a:t>Объясняет значения фразеологизмов, рассказывает об их происхождении, приводит фразеологические синонимы и антонимы.</a:t>
            </a:r>
          </a:p>
        </p:txBody>
      </p:sp>
      <p:pic>
        <p:nvPicPr>
          <p:cNvPr id="19461" name="Picture 5" descr="ФРАЗА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55227">
            <a:off x="198776" y="1639943"/>
            <a:ext cx="2998788" cy="412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harsh" dir="t">
              <a:rot lat="0" lon="0" rev="3000000"/>
            </a:lightRig>
          </a:scene3d>
          <a:sp3d extrusionH="254000" contourW="19050">
            <a:bevelT w="82550" h="44450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 advClick="0"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59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>
            <a:normAutofit/>
          </a:bodyPr>
          <a:lstStyle/>
          <a:p>
            <a:pPr algn="r">
              <a:defRPr/>
            </a:pPr>
            <a:r>
              <a:rPr lang="ru-RU" sz="4800" b="1" smtClean="0"/>
              <a:t>Этимологический словарь</a:t>
            </a:r>
            <a:endParaRPr lang="ru-RU" sz="4800" b="1" smtClean="0">
              <a:hlinkClick r:id="rId3" action="ppaction://hlinksldjump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4419600" y="1928802"/>
            <a:ext cx="38862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/>
              <a:t>Этимологический словарь дает ответы  на вопросы о происхождении слов.</a:t>
            </a:r>
            <a:endParaRPr lang="ru-RU" sz="3600" b="1" dirty="0"/>
          </a:p>
        </p:txBody>
      </p:sp>
      <p:pic>
        <p:nvPicPr>
          <p:cNvPr id="20486" name="Picture 6" descr="images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081213"/>
            <a:ext cx="2708275" cy="371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 advClick="0"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20483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172450" cy="1143000"/>
          </a:xfrm>
        </p:spPr>
        <p:txBody>
          <a:bodyPr>
            <a:normAutofit/>
          </a:bodyPr>
          <a:lstStyle/>
          <a:p>
            <a:pPr algn="r">
              <a:defRPr/>
            </a:pPr>
            <a:r>
              <a:rPr lang="ru-RU" sz="4800" b="1" dirty="0" smtClean="0">
                <a:hlinkClick r:id="rId3" action="ppaction://hlinksldjump"/>
              </a:rPr>
              <a:t>Словарь иностранных слов 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572000" y="2286000"/>
            <a:ext cx="3886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/>
              <a:t>Дает объяснение </a:t>
            </a:r>
            <a:r>
              <a:rPr lang="ru-RU" sz="3600" b="1" dirty="0" smtClean="0"/>
              <a:t> заимствованных русским языком  слов из других языков.  </a:t>
            </a:r>
            <a:endParaRPr lang="ru-RU" sz="3600" b="1" dirty="0"/>
          </a:p>
        </p:txBody>
      </p:sp>
      <p:pic>
        <p:nvPicPr>
          <p:cNvPr id="21509" name="Picture 5" descr="иностранный словарь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803400"/>
            <a:ext cx="2979738" cy="408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5" name="Picture 12" descr="книга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290119">
            <a:off x="0" y="5229225"/>
            <a:ext cx="936625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/>
      <p:bldP spid="21507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СЛОВЕСНЫЕ  ЗАБАВЫ</a:t>
            </a:r>
            <a:endParaRPr lang="ru-RU" b="1" dirty="0"/>
          </a:p>
        </p:txBody>
      </p:sp>
      <p:pic>
        <p:nvPicPr>
          <p:cNvPr id="5" name="Содержимое 4" descr="Пословицы--3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830846" y="1600200"/>
            <a:ext cx="3291307" cy="4525963"/>
          </a:xfrm>
        </p:spPr>
      </p:pic>
      <p:pic>
        <p:nvPicPr>
          <p:cNvPr id="6" name="Содержимое 5" descr="Пословицы-2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020911" y="1600200"/>
            <a:ext cx="3293177" cy="4525963"/>
          </a:xfrm>
        </p:spPr>
      </p:pic>
    </p:spTree>
  </p:cSld>
  <p:clrMapOvr>
    <a:masterClrMapping/>
  </p:clrMapOvr>
  <p:transition advClick="0">
    <p:wedge/>
    <p:sndAc>
      <p:stSnd>
        <p:snd r:embed="rId2" name="camera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Пословицы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000100" y="2000240"/>
            <a:ext cx="2874653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Пословицы-1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227697" y="2174875"/>
            <a:ext cx="2876430" cy="3951288"/>
          </a:xfrm>
        </p:spPr>
      </p:pic>
    </p:spTree>
  </p:cSld>
  <p:clrMapOvr>
    <a:masterClrMapping/>
  </p:clrMapOvr>
  <p:transition advClick="0">
    <p:wedge/>
    <p:sndAc>
      <p:stSnd>
        <p:snd r:embed="rId2" name="camera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200" b="1" i="1" smtClean="0">
                <a:latin typeface="Bookman Old Style" pitchFamily="18" charset="0"/>
              </a:rPr>
              <a:t>  </a:t>
            </a:r>
            <a:r>
              <a:rPr lang="ru-RU" sz="3200" b="1" smtClean="0">
                <a:solidFill>
                  <a:srgbClr val="5C2E00"/>
                </a:solidFill>
                <a:latin typeface="Palatino Linotype" pitchFamily="18" charset="0"/>
              </a:rPr>
              <a:t>«Читайте книги…, путешествуйте со смыслом и будьте душевно богаты.                                                             Да, будьте и филологами, то есть «любителями слова»,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200" b="1" smtClean="0">
                <a:solidFill>
                  <a:srgbClr val="5C2E00"/>
                </a:solidFill>
                <a:latin typeface="Palatino Linotype" pitchFamily="18" charset="0"/>
              </a:rPr>
              <a:t>   ибо СЛОВО стоит в начале культуры и завершает ее, выражает ее»</a:t>
            </a:r>
            <a:r>
              <a:rPr lang="ru-RU" sz="4400" b="1" smtClean="0">
                <a:solidFill>
                  <a:srgbClr val="5C2E00"/>
                </a:solidFill>
                <a:latin typeface="Mistral" pitchFamily="66" charset="0"/>
              </a:rPr>
              <a:t> 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smtClean="0">
                <a:solidFill>
                  <a:srgbClr val="5C2E00"/>
                </a:solidFill>
                <a:latin typeface="Mistral" pitchFamily="66" charset="0"/>
              </a:rPr>
              <a:t>Дмитрий Сергеевич Лихачёв</a:t>
            </a:r>
          </a:p>
        </p:txBody>
      </p:sp>
      <p:pic>
        <p:nvPicPr>
          <p:cNvPr id="34819" name="Picture 3" descr="book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258888" y="981075"/>
            <a:ext cx="6318250" cy="3586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None/>
            </a:pPr>
            <a:r>
              <a:rPr lang="ru-RU" sz="2800" b="1">
                <a:solidFill>
                  <a:srgbClr val="5C2E00"/>
                </a:solidFill>
              </a:rPr>
              <a:t>«Читайте книги…, путешествуйте со смыслом и будьте душевно богаты.                                                             Да, будьте и филологами, то есть «любителями слова», </a:t>
            </a:r>
          </a:p>
          <a:p>
            <a:pPr marL="342900" indent="-342900">
              <a:buFont typeface="Wingdings" pitchFamily="2" charset="2"/>
              <a:buNone/>
            </a:pPr>
            <a:r>
              <a:rPr lang="ru-RU" sz="2800" b="1">
                <a:solidFill>
                  <a:srgbClr val="5C2E00"/>
                </a:solidFill>
              </a:rPr>
              <a:t>   ибо СЛОВО стоит в начале культуры и завершает ее, выражает ее» </a:t>
            </a:r>
          </a:p>
          <a:p>
            <a:pPr marL="342900" indent="-342900" algn="r">
              <a:buFont typeface="Wingdings" pitchFamily="2" charset="2"/>
              <a:buNone/>
            </a:pPr>
            <a:r>
              <a:rPr lang="ru-RU" b="1" i="1">
                <a:solidFill>
                  <a:srgbClr val="5C2E00"/>
                </a:solidFill>
                <a:latin typeface="Bookman Old Style" pitchFamily="18" charset="0"/>
              </a:rPr>
              <a:t>Дмитрий Сергеевич Лихачёв</a:t>
            </a:r>
          </a:p>
        </p:txBody>
      </p:sp>
    </p:spTree>
  </p:cSld>
  <p:clrMapOvr>
    <a:masterClrMapping/>
  </p:clrMapOvr>
  <p:transition advClick="0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WordArt 2"/>
          <p:cNvSpPr>
            <a:spLocks noChangeArrowheads="1" noChangeShapeType="1" noTextEdit="1"/>
          </p:cNvSpPr>
          <p:nvPr/>
        </p:nvSpPr>
        <p:spPr bwMode="auto">
          <a:xfrm>
            <a:off x="1042988" y="1196975"/>
            <a:ext cx="7005637" cy="33131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54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спасибо  за  внимание</a:t>
            </a:r>
          </a:p>
        </p:txBody>
      </p:sp>
      <p:pic>
        <p:nvPicPr>
          <p:cNvPr id="39939" name="Picture 3" descr="Изображение 304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84888" y="4076700"/>
            <a:ext cx="2376487" cy="2016125"/>
          </a:xfrm>
          <a:noFill/>
          <a:ln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971550" y="333375"/>
            <a:ext cx="7777163" cy="61309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b="1" i="1" dirty="0" smtClean="0"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b="1" i="1" dirty="0" smtClean="0"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400" b="1" i="1" dirty="0" err="1" smtClean="0">
                <a:latin typeface="Bookman Old Style" pitchFamily="18" charset="0"/>
              </a:rPr>
              <a:t>Словарь</a:t>
            </a:r>
            <a:r>
              <a:rPr lang="uk-UA" sz="2400" b="1" i="1" dirty="0" smtClean="0">
                <a:latin typeface="Bookman Old Style" pitchFamily="18" charset="0"/>
              </a:rPr>
              <a:t> –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400" b="1" i="1" dirty="0" smtClean="0">
                <a:latin typeface="Bookman Old Style" pitchFamily="18" charset="0"/>
              </a:rPr>
              <a:t> </a:t>
            </a:r>
            <a:r>
              <a:rPr lang="uk-UA" sz="2400" b="1" i="1" dirty="0" err="1" smtClean="0">
                <a:latin typeface="Bookman Old Style" pitchFamily="18" charset="0"/>
              </a:rPr>
              <a:t>это</a:t>
            </a:r>
            <a:r>
              <a:rPr lang="uk-UA" sz="2400" b="1" i="1" dirty="0" smtClean="0">
                <a:latin typeface="Bookman Old Style" pitchFamily="18" charset="0"/>
              </a:rPr>
              <a:t> вся </a:t>
            </a:r>
            <a:r>
              <a:rPr lang="uk-UA" sz="2400" b="1" i="1" dirty="0" err="1" smtClean="0">
                <a:latin typeface="Bookman Old Style" pitchFamily="18" charset="0"/>
              </a:rPr>
              <a:t>вселенная</a:t>
            </a:r>
            <a:r>
              <a:rPr lang="uk-UA" sz="2400" b="1" i="1" dirty="0" smtClean="0">
                <a:latin typeface="Bookman Old Style" pitchFamily="18" charset="0"/>
              </a:rPr>
              <a:t> в </a:t>
            </a:r>
            <a:r>
              <a:rPr lang="uk-UA" sz="2400" b="1" i="1" dirty="0" err="1" smtClean="0">
                <a:latin typeface="Bookman Old Style" pitchFamily="18" charset="0"/>
              </a:rPr>
              <a:t>алфавитном</a:t>
            </a:r>
            <a:r>
              <a:rPr lang="uk-UA" sz="2400" b="1" i="1" dirty="0" smtClean="0">
                <a:latin typeface="Bookman Old Style" pitchFamily="18" charset="0"/>
              </a:rPr>
              <a:t> </a:t>
            </a:r>
            <a:r>
              <a:rPr lang="uk-UA" sz="2400" b="1" i="1" dirty="0" err="1" smtClean="0">
                <a:latin typeface="Bookman Old Style" pitchFamily="18" charset="0"/>
              </a:rPr>
              <a:t>порядке</a:t>
            </a:r>
            <a:r>
              <a:rPr lang="uk-UA" sz="2400" b="1" i="1" dirty="0" smtClean="0">
                <a:latin typeface="Bookman Old Style" pitchFamily="18" charset="0"/>
              </a:rPr>
              <a:t>.</a:t>
            </a: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400" b="1" i="1" dirty="0" smtClean="0">
                <a:latin typeface="Bookman Old Style" pitchFamily="18" charset="0"/>
              </a:rPr>
              <a:t>(Ф. Вольтер)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400" b="1" i="1" dirty="0" smtClean="0">
                <a:latin typeface="Bookman Old Style" pitchFamily="18" charset="0"/>
              </a:rPr>
              <a:t>Люблю словари! Я люблю </a:t>
            </a:r>
            <a:r>
              <a:rPr lang="uk-UA" sz="2400" b="1" i="1" dirty="0" err="1" smtClean="0">
                <a:latin typeface="Bookman Old Style" pitchFamily="18" charset="0"/>
              </a:rPr>
              <a:t>их</a:t>
            </a:r>
            <a:r>
              <a:rPr lang="uk-UA" sz="2400" b="1" i="1" dirty="0" smtClean="0">
                <a:latin typeface="Bookman Old Style" pitchFamily="18" charset="0"/>
              </a:rPr>
              <a:t> не </a:t>
            </a:r>
            <a:r>
              <a:rPr lang="uk-UA" sz="2400" b="1" i="1" dirty="0" err="1" smtClean="0">
                <a:latin typeface="Bookman Old Style" pitchFamily="18" charset="0"/>
              </a:rPr>
              <a:t>только</a:t>
            </a:r>
            <a:r>
              <a:rPr lang="uk-UA" sz="2400" b="1" i="1" dirty="0" smtClean="0">
                <a:latin typeface="Bookman Old Style" pitchFamily="18" charset="0"/>
              </a:rPr>
              <a:t> за </a:t>
            </a:r>
            <a:r>
              <a:rPr lang="uk-UA" sz="2400" b="1" i="1" dirty="0" err="1" smtClean="0">
                <a:latin typeface="Bookman Old Style" pitchFamily="18" charset="0"/>
              </a:rPr>
              <a:t>большую</a:t>
            </a:r>
            <a:r>
              <a:rPr lang="uk-UA" sz="2400" b="1" i="1" dirty="0" smtClean="0">
                <a:latin typeface="Bookman Old Style" pitchFamily="18" charset="0"/>
              </a:rPr>
              <a:t> </a:t>
            </a:r>
            <a:r>
              <a:rPr lang="uk-UA" sz="2400" b="1" i="1" dirty="0" err="1" smtClean="0">
                <a:latin typeface="Bookman Old Style" pitchFamily="18" charset="0"/>
              </a:rPr>
              <a:t>пользу</a:t>
            </a:r>
            <a:r>
              <a:rPr lang="uk-UA" sz="2400" b="1" i="1" dirty="0" smtClean="0">
                <a:latin typeface="Bookman Old Style" pitchFamily="18" charset="0"/>
              </a:rPr>
              <a:t>, </a:t>
            </a:r>
            <a:r>
              <a:rPr lang="uk-UA" sz="2400" b="1" i="1" dirty="0" err="1" smtClean="0">
                <a:latin typeface="Bookman Old Style" pitchFamily="18" charset="0"/>
              </a:rPr>
              <a:t>приносимую</a:t>
            </a:r>
            <a:r>
              <a:rPr lang="uk-UA" sz="2400" b="1" i="1" dirty="0" smtClean="0">
                <a:latin typeface="Bookman Old Style" pitchFamily="18" charset="0"/>
              </a:rPr>
              <a:t> </a:t>
            </a:r>
            <a:r>
              <a:rPr lang="uk-UA" sz="2400" b="1" i="1" dirty="0" err="1" smtClean="0">
                <a:latin typeface="Bookman Old Style" pitchFamily="18" charset="0"/>
              </a:rPr>
              <a:t>ими</a:t>
            </a:r>
            <a:r>
              <a:rPr lang="uk-UA" sz="2400" b="1" i="1" dirty="0" smtClean="0">
                <a:latin typeface="Bookman Old Style" pitchFamily="18" charset="0"/>
              </a:rPr>
              <a:t>, </a:t>
            </a:r>
            <a:r>
              <a:rPr lang="uk-UA" sz="2400" b="1" i="1" dirty="0" err="1" smtClean="0">
                <a:latin typeface="Bookman Old Style" pitchFamily="18" charset="0"/>
              </a:rPr>
              <a:t>но</a:t>
            </a:r>
            <a:r>
              <a:rPr lang="uk-UA" sz="2400" b="1" i="1" dirty="0" smtClean="0">
                <a:latin typeface="Bookman Old Style" pitchFamily="18" charset="0"/>
              </a:rPr>
              <a:t> и за всё то, </a:t>
            </a:r>
            <a:r>
              <a:rPr lang="uk-UA" sz="2400" b="1" i="1" dirty="0" err="1" smtClean="0">
                <a:latin typeface="Bookman Old Style" pitchFamily="18" charset="0"/>
              </a:rPr>
              <a:t>что</a:t>
            </a:r>
            <a:r>
              <a:rPr lang="uk-UA" sz="2400" b="1" i="1" dirty="0" smtClean="0">
                <a:latin typeface="Bookman Old Style" pitchFamily="18" charset="0"/>
              </a:rPr>
              <a:t> </a:t>
            </a:r>
            <a:r>
              <a:rPr lang="uk-UA" sz="2400" b="1" i="1" dirty="0" err="1" smtClean="0">
                <a:latin typeface="Bookman Old Style" pitchFamily="18" charset="0"/>
              </a:rPr>
              <a:t>есть</a:t>
            </a:r>
            <a:r>
              <a:rPr lang="uk-UA" sz="2400" b="1" i="1" dirty="0" smtClean="0">
                <a:latin typeface="Bookman Old Style" pitchFamily="18" charset="0"/>
              </a:rPr>
              <a:t> в них прекрасного и </a:t>
            </a:r>
            <a:r>
              <a:rPr lang="uk-UA" sz="2400" b="1" i="1" dirty="0" err="1" smtClean="0">
                <a:latin typeface="Bookman Old Style" pitchFamily="18" charset="0"/>
              </a:rPr>
              <a:t>величественного</a:t>
            </a:r>
            <a:r>
              <a:rPr lang="uk-UA" sz="2400" b="1" i="1" dirty="0" smtClean="0">
                <a:latin typeface="Bookman Old Style" pitchFamily="18" charset="0"/>
              </a:rPr>
              <a:t>…</a:t>
            </a:r>
          </a:p>
          <a:p>
            <a:pPr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400" b="1" i="1" dirty="0" smtClean="0">
                <a:latin typeface="Bookman Old Style" pitchFamily="18" charset="0"/>
              </a:rPr>
              <a:t>(А.Франс)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b="1" i="1" dirty="0" smtClean="0"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400" b="1" i="1" dirty="0" err="1" smtClean="0">
                <a:latin typeface="Bookman Old Style" pitchFamily="18" charset="0"/>
              </a:rPr>
              <a:t>Если</a:t>
            </a:r>
            <a:r>
              <a:rPr lang="uk-UA" sz="2400" b="1" i="1" dirty="0" smtClean="0">
                <a:latin typeface="Bookman Old Style" pitchFamily="18" charset="0"/>
              </a:rPr>
              <a:t> </a:t>
            </a:r>
            <a:r>
              <a:rPr lang="uk-UA" sz="2400" b="1" i="1" dirty="0" err="1" smtClean="0">
                <a:latin typeface="Bookman Old Style" pitchFamily="18" charset="0"/>
              </a:rPr>
              <a:t>хорошо</a:t>
            </a:r>
            <a:r>
              <a:rPr lang="uk-UA" sz="2400" b="1" i="1" dirty="0" smtClean="0">
                <a:latin typeface="Bookman Old Style" pitchFamily="18" charset="0"/>
              </a:rPr>
              <a:t> </a:t>
            </a:r>
            <a:r>
              <a:rPr lang="uk-UA" sz="2400" b="1" i="1" dirty="0" err="1" smtClean="0">
                <a:latin typeface="Bookman Old Style" pitchFamily="18" charset="0"/>
              </a:rPr>
              <a:t>поразмышлять</a:t>
            </a:r>
            <a:r>
              <a:rPr lang="uk-UA" sz="2400" b="1" i="1" dirty="0" smtClean="0">
                <a:latin typeface="Bookman Old Style" pitchFamily="18" charset="0"/>
              </a:rPr>
              <a:t>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400" b="1" i="1" dirty="0" smtClean="0">
                <a:latin typeface="Bookman Old Style" pitchFamily="18" charset="0"/>
              </a:rPr>
              <a:t>                             </a:t>
            </a:r>
            <a:r>
              <a:rPr lang="uk-UA" sz="2400" b="1" i="1" dirty="0" err="1" smtClean="0">
                <a:latin typeface="Bookman Old Style" pitchFamily="18" charset="0"/>
              </a:rPr>
              <a:t>словарь</a:t>
            </a:r>
            <a:r>
              <a:rPr lang="uk-UA" sz="2400" b="1" i="1" dirty="0" smtClean="0">
                <a:latin typeface="Bookman Old Style" pitchFamily="18" charset="0"/>
              </a:rPr>
              <a:t> – </a:t>
            </a:r>
            <a:r>
              <a:rPr lang="uk-UA" sz="2400" b="1" i="1" dirty="0" err="1" smtClean="0">
                <a:latin typeface="Bookman Old Style" pitchFamily="18" charset="0"/>
              </a:rPr>
              <a:t>это</a:t>
            </a:r>
            <a:r>
              <a:rPr lang="uk-UA" sz="2400" b="1" i="1" dirty="0" smtClean="0">
                <a:latin typeface="Bookman Old Style" pitchFamily="18" charset="0"/>
              </a:rPr>
              <a:t> книга книг!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400" b="1" i="1" dirty="0" smtClean="0">
                <a:latin typeface="Bookman Old Style" pitchFamily="18" charset="0"/>
              </a:rPr>
              <a:t>                                                          (А.Франс)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b="1" i="1" dirty="0" smtClean="0"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b="1" i="1" dirty="0" smtClean="0">
              <a:latin typeface="Bookman Old Style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400" b="1" i="1" dirty="0" smtClean="0">
                <a:latin typeface="Bookman Old Style" pitchFamily="18" charset="0"/>
              </a:rPr>
              <a:t>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3200" dirty="0" smtClean="0"/>
          </a:p>
        </p:txBody>
      </p:sp>
    </p:spTree>
  </p:cSld>
  <p:clrMapOvr>
    <a:masterClrMapping/>
  </p:clrMapOvr>
  <p:transition advClick="0"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8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8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8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7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24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82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82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82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64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82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82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82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704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82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82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82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82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82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82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8880"/>
                            </p:stCondLst>
                            <p:childTnLst>
                              <p:par>
                                <p:cTn id="4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82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82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82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9280"/>
                            </p:stCondLst>
                            <p:childTnLst>
                              <p:par>
                                <p:cTn id="5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82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82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82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defRPr/>
            </a:pPr>
            <a:r>
              <a:rPr lang="ru-RU" sz="8800" b="1" smtClean="0"/>
              <a:t>Лексикограф</a:t>
            </a:r>
            <a:r>
              <a:rPr lang="ru-RU" sz="8800" smtClean="0"/>
              <a:t> </a:t>
            </a:r>
            <a:r>
              <a:rPr lang="ru-RU" smtClean="0"/>
              <a:t> 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642910" y="2500306"/>
            <a:ext cx="8001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dirty="0"/>
              <a:t>(</a:t>
            </a:r>
            <a:r>
              <a:rPr lang="ru-RU" sz="4400" b="1" dirty="0"/>
              <a:t>греч.) - это ученый, который занимается составлением </a:t>
            </a:r>
            <a:r>
              <a:rPr lang="ru-RU" sz="4400" b="1" dirty="0" smtClean="0"/>
              <a:t>словарей</a:t>
            </a:r>
            <a:r>
              <a:rPr lang="ru-RU" sz="3600" b="1" dirty="0" smtClean="0"/>
              <a:t> </a:t>
            </a:r>
            <a:endParaRPr lang="ru-RU" sz="3600" b="1" dirty="0"/>
          </a:p>
        </p:txBody>
      </p:sp>
    </p:spTree>
  </p:cSld>
  <p:clrMapOvr>
    <a:masterClrMapping/>
  </p:clrMapOvr>
  <p:transition advClick="0">
    <p:wedge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558213" cy="2266950"/>
          </a:xfrm>
        </p:spPr>
        <p:txBody>
          <a:bodyPr/>
          <a:lstStyle/>
          <a:p>
            <a:r>
              <a:rPr lang="ru-RU" sz="6600" b="1" smtClean="0"/>
              <a:t>Знаменитые лексикографы</a:t>
            </a:r>
          </a:p>
        </p:txBody>
      </p:sp>
      <p:pic>
        <p:nvPicPr>
          <p:cNvPr id="9223" name="Picture 7" descr="images1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88" y="2714625"/>
            <a:ext cx="248602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 descr="images16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85938" y="2714625"/>
            <a:ext cx="2462212" cy="327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images1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1371600"/>
            <a:ext cx="3243263" cy="438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 descr="82097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25982">
            <a:off x="5378450" y="2139950"/>
            <a:ext cx="31019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isometricOffAxis2Left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457200" y="3048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/>
              <a:t>Владимир Иванович Даль</a:t>
            </a:r>
          </a:p>
        </p:txBody>
      </p:sp>
    </p:spTree>
  </p:cSld>
  <p:clrMapOvr>
    <a:masterClrMapping/>
  </p:clrMapOvr>
  <p:transition advClick="0"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ru-RU" b="1" smtClean="0"/>
              <a:t>Сергей Иванович Ожегов</a:t>
            </a:r>
          </a:p>
        </p:txBody>
      </p:sp>
      <p:pic>
        <p:nvPicPr>
          <p:cNvPr id="32771" name="Picture 3" descr="images16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1571612"/>
            <a:ext cx="3127375" cy="41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 descr="getimage2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378650">
            <a:off x="5500694" y="2428868"/>
            <a:ext cx="2786082" cy="3937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isometricOffAxis2Left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 advClick="0"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11188" y="549275"/>
            <a:ext cx="8001000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endParaRPr lang="ru-RU" sz="3600" dirty="0">
              <a:solidFill>
                <a:srgbClr val="000066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4000" b="1" dirty="0">
                <a:solidFill>
                  <a:schemeClr val="accent2">
                    <a:lumMod val="25000"/>
                  </a:schemeClr>
                </a:solidFill>
                <a:hlinkClick r:id="rId3" action="ppaction://hlinksldjump"/>
              </a:rPr>
              <a:t>Толковый словарь</a:t>
            </a:r>
            <a:endParaRPr lang="ru-RU" sz="4000" b="1" dirty="0">
              <a:solidFill>
                <a:schemeClr val="accent2">
                  <a:lumMod val="25000"/>
                </a:schemeClr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4000" b="1" dirty="0">
                <a:solidFill>
                  <a:schemeClr val="accent2">
                    <a:lumMod val="25000"/>
                  </a:schemeClr>
                </a:solidFill>
                <a:hlinkClick r:id="rId4" action="ppaction://hlinksldjump"/>
              </a:rPr>
              <a:t>Орфографический словарь</a:t>
            </a:r>
            <a:endParaRPr lang="ru-RU" sz="4000" b="1" dirty="0">
              <a:solidFill>
                <a:schemeClr val="accent2">
                  <a:lumMod val="25000"/>
                </a:schemeClr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4000" b="1" dirty="0">
                <a:solidFill>
                  <a:schemeClr val="accent2">
                    <a:lumMod val="25000"/>
                  </a:schemeClr>
                </a:solidFill>
                <a:hlinkClick r:id="rId5" action="ppaction://hlinksldjump"/>
              </a:rPr>
              <a:t>Словообразовательный словарь</a:t>
            </a:r>
            <a:endParaRPr lang="ru-RU" sz="4000" b="1" dirty="0">
              <a:solidFill>
                <a:schemeClr val="accent2">
                  <a:lumMod val="25000"/>
                </a:schemeClr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4000" b="1" dirty="0">
                <a:solidFill>
                  <a:schemeClr val="accent2">
                    <a:lumMod val="25000"/>
                  </a:schemeClr>
                </a:solidFill>
                <a:hlinkClick r:id="rId6" action="ppaction://hlinksldjump"/>
              </a:rPr>
              <a:t>Словарь антонимов</a:t>
            </a:r>
            <a:endParaRPr lang="ru-RU" sz="4000" b="1" dirty="0">
              <a:solidFill>
                <a:schemeClr val="accent2">
                  <a:lumMod val="25000"/>
                </a:schemeClr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4000" b="1" dirty="0">
                <a:solidFill>
                  <a:schemeClr val="accent2">
                    <a:lumMod val="25000"/>
                  </a:schemeClr>
                </a:solidFill>
                <a:hlinkClick r:id="rId7" action="ppaction://hlinksldjump"/>
              </a:rPr>
              <a:t>Словарь </a:t>
            </a:r>
            <a:r>
              <a:rPr lang="ru-RU" sz="4000" b="1" dirty="0" smtClean="0">
                <a:solidFill>
                  <a:schemeClr val="accent2">
                    <a:lumMod val="25000"/>
                  </a:schemeClr>
                </a:solidFill>
                <a:hlinkClick r:id="rId7" action="ppaction://hlinksldjump"/>
              </a:rPr>
              <a:t>синонимов</a:t>
            </a:r>
            <a:endParaRPr lang="ru-RU" sz="4000" b="1" dirty="0">
              <a:solidFill>
                <a:schemeClr val="accent2">
                  <a:lumMod val="25000"/>
                </a:schemeClr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4000" b="1" dirty="0">
                <a:solidFill>
                  <a:schemeClr val="accent2">
                    <a:lumMod val="25000"/>
                  </a:schemeClr>
                </a:solidFill>
                <a:hlinkClick r:id="rId8" action="ppaction://hlinksldjump"/>
              </a:rPr>
              <a:t>Фразеологический словарь</a:t>
            </a:r>
            <a:endParaRPr lang="ru-RU" sz="4000" b="1" dirty="0">
              <a:solidFill>
                <a:schemeClr val="accent2">
                  <a:lumMod val="25000"/>
                </a:schemeClr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4000" b="1" dirty="0">
                <a:solidFill>
                  <a:schemeClr val="accent2">
                    <a:lumMod val="25000"/>
                  </a:schemeClr>
                </a:solidFill>
                <a:hlinkClick r:id="rId9" action="ppaction://hlinksldjump"/>
              </a:rPr>
              <a:t>Этимологический словарь</a:t>
            </a:r>
            <a:endParaRPr lang="ru-RU" sz="4000" b="1" dirty="0">
              <a:solidFill>
                <a:schemeClr val="accent2">
                  <a:lumMod val="25000"/>
                </a:schemeClr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ru-RU" sz="4000" b="1" dirty="0">
                <a:solidFill>
                  <a:schemeClr val="accent2">
                    <a:lumMod val="25000"/>
                  </a:schemeClr>
                </a:solidFill>
                <a:hlinkClick r:id="rId10" action="ppaction://hlinksldjump"/>
              </a:rPr>
              <a:t>Словарь </a:t>
            </a:r>
            <a:r>
              <a:rPr lang="ru-RU" sz="4000" b="1" dirty="0" smtClean="0">
                <a:solidFill>
                  <a:schemeClr val="accent2">
                    <a:lumMod val="25000"/>
                  </a:schemeClr>
                </a:solidFill>
                <a:hlinkClick r:id="rId10" action="ppaction://hlinksldjump"/>
              </a:rPr>
              <a:t>иностранных </a:t>
            </a:r>
            <a:r>
              <a:rPr lang="ru-RU" sz="4000" b="1" dirty="0">
                <a:solidFill>
                  <a:schemeClr val="accent2">
                    <a:lumMod val="25000"/>
                  </a:schemeClr>
                </a:solidFill>
                <a:hlinkClick r:id="rId10" action="ppaction://hlinksldjump"/>
              </a:rPr>
              <a:t>слов</a:t>
            </a:r>
            <a:endParaRPr lang="ru-RU" sz="4000" b="1" dirty="0">
              <a:solidFill>
                <a:schemeClr val="accent2">
                  <a:lumMod val="25000"/>
                </a:schemeClr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ru-RU" sz="36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advClick="0"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ru-RU" sz="4800" b="1" smtClean="0"/>
              <a:t>Толковый словарь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724400" y="1295400"/>
            <a:ext cx="4419600" cy="5181600"/>
          </a:xfrm>
        </p:spPr>
        <p:txBody>
          <a:bodyPr>
            <a:normAutofit/>
          </a:bodyPr>
          <a:lstStyle/>
          <a:p>
            <a:pPr>
              <a:buFontTx/>
              <a:buNone/>
              <a:defRPr/>
            </a:pPr>
            <a:r>
              <a:rPr lang="ru-RU" sz="3600" dirty="0" smtClean="0"/>
              <a:t>Объясняет значения слов какого-либо языка, содержит их грамматическую и стилистическую характеристику, примеры употребления в речи</a:t>
            </a:r>
            <a:r>
              <a:rPr lang="ru-RU" dirty="0" smtClean="0"/>
              <a:t>. 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85720" y="1571612"/>
            <a:ext cx="3878835" cy="4466361"/>
            <a:chOff x="406" y="2112"/>
            <a:chExt cx="2469" cy="2873"/>
          </a:xfrm>
        </p:grpSpPr>
        <p:pic>
          <p:nvPicPr>
            <p:cNvPr id="9221" name="Picture 6" descr="getimag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1227131">
              <a:off x="1503" y="3101"/>
              <a:ext cx="1372" cy="1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39700">
                <a:schemeClr val="accent4">
                  <a:satMod val="175000"/>
                  <a:alpha val="40000"/>
                </a:schemeClr>
              </a:glow>
              <a:outerShdw blurRad="225425" dist="50800" dir="5220000" algn="ctr">
                <a:srgbClr val="000000">
                  <a:alpha val="33000"/>
                </a:srgbClr>
              </a:outerShdw>
            </a:effectLst>
            <a:scene3d>
              <a:camera prst="perspectiveRight"/>
              <a:lightRig rig="harsh" dir="t">
                <a:rot lat="0" lon="0" rev="3000000"/>
              </a:lightRig>
            </a:scene3d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pic>
        <p:pic>
          <p:nvPicPr>
            <p:cNvPr id="9222" name="Picture 8" descr="82097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21312353">
              <a:off x="406" y="2112"/>
              <a:ext cx="1303" cy="1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225425" dist="50800" dir="5220000" algn="ctr">
                <a:srgbClr val="000000">
                  <a:alpha val="33000"/>
                </a:srgbClr>
              </a:outerShdw>
            </a:effectLst>
            <a:scene3d>
              <a:camera prst="perspectiveHeroicExtremeRightFacing"/>
              <a:lightRig rig="harsh" dir="t">
                <a:rot lat="0" lon="0" rev="3000000"/>
              </a:lightRig>
            </a:scene3d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</p:pic>
      </p:grpSp>
    </p:spTree>
  </p:cSld>
  <p:clrMapOvr>
    <a:masterClrMapping/>
  </p:clrMapOvr>
  <p:transition advClick="0"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7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800" b="1" smtClean="0"/>
              <a:t>Орфографический словарь</a:t>
            </a:r>
            <a:endParaRPr lang="ru-RU" sz="4800" b="1" smtClean="0">
              <a:hlinkClick r:id="rId3" action="ppaction://hlinksldjump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609600" y="22098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85800" y="2514600"/>
            <a:ext cx="868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4495800" y="1371600"/>
            <a:ext cx="39624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/>
              <a:t>Указывает норму написания слов какого-либо языка в соответствии с системой правил, определяющих единообразие способов передачи речи на письме.</a:t>
            </a:r>
          </a:p>
        </p:txBody>
      </p:sp>
      <p:pic>
        <p:nvPicPr>
          <p:cNvPr id="12294" name="Picture 6" descr="11060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5825" y="1981200"/>
            <a:ext cx="2805113" cy="385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 advClick="0">
    <p:wedg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  <p:bldP spid="12293" grpId="0" build="p" autoUpdateAnimBg="0"/>
    </p:bldLst>
  </p:timing>
</p:sld>
</file>

<file path=ppt/theme/theme1.xml><?xml version="1.0" encoding="utf-8"?>
<a:theme xmlns:a="http://schemas.openxmlformats.org/drawingml/2006/main" name="Тема1">
  <a:themeElements>
    <a:clrScheme name="Оформление по умолчанию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2196</TotalTime>
  <Words>326</Words>
  <Application>Microsoft Office PowerPoint</Application>
  <PresentationFormat>Экран (4:3)</PresentationFormat>
  <Paragraphs>58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Тема1</vt:lpstr>
      <vt:lpstr>Словари русского языка</vt:lpstr>
      <vt:lpstr> </vt:lpstr>
      <vt:lpstr>Лексикограф  </vt:lpstr>
      <vt:lpstr>Знаменитые лексикографы</vt:lpstr>
      <vt:lpstr>Слайд 5</vt:lpstr>
      <vt:lpstr>Сергей Иванович Ожегов</vt:lpstr>
      <vt:lpstr>Слайд 7</vt:lpstr>
      <vt:lpstr>Толковый словарь</vt:lpstr>
      <vt:lpstr>Орфографический словарь</vt:lpstr>
      <vt:lpstr>Словообразовательный словарь</vt:lpstr>
      <vt:lpstr>Словарь антонимов</vt:lpstr>
      <vt:lpstr>Словарь синонимов</vt:lpstr>
      <vt:lpstr>Фразеологический словарь</vt:lpstr>
      <vt:lpstr>Этимологический словарь</vt:lpstr>
      <vt:lpstr>Словарь иностранных слов </vt:lpstr>
      <vt:lpstr>СЛОВЕСНЫЕ  ЗАБАВЫ</vt:lpstr>
      <vt:lpstr>Слайд 17</vt:lpstr>
      <vt:lpstr>Слайд 18</vt:lpstr>
      <vt:lpstr>Слайд 19</vt:lpstr>
    </vt:vector>
  </TitlesOfParts>
  <Company>МОУ "СОШ № 2"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Словари русского языка</dc:title>
  <dc:creator>Библиотекарь</dc:creator>
  <cp:lastModifiedBy>Admin</cp:lastModifiedBy>
  <cp:revision>99</cp:revision>
  <dcterms:created xsi:type="dcterms:W3CDTF">2006-11-01T10:18:23Z</dcterms:created>
  <dcterms:modified xsi:type="dcterms:W3CDTF">2018-04-05T06:09:23Z</dcterms:modified>
</cp:coreProperties>
</file>