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32523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D8059-0941-4778-8500-C38C16D1BAEC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9CD69-2B54-4150-8801-7E12F9FD62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45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7DEF20-DA28-40A8-8234-F94D1AB0CDEA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EBCBDC-2132-4639-A5AA-C070D7CB1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683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8DE5F-5022-4748-B7D0-ABFDEF2BE613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33E3C7-75AE-4221-BD8F-AD63BE59D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982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41953-53BB-4C4D-850F-813285640815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89047-DEF7-456D-8436-1C0C92EE1E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200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C1608-A55A-4063-990E-D8E21E749BA4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21634-77FB-4FB0-8967-A93D0E899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47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8623E-24D9-4297-907D-395FF8FEB1B9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58AC3-B29B-4931-A3ED-FD45BFE969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753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8BFC12-895F-4418-95A6-CFD1A6484555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87A5F-E24A-4FA9-AEBD-F4F1121F25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430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D5E04-AF6F-4CE0-9C53-D9BF9B2C5F48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B9CB6-011F-4DAE-B5AE-7BB842C0DD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8623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4A8F-8A9E-4F57-9726-00F6E1B44842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C641F-BB76-415B-8D56-710E079E8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100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D1DB09-B013-4B6B-8E19-A787CADBACD5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FCCED-03CA-4CCE-9842-FCA738910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87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9B9469-0BFD-4168-9F9C-B78744FDC446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64051-12DF-4671-A810-BEA6F53C9E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23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BFB331-7AFA-456F-859A-5669AF5F2929}" type="datetimeFigureOut">
              <a:rPr lang="ru-RU"/>
              <a:pPr>
                <a:defRPr/>
              </a:pPr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460384-164A-4CA6-861F-1DCCB40E13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539552" y="2080608"/>
            <a:ext cx="8064896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ПРАЗДНИКИ </a:t>
            </a: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 КОРЕННЫХ </a:t>
            </a:r>
            <a:r>
              <a:rPr lang="ru-RU" sz="4800" b="1" spc="50" dirty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НАРОДОВ </a:t>
            </a: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 ПРИБАЙКАЛЬЯ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4" name="Прямоугольник 4"/>
          <p:cNvSpPr>
            <a:spLocks noChangeArrowheads="1"/>
          </p:cNvSpPr>
          <p:nvPr/>
        </p:nvSpPr>
        <p:spPr bwMode="auto">
          <a:xfrm>
            <a:off x="3049178" y="476672"/>
            <a:ext cx="33826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МБОУ</a:t>
            </a:r>
            <a:r>
              <a:rPr lang="en-US" sz="20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№40 </a:t>
            </a:r>
            <a:r>
              <a:rPr lang="ru-RU" sz="2000" b="1" i="1" dirty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г.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Bookman Old Style" pitchFamily="18" charset="0"/>
              </a:rPr>
              <a:t>Ангарска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 bwMode="auto">
          <a:xfrm>
            <a:off x="4216496" y="4653136"/>
            <a:ext cx="4536504" cy="1944216"/>
          </a:xfrm>
          <a:prstGeom prst="rect">
            <a:avLst/>
          </a:prstGeom>
          <a:gradFill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marL="0" indent="342900">
              <a:spcBef>
                <a:spcPts val="0"/>
              </a:spcBef>
              <a:buFont typeface="Arial" charset="0"/>
              <a:buNone/>
              <a:defRPr sz="2200" b="1" i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cs typeface="+mn-cs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cs typeface="+mn-cs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r>
              <a:rPr lang="ru-RU" sz="2000" dirty="0" smtClean="0">
                <a:latin typeface="Bookman Old Style" pitchFamily="18" charset="0"/>
                <a:cs typeface="Arial" charset="0"/>
              </a:rPr>
              <a:t> </a:t>
            </a:r>
            <a:endParaRPr lang="ru-RU" sz="2000" dirty="0">
              <a:solidFill>
                <a:srgbClr val="632523"/>
              </a:solidFill>
              <a:latin typeface="Bookman Old Style" pitchFamily="18" charset="0"/>
            </a:endParaRPr>
          </a:p>
          <a:p>
            <a:endParaRPr lang="ru-RU" sz="2000" dirty="0">
              <a:solidFill>
                <a:srgbClr val="632523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486960" y="570409"/>
            <a:ext cx="8280920" cy="2160240"/>
          </a:xfrm>
          <a:gradFill>
            <a:gsLst>
              <a:gs pos="30000">
                <a:schemeClr val="bg1">
                  <a:lumMod val="63000"/>
                  <a:lumOff val="37000"/>
                  <a:alpha val="50000"/>
                </a:schemeClr>
              </a:gs>
              <a:gs pos="51250">
                <a:srgbClr val="CBE5FF">
                  <a:alpha val="0"/>
                </a:srgbClr>
              </a:gs>
              <a:gs pos="80000">
                <a:srgbClr val="85C2FF">
                  <a:alpha val="5000"/>
                </a:srgbClr>
              </a:gs>
              <a:gs pos="100000">
                <a:schemeClr val="bg1">
                  <a:alpha val="2200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Также </a:t>
            </a:r>
            <a:r>
              <a:rPr lang="ru-RU" sz="2200" b="1" i="1" dirty="0" err="1">
                <a:solidFill>
                  <a:schemeClr val="accent2">
                    <a:lumMod val="50000"/>
                  </a:schemeClr>
                </a:solidFill>
              </a:rPr>
              <a:t>Больдер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 сопровождается проведением спортивных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соревнований и концертом художественных коллективов. 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Обычно в праздник показывается театрализованное представление, которое опирается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на древнюю легенду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Вкратце говорится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о том, что прародителем эвенков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был медведь, который давным-давно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похитил девушку. </a:t>
            </a: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236792" y="5949280"/>
            <a:ext cx="3060390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err="1"/>
              <a:t>Больдер</a:t>
            </a:r>
            <a:r>
              <a:rPr lang="ru-RU" dirty="0"/>
              <a:t>, 2013 год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5796136" y="2730649"/>
            <a:ext cx="3024336" cy="3578914"/>
          </a:xfrm>
          <a:prstGeom prst="rect">
            <a:avLst/>
          </a:prstGeom>
          <a:gradFill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42900">
              <a:spcBef>
                <a:spcPts val="0"/>
              </a:spcBef>
              <a:buNone/>
            </a:pP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Девушка слыла очень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доброй и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почитала всех зверей. </a:t>
            </a:r>
            <a:endParaRPr lang="ru-RU" sz="22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342900">
              <a:spcBef>
                <a:spcPts val="120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Удача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пришла к эвенкам только тогда, когда они стали обожествлять природу. </a:t>
            </a: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054" name="Picture 6" descr="http://www.minkultrb.ru/upload/iblock/bd8/bd8ceda9e25a8fad256e6473c1cc37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926866"/>
            <a:ext cx="5328592" cy="2999007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07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467544" y="1723342"/>
            <a:ext cx="8352928" cy="2160240"/>
          </a:xfrm>
          <a:gradFill>
            <a:gsLst>
              <a:gs pos="30000">
                <a:schemeClr val="bg1">
                  <a:lumMod val="63000"/>
                  <a:lumOff val="37000"/>
                  <a:alpha val="50000"/>
                </a:schemeClr>
              </a:gs>
              <a:gs pos="51250">
                <a:srgbClr val="CBE5FF">
                  <a:alpha val="0"/>
                </a:srgbClr>
              </a:gs>
              <a:gs pos="80000">
                <a:srgbClr val="85C2FF">
                  <a:alpha val="5000"/>
                </a:srgbClr>
              </a:gs>
              <a:gs pos="100000">
                <a:schemeClr val="bg1">
                  <a:alpha val="2200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342900" algn="just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Национальный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фольклорный праздник </a:t>
            </a:r>
            <a:r>
              <a:rPr lang="ru-RU" sz="2200" b="1" i="1" dirty="0" err="1">
                <a:solidFill>
                  <a:schemeClr val="accent2">
                    <a:lumMod val="50000"/>
                  </a:schemeClr>
                </a:solidFill>
              </a:rPr>
              <a:t>тофаларов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 -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</a:rPr>
              <a:t>Аргамчи-Ыры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. Проводится каждое лето. Программа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праздника предусматривает этнографический конкурс, смотр фольклорных коллективов, спортивное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состязание. </a:t>
            </a:r>
          </a:p>
          <a:p>
            <a:pPr marL="0" indent="342900" algn="just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Если раньше спортивное состязание включало в себя бега на оленях, то сейчас на бегах используют лошадей.</a:t>
            </a:r>
          </a:p>
          <a:p>
            <a:pPr marL="0" indent="342900" algn="just">
              <a:spcBef>
                <a:spcPts val="0"/>
              </a:spcBef>
              <a:buNone/>
            </a:pP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НАЦИОНАЛЬНЫЕ  ПРАЗДНИКИ  ТОФАЛАРОВ 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pic>
        <p:nvPicPr>
          <p:cNvPr id="3078" name="Picture 6" descr="http://www.ocnt.isu.ru/newsite/photogallery/foto/big/photo20071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760" y="3861048"/>
            <a:ext cx="3573328" cy="2376264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1062229" y="6237312"/>
            <a:ext cx="3060390" cy="584775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Вязание ленточек на счастье (ритуал праздника, 2012 год)</a:t>
            </a: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4959030" y="6237312"/>
            <a:ext cx="3390319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Праздник </a:t>
            </a:r>
            <a:r>
              <a:rPr lang="ru-RU" dirty="0" err="1"/>
              <a:t>Аргамчи-Ыры</a:t>
            </a:r>
            <a:r>
              <a:rPr lang="ru-RU" dirty="0"/>
              <a:t>, 2012 год</a:t>
            </a:r>
          </a:p>
        </p:txBody>
      </p:sp>
      <p:pic>
        <p:nvPicPr>
          <p:cNvPr id="3080" name="Picture 8" descr="http://www.pribaikal.ru/fileadmin/Images/Unions/OCNTiD/Holiday-in-Tofalaria-2012/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8029" y="3872158"/>
            <a:ext cx="3192322" cy="2394242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367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БУДУЩЕЕ </a:t>
            </a:r>
            <a:r>
              <a:rPr lang="en-US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 </a:t>
            </a: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НАРОДНЫХ ПРАЗДНИКОВ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755576" y="1988840"/>
            <a:ext cx="7560840" cy="4392488"/>
          </a:xfrm>
          <a:gradFill>
            <a:gsLst>
              <a:gs pos="0">
                <a:schemeClr val="bg1">
                  <a:alpha val="29000"/>
                </a:schemeClr>
              </a:gs>
              <a:gs pos="50000">
                <a:schemeClr val="bg1">
                  <a:alpha val="77000"/>
                </a:schemeClr>
              </a:gs>
              <a:gs pos="100000">
                <a:schemeClr val="accent1">
                  <a:tint val="23500"/>
                  <a:satMod val="160000"/>
                  <a:alpha val="99000"/>
                </a:schemeClr>
              </a:gs>
            </a:gsLst>
            <a:lin ang="5400000" scaled="0"/>
          </a:gradFill>
        </p:spPr>
        <p:txBody>
          <a:bodyPr/>
          <a:lstStyle/>
          <a:p>
            <a:pPr marL="0" indent="457200" algn="just">
              <a:spcBef>
                <a:spcPts val="1200"/>
              </a:spcBef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Индустриализация прибайкальских территорий привела к тому, что коренное население постепенно исчезает  - лишь буряты смогли приспособиться к современной городской и сельской жизни.</a:t>
            </a:r>
          </a:p>
          <a:p>
            <a:pPr marL="0" indent="457200" algn="just">
              <a:spcBef>
                <a:spcPts val="1200"/>
              </a:spcBef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Вместе с исчезновением малых народов может исчезнуть и их культура. Поэтому государство принимает меры к сохранению народных традиций –выделяет денежные средства на мероприятия по созданию </a:t>
            </a:r>
            <a:r>
              <a:rPr lang="ru-RU" altLang="ru-RU" sz="2400" b="1" i="1" dirty="0">
                <a:solidFill>
                  <a:schemeClr val="accent2">
                    <a:lumMod val="50000"/>
                  </a:schemeClr>
                </a:solidFill>
              </a:rPr>
              <a:t>письменности для </a:t>
            </a:r>
            <a:r>
              <a:rPr lang="ru-RU" alt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тофаларов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, передачи земли в собственность местным племенам,  </a:t>
            </a:r>
            <a:r>
              <a:rPr lang="ru-RU" altLang="ru-RU" sz="2400" b="1" i="1" dirty="0">
                <a:solidFill>
                  <a:schemeClr val="accent2">
                    <a:lumMod val="50000"/>
                  </a:schemeClr>
                </a:solidFill>
              </a:rPr>
              <a:t>проведение 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старинных праздников.</a:t>
            </a:r>
          </a:p>
        </p:txBody>
      </p:sp>
    </p:spTree>
    <p:extLst>
      <p:ext uri="{BB962C8B-B14F-4D97-AF65-F5344CB8AC3E}">
        <p14:creationId xmlns:p14="http://schemas.microsoft.com/office/powerpoint/2010/main" val="402873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539552" y="1895942"/>
            <a:ext cx="8064896" cy="1938992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60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СПАСИБО  ЗА  ВНИМАНИЕ</a:t>
            </a:r>
            <a:endParaRPr lang="ru-RU" sz="60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92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323528" y="43962"/>
            <a:ext cx="8373616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СОВРЕМЕННОЕ  НАСЕЛЕНИЕ ПРИБАЙКАЛЬЯ</a:t>
            </a:r>
            <a:endParaRPr lang="ru-RU" sz="36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1835696" y="6165304"/>
            <a:ext cx="612068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342900" eaLnBrk="1" hangingPunct="1">
              <a:spcBef>
                <a:spcPct val="20000"/>
              </a:spcBef>
              <a:buFont typeface="Arial" charset="0"/>
              <a:buNone/>
              <a:defRPr sz="2400" b="1" i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cs typeface="+mn-cs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cs typeface="+mn-cs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pPr marL="0" indent="0">
              <a:spcBef>
                <a:spcPts val="0"/>
              </a:spcBef>
            </a:pP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1840" y="2003704"/>
            <a:ext cx="3812682" cy="26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77068">
            <a:off x="3328320" y="923048"/>
            <a:ext cx="4538786" cy="56223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546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КОРЕННЫЕ  НАРОДЫ </a:t>
            </a:r>
            <a:r>
              <a:rPr lang="ru-RU" sz="4800" b="1" spc="50" dirty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ПРИБАЙКАЛЬЯ</a:t>
            </a:r>
          </a:p>
        </p:txBody>
      </p:sp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755576" y="1658739"/>
            <a:ext cx="7560840" cy="2932076"/>
          </a:xfrm>
        </p:spPr>
        <p:txBody>
          <a:bodyPr/>
          <a:lstStyle/>
          <a:p>
            <a:pPr marL="0" indent="457200">
              <a:spcBef>
                <a:spcPts val="1200"/>
              </a:spcBef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Коренное население Прибайкалья -  буряты, эвенки и </a:t>
            </a:r>
            <a:r>
              <a:rPr lang="ru-RU" alt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тофалары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pPr marL="0" indent="457200">
              <a:spcBef>
                <a:spcPts val="1200"/>
              </a:spcBef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В иркутской области проживает более 80 </a:t>
            </a:r>
            <a:r>
              <a:rPr lang="ru-RU" altLang="ru-RU" sz="2400" b="1" i="1" dirty="0">
                <a:solidFill>
                  <a:schemeClr val="accent2">
                    <a:lumMod val="50000"/>
                  </a:schemeClr>
                </a:solidFill>
              </a:rPr>
              <a:t>тысяч 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бурят, что составляет 3% общего населения.</a:t>
            </a:r>
          </a:p>
          <a:p>
            <a:pPr marL="0" indent="457200">
              <a:spcBef>
                <a:spcPts val="1200"/>
              </a:spcBef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Эвенки и </a:t>
            </a:r>
            <a:r>
              <a:rPr lang="ru-RU" alt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тофалары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относятся к малым народам, их численность около 2 тысяч человек. </a:t>
            </a:r>
          </a:p>
        </p:txBody>
      </p:sp>
      <p:pic>
        <p:nvPicPr>
          <p:cNvPr id="1026" name="Picture 2" descr="http://tengry.org/site/uploads/posts/2010-05/1275204511_img_72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473885"/>
            <a:ext cx="2908433" cy="1938956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rubur.ru/sites/default/files/imagecache/image_900/images/blog/19/hangalov-library-000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468541"/>
            <a:ext cx="2870656" cy="191513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6735" y="6383679"/>
            <a:ext cx="1656184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Буряты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51920" y="6412841"/>
            <a:ext cx="1656184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Эвенки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4912" y="6423467"/>
            <a:ext cx="1656184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err="1"/>
              <a:t>Тофалары</a:t>
            </a:r>
            <a:endParaRPr lang="ru-RU" dirty="0"/>
          </a:p>
        </p:txBody>
      </p:sp>
      <p:pic>
        <p:nvPicPr>
          <p:cNvPr id="1034" name="Picture 10" descr="http://baikalpress.ru/images/editions/sm/2006/n4/tof.gif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8737"/>
          <a:stretch/>
        </p:blipFill>
        <p:spPr bwMode="auto">
          <a:xfrm>
            <a:off x="6551385" y="4473884"/>
            <a:ext cx="2088232" cy="190577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395536" y="2132856"/>
            <a:ext cx="8496944" cy="4464496"/>
          </a:xfrm>
          <a:gradFill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</p:spPr>
        <p:txBody>
          <a:bodyPr/>
          <a:lstStyle/>
          <a:p>
            <a:pPr marL="0" indent="45720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Буряты живут вокруг озера Байкал, а также южнее и восточнее него. Традиционное занятие бурят – скотоводство.</a:t>
            </a:r>
          </a:p>
          <a:p>
            <a:pPr marL="0" indent="45720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Эвенки расселились по северным территориям Иркутской области и Красноярского края.</a:t>
            </a:r>
          </a:p>
          <a:p>
            <a:pPr marL="0" indent="457200">
              <a:spcBef>
                <a:spcPts val="0"/>
              </a:spcBef>
              <a:spcAft>
                <a:spcPts val="1200"/>
              </a:spcAft>
              <a:buNone/>
            </a:pPr>
            <a:r>
              <a:rPr lang="ru-RU" alt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Тофалары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проживают в Нижнеудинском районе </a:t>
            </a:r>
            <a:r>
              <a:rPr lang="ru-RU" altLang="ru-RU" sz="2400" b="1" i="1" dirty="0">
                <a:solidFill>
                  <a:schemeClr val="accent2">
                    <a:lumMod val="50000"/>
                  </a:schemeClr>
                </a:solidFill>
              </a:rPr>
              <a:t>Иркутской 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области. </a:t>
            </a:r>
            <a:r>
              <a:rPr lang="ru-RU" alt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Тофалары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и эвенки – охотники и рыболовы.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ОСОБЕННОСТИ ЖИЗНИ </a:t>
            </a:r>
            <a:b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</a:b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КОРЕННЫХ НАРОДОВ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39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430639"/>
            <a:ext cx="8229600" cy="83099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ОБЩЕНИЕ С ПРИРОДОЙ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 bwMode="auto">
          <a:xfrm>
            <a:off x="395536" y="1745432"/>
            <a:ext cx="4000044" cy="4779912"/>
          </a:xfrm>
          <a:prstGeom prst="rect">
            <a:avLst/>
          </a:prstGeom>
          <a:gradFill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457200" eaLnBrk="1" hangingPunct="1">
              <a:spcBef>
                <a:spcPts val="0"/>
              </a:spcBef>
              <a:spcAft>
                <a:spcPts val="1200"/>
              </a:spcAft>
              <a:buFont typeface="Arial" charset="0"/>
              <a:buNone/>
              <a:defRPr sz="2400" b="1" i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cs typeface="+mn-cs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cs typeface="+mn-cs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ru-RU" dirty="0"/>
              <a:t>Культурные традиции народов Прибайкалья берут свое начало во взаимоотношениях человека с природой</a:t>
            </a:r>
            <a:r>
              <a:rPr lang="ru-RU" dirty="0" smtClean="0"/>
              <a:t>.</a:t>
            </a:r>
          </a:p>
          <a:p>
            <a:pPr>
              <a:spcAft>
                <a:spcPts val="600"/>
              </a:spcAft>
            </a:pPr>
            <a:r>
              <a:rPr lang="ru-RU" dirty="0" smtClean="0"/>
              <a:t>Суровый </a:t>
            </a:r>
            <a:r>
              <a:rPr lang="ru-RU" dirty="0"/>
              <a:t>климат холодного озера приучил людей почтительно относиться к природным стихиям – Ветру, Солнцу и Воде.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1929126"/>
            <a:ext cx="4395661" cy="3384376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5436096" y="5377433"/>
            <a:ext cx="2736304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i="1" dirty="0" smtClean="0"/>
              <a:t>Озеро Байкал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137292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971600" y="2150658"/>
            <a:ext cx="2592288" cy="3182044"/>
          </a:xfrm>
        </p:spPr>
        <p:txBody>
          <a:bodyPr/>
          <a:lstStyle/>
          <a:p>
            <a:pPr marL="0" indent="342900">
              <a:spcBef>
                <a:spcPts val="0"/>
              </a:spcBef>
              <a:buNone/>
            </a:pP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Культура коренных народов выражена </a:t>
            </a:r>
            <a:r>
              <a:rPr lang="ru-RU" altLang="ru-RU" sz="2400" b="1" i="1" dirty="0">
                <a:solidFill>
                  <a:schemeClr val="accent2">
                    <a:lumMod val="50000"/>
                  </a:schemeClr>
                </a:solidFill>
              </a:rPr>
              <a:t>в старинных верованиях,  обрядах и праздниках</a:t>
            </a:r>
            <a:r>
              <a:rPr lang="ru-RU" alt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5" name="Picture 5" descr="http://afisha.gorodirkutsk.ru/wp-content/uploads/1103386_425_285_sourc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2204864"/>
            <a:ext cx="4880472" cy="302491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401921" y="5301208"/>
            <a:ext cx="3060390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/>
              <a:t>Обряд бурятов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850404"/>
            <a:ext cx="8229600" cy="830997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КУЛЬТУРНЫЕ  ТРАДИЦИИ 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01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1729897"/>
          </a:xfrm>
          <a:gradFill>
            <a:gsLst>
              <a:gs pos="30000">
                <a:schemeClr val="bg1">
                  <a:lumMod val="63000"/>
                  <a:lumOff val="37000"/>
                  <a:alpha val="50000"/>
                </a:schemeClr>
              </a:gs>
              <a:gs pos="51250">
                <a:srgbClr val="CBE5FF">
                  <a:alpha val="0"/>
                </a:srgbClr>
              </a:gs>
              <a:gs pos="80000">
                <a:srgbClr val="85C2FF">
                  <a:alpha val="5000"/>
                </a:srgbClr>
              </a:gs>
              <a:gs pos="100000">
                <a:schemeClr val="bg1">
                  <a:alpha val="2200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Национальных праздников у бурят два. </a:t>
            </a:r>
            <a:endParaRPr lang="ru-RU" sz="2200" b="1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342900"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Главный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- это традиционный новый год -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</a:rPr>
              <a:t>Сагаалган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. При советской власти он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назывался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«белый месяц», а теперь и вовсе «Новый год», хотя старое название все еще помнят и даже иногда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употребляют.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1115616" y="6410539"/>
            <a:ext cx="3060390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err="1"/>
              <a:t>Сагаалган</a:t>
            </a:r>
            <a:r>
              <a:rPr lang="ru-RU" dirty="0"/>
              <a:t>, 2014 год</a:t>
            </a: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НАЦИОНАЛЬНЫЕ  ПРАЗДНИКИ  БУРЯТ 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4696966" y="3645025"/>
            <a:ext cx="4032448" cy="2765514"/>
          </a:xfrm>
          <a:prstGeom prst="rect">
            <a:avLst/>
          </a:prstGeom>
          <a:gradFill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42900">
              <a:spcBef>
                <a:spcPts val="0"/>
              </a:spcBef>
              <a:buFont typeface="Arial" charset="0"/>
              <a:buNone/>
            </a:pP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</a:rPr>
              <a:t>Сагаалган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 в старину у бурят считался праздником молочных продуктов, поэтому и сейчас праздничная новогодняя пища у бурят - это молочная белая пища.</a:t>
            </a:r>
            <a:b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8" name="Picture 4" descr="sag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710" y="3716143"/>
            <a:ext cx="3987352" cy="2658235"/>
          </a:xfrm>
          <a:prstGeom prst="rect">
            <a:avLst/>
          </a:prstGeom>
          <a:gradFill>
            <a:gsLst>
              <a:gs pos="30000">
                <a:schemeClr val="bg1">
                  <a:alpha val="40000"/>
                  <a:lumMod val="63000"/>
                  <a:lumOff val="37000"/>
                </a:schemeClr>
              </a:gs>
              <a:gs pos="90000">
                <a:srgbClr val="85C2FF"/>
              </a:gs>
              <a:gs pos="100000">
                <a:srgbClr val="C4D6EB"/>
              </a:gs>
              <a:gs pos="100000">
                <a:srgbClr val="FFEBFA"/>
              </a:gs>
            </a:gsLst>
            <a:lin ang="5400000" scaled="1"/>
          </a:gradFill>
          <a:ln w="38100">
            <a:solidFill>
              <a:schemeClr val="accent2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87169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4942816" y="5805264"/>
            <a:ext cx="3060390" cy="338554"/>
          </a:xfrm>
          <a:prstGeom prst="rect">
            <a:avLst/>
          </a:prstGeom>
          <a:gradFill flip="none" rotWithShape="1"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path path="rect">
              <a:fillToRect l="50000" t="50000" r="50000" b="50000"/>
            </a:path>
            <a:tileRect/>
          </a:gradFill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 i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err="1"/>
              <a:t>Сурхарбан</a:t>
            </a:r>
            <a:r>
              <a:rPr lang="ru-RU" dirty="0"/>
              <a:t>, 2008 год</a:t>
            </a: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251520" y="188641"/>
            <a:ext cx="8626558" cy="5616624"/>
          </a:xfrm>
          <a:prstGeom prst="rect">
            <a:avLst/>
          </a:prstGeom>
          <a:gradFill flip="none" rotWithShape="1">
            <a:gsLst>
              <a:gs pos="30000">
                <a:schemeClr val="bg1">
                  <a:alpha val="40000"/>
                  <a:lumMod val="63000"/>
                  <a:lumOff val="37000"/>
                </a:schemeClr>
              </a:gs>
              <a:gs pos="90000">
                <a:srgbClr val="85C2FF"/>
              </a:gs>
              <a:gs pos="100000">
                <a:srgbClr val="C4D6EB"/>
              </a:gs>
              <a:gs pos="100000">
                <a:srgbClr val="FFEBFA"/>
              </a:gs>
            </a:gsLst>
            <a:lin ang="5400000" scaled="1"/>
            <a:tileRect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342900">
              <a:spcBef>
                <a:spcPts val="0"/>
              </a:spcBef>
              <a:buFont typeface="Arial" charset="0"/>
              <a:buNone/>
              <a:defRPr sz="2200" b="1" i="1">
                <a:solidFill>
                  <a:schemeClr val="accent2">
                    <a:lumMod val="50000"/>
                  </a:schemeClr>
                </a:solidFill>
                <a:latin typeface="+mn-lt"/>
                <a:cs typeface="+mn-cs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+mn-lt"/>
                <a:cs typeface="+mn-cs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+mn-lt"/>
                <a:cs typeface="+mn-cs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+mn-lt"/>
                <a:cs typeface="+mn-cs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+mn-lt"/>
                <a:cs typeface="+mn-cs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latin typeface="+mn-lt"/>
                <a:cs typeface="+mn-cs"/>
              </a:defRPr>
            </a:lvl9pPr>
          </a:lstStyle>
          <a:p>
            <a:pPr marL="36000">
              <a:lnSpc>
                <a:spcPct val="110000"/>
              </a:lnSpc>
            </a:pPr>
            <a:r>
              <a:rPr lang="ru-RU" dirty="0"/>
              <a:t>Второй праздник - </a:t>
            </a:r>
            <a:r>
              <a:rPr lang="ru-RU" dirty="0" err="1"/>
              <a:t>Сурхарбан</a:t>
            </a:r>
            <a:r>
              <a:rPr lang="ru-RU" dirty="0"/>
              <a:t>, что означает «стрельба в сур», то есть в кожаную мишень. </a:t>
            </a:r>
            <a:r>
              <a:rPr lang="ru-RU" dirty="0" err="1"/>
              <a:t>Сурхарбан</a:t>
            </a:r>
            <a:r>
              <a:rPr lang="ru-RU" dirty="0"/>
              <a:t> проводится в начале июля. </a:t>
            </a:r>
          </a:p>
          <a:p>
            <a:pPr marL="36000">
              <a:lnSpc>
                <a:spcPct val="110000"/>
              </a:lnSpc>
            </a:pPr>
            <a:r>
              <a:rPr lang="ru-RU" dirty="0"/>
              <a:t>И в древности, и в настоящее время на </a:t>
            </a:r>
            <a:r>
              <a:rPr lang="ru-RU" dirty="0" err="1"/>
              <a:t>Сурхарбан</a:t>
            </a:r>
            <a:r>
              <a:rPr lang="ru-RU" dirty="0"/>
              <a:t> проводится три вида состязаний: стрельба из лука, бега лошадей и борьба.</a:t>
            </a:r>
            <a:endParaRPr lang="ru-RU" altLang="ru-RU" dirty="0"/>
          </a:p>
          <a:p>
            <a:pPr marL="36000">
              <a:lnSpc>
                <a:spcPct val="110000"/>
              </a:lnSpc>
            </a:pPr>
            <a:r>
              <a:rPr lang="ru-RU" dirty="0" smtClean="0"/>
              <a:t>В </a:t>
            </a:r>
            <a:r>
              <a:rPr lang="ru-RU" dirty="0"/>
              <a:t>настоящее время </a:t>
            </a:r>
            <a:r>
              <a:rPr lang="ru-RU" dirty="0" smtClean="0"/>
              <a:t>кроме </a:t>
            </a:r>
          </a:p>
          <a:p>
            <a:pPr indent="0">
              <a:lnSpc>
                <a:spcPct val="110000"/>
              </a:lnSpc>
            </a:pPr>
            <a:r>
              <a:rPr lang="ru-RU" dirty="0" smtClean="0"/>
              <a:t>соревнований</a:t>
            </a:r>
            <a:r>
              <a:rPr lang="ru-RU" dirty="0"/>
              <a:t>  на </a:t>
            </a:r>
            <a:r>
              <a:rPr lang="ru-RU" dirty="0" err="1" smtClean="0"/>
              <a:t>Сурхарбан</a:t>
            </a:r>
            <a:r>
              <a:rPr lang="ru-RU" dirty="0" smtClean="0"/>
              <a:t> </a:t>
            </a:r>
          </a:p>
          <a:p>
            <a:pPr indent="0">
              <a:lnSpc>
                <a:spcPct val="110000"/>
              </a:lnSpc>
            </a:pPr>
            <a:r>
              <a:rPr lang="ru-RU" dirty="0" smtClean="0"/>
              <a:t>проходят </a:t>
            </a:r>
            <a:r>
              <a:rPr lang="ru-RU" dirty="0"/>
              <a:t>выступления </a:t>
            </a:r>
            <a:endParaRPr lang="ru-RU" dirty="0" smtClean="0"/>
          </a:p>
          <a:p>
            <a:pPr indent="0">
              <a:lnSpc>
                <a:spcPct val="110000"/>
              </a:lnSpc>
            </a:pPr>
            <a:r>
              <a:rPr lang="ru-RU" dirty="0" smtClean="0"/>
              <a:t>артистов, возобновились </a:t>
            </a:r>
          </a:p>
          <a:p>
            <a:pPr indent="0">
              <a:lnSpc>
                <a:spcPct val="110000"/>
              </a:lnSpc>
            </a:pPr>
            <a:r>
              <a:rPr lang="ru-RU" dirty="0" smtClean="0"/>
              <a:t>молебны </a:t>
            </a:r>
            <a:r>
              <a:rPr lang="ru-RU" dirty="0"/>
              <a:t>лам, для которых </a:t>
            </a:r>
            <a:endParaRPr lang="ru-RU" dirty="0" smtClean="0"/>
          </a:p>
          <a:p>
            <a:pPr indent="0">
              <a:lnSpc>
                <a:spcPct val="110000"/>
              </a:lnSpc>
            </a:pPr>
            <a:r>
              <a:rPr lang="ru-RU" dirty="0" smtClean="0"/>
              <a:t>устанавливают </a:t>
            </a:r>
            <a:r>
              <a:rPr lang="ru-RU" dirty="0" err="1" smtClean="0"/>
              <a:t>специаль</a:t>
            </a:r>
            <a:r>
              <a:rPr lang="ru-RU" dirty="0" smtClean="0"/>
              <a:t>-</a:t>
            </a:r>
          </a:p>
          <a:p>
            <a:pPr indent="0">
              <a:lnSpc>
                <a:spcPct val="110000"/>
              </a:lnSpc>
            </a:pPr>
            <a:r>
              <a:rPr lang="ru-RU" dirty="0" err="1" smtClean="0"/>
              <a:t>ные</a:t>
            </a:r>
            <a:r>
              <a:rPr lang="ru-RU" dirty="0" smtClean="0"/>
              <a:t> </a:t>
            </a:r>
            <a:r>
              <a:rPr lang="ru-RU" dirty="0"/>
              <a:t>юрты, люди одевают </a:t>
            </a:r>
            <a:endParaRPr lang="ru-RU" dirty="0" smtClean="0"/>
          </a:p>
          <a:p>
            <a:pPr indent="0">
              <a:lnSpc>
                <a:spcPct val="110000"/>
              </a:lnSpc>
            </a:pPr>
            <a:r>
              <a:rPr lang="ru-RU" dirty="0" smtClean="0"/>
              <a:t>красивые </a:t>
            </a:r>
            <a:r>
              <a:rPr lang="ru-RU" dirty="0"/>
              <a:t>национальные </a:t>
            </a:r>
            <a:endParaRPr lang="ru-RU" dirty="0" smtClean="0"/>
          </a:p>
          <a:p>
            <a:pPr indent="0">
              <a:lnSpc>
                <a:spcPct val="110000"/>
              </a:lnSpc>
            </a:pPr>
            <a:r>
              <a:rPr lang="ru-RU" dirty="0" smtClean="0"/>
              <a:t>одежды</a:t>
            </a:r>
            <a:r>
              <a:rPr lang="ru-RU" dirty="0"/>
              <a:t>, и каждый </a:t>
            </a:r>
            <a:endParaRPr lang="ru-RU" dirty="0" smtClean="0"/>
          </a:p>
          <a:p>
            <a:pPr indent="0">
              <a:lnSpc>
                <a:spcPct val="110000"/>
              </a:lnSpc>
            </a:pPr>
            <a:r>
              <a:rPr lang="ru-RU" dirty="0" smtClean="0"/>
              <a:t>празднует</a:t>
            </a:r>
            <a:r>
              <a:rPr lang="ru-RU" dirty="0"/>
              <a:t>, как </a:t>
            </a:r>
            <a:r>
              <a:rPr lang="ru-RU" dirty="0" smtClean="0"/>
              <a:t>умеет.</a:t>
            </a:r>
            <a:endParaRPr lang="ru-RU" altLang="ru-RU" dirty="0"/>
          </a:p>
        </p:txBody>
      </p:sp>
      <p:pic>
        <p:nvPicPr>
          <p:cNvPr id="2052" name="Picture 4" descr="http://www.bur-culture.ru/typo3temp/sdvgallery/66_1000_800_surharban-racing-0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432183"/>
            <a:ext cx="4810134" cy="3301073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42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idx="1"/>
          </p:nvPr>
        </p:nvSpPr>
        <p:spPr>
          <a:xfrm>
            <a:off x="467544" y="1916832"/>
            <a:ext cx="8280920" cy="1729897"/>
          </a:xfrm>
          <a:gradFill>
            <a:gsLst>
              <a:gs pos="30000">
                <a:schemeClr val="bg1">
                  <a:lumMod val="63000"/>
                  <a:lumOff val="37000"/>
                  <a:alpha val="50000"/>
                </a:schemeClr>
              </a:gs>
              <a:gs pos="51250">
                <a:srgbClr val="CBE5FF">
                  <a:alpha val="0"/>
                </a:srgbClr>
              </a:gs>
              <a:gs pos="80000">
                <a:srgbClr val="85C2FF">
                  <a:alpha val="5000"/>
                </a:srgbClr>
              </a:gs>
              <a:gs pos="100000">
                <a:schemeClr val="bg1">
                  <a:alpha val="2200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342900">
              <a:spcBef>
                <a:spcPts val="0"/>
              </a:spcBef>
              <a:buNone/>
            </a:pP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</a:rPr>
              <a:t>Больдер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 – традиционный национальный праздник эвенков. </a:t>
            </a:r>
            <a:r>
              <a:rPr lang="ru-RU" sz="2200" b="1" i="1" dirty="0" err="1" smtClean="0">
                <a:solidFill>
                  <a:schemeClr val="accent2">
                    <a:lumMod val="50000"/>
                  </a:schemeClr>
                </a:solidFill>
              </a:rPr>
              <a:t>Больдер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 проводится в столице Бурятии один раз в два года. Он демонстрирует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>многоликую самобытную народную культуру эвенков </a:t>
            </a: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России. </a:t>
            </a:r>
            <a: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200" b="1" i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1"/>
          <p:cNvSpPr txBox="1">
            <a:spLocks noChangeArrowheads="1"/>
          </p:cNvSpPr>
          <p:nvPr/>
        </p:nvSpPr>
        <p:spPr bwMode="auto">
          <a:xfrm>
            <a:off x="755576" y="6121511"/>
            <a:ext cx="3492438" cy="584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sz="1600" b="1"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i="1" dirty="0" smtClean="0"/>
              <a:t>Обряд поклонения священной для  всех эвенков Белой горе, 2013 год</a:t>
            </a:r>
            <a:endParaRPr lang="ru-RU" i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569660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ru-RU" sz="4800" b="1" spc="50" dirty="0" smtClean="0">
                <a:ln w="11430"/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  <a:ea typeface="+mn-ea"/>
                <a:cs typeface="Arial" charset="0"/>
              </a:rPr>
              <a:t>НАЦИОНАЛЬНЫЕ  ПРАЗДНИКИ  ЭВЕНКОВ </a:t>
            </a:r>
            <a:endParaRPr lang="ru-RU" sz="4800" b="1" spc="50" dirty="0">
              <a:ln w="11430"/>
              <a:solidFill>
                <a:schemeClr val="accent2">
                  <a:lumMod val="50000"/>
                </a:schemeClr>
              </a:solidFill>
              <a:latin typeface="Monotype Corsiva" pitchFamily="66" charset="0"/>
              <a:ea typeface="+mn-ea"/>
              <a:cs typeface="Arial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5148064" y="3645025"/>
            <a:ext cx="3581350" cy="2765514"/>
          </a:xfrm>
          <a:prstGeom prst="rect">
            <a:avLst/>
          </a:prstGeom>
          <a:gradFill>
            <a:gsLst>
              <a:gs pos="30000">
                <a:schemeClr val="bg1">
                  <a:lumMod val="63000"/>
                  <a:lumOff val="37000"/>
                  <a:alpha val="22000"/>
                </a:schemeClr>
              </a:gs>
              <a:gs pos="51250">
                <a:srgbClr val="CBE5FF"/>
              </a:gs>
              <a:gs pos="80000">
                <a:srgbClr val="85C2FF"/>
              </a:gs>
              <a:gs pos="100000">
                <a:schemeClr val="bg1">
                  <a:alpha val="0"/>
                </a:schemeClr>
              </a:gs>
              <a:gs pos="94000">
                <a:srgbClr val="FFEBFA">
                  <a:alpha val="19000"/>
                </a:srgbClr>
              </a:gs>
            </a:gsLst>
            <a:lin ang="5400000" scaled="1"/>
          </a:gra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342900">
              <a:spcBef>
                <a:spcPts val="0"/>
              </a:spcBef>
              <a:buFont typeface="Arial" charset="0"/>
              <a:buNone/>
            </a:pPr>
            <a:r>
              <a:rPr lang="ru-RU" sz="2200" b="1" i="1" dirty="0" smtClean="0">
                <a:solidFill>
                  <a:schemeClr val="accent2">
                    <a:lumMod val="50000"/>
                  </a:schemeClr>
                </a:solidFill>
              </a:rPr>
              <a:t>В этот праздник эвенки показывают различные обряды: национальный обряд, обряд благополучия, обряд поклонения. </a:t>
            </a:r>
            <a:endParaRPr lang="ru-RU" altLang="ru-RU" sz="2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http://www.baikal-daily.ru/upload/iblock/c01/e9e5449b4278e0c31f0951f1f215d36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427625"/>
            <a:ext cx="4013398" cy="267559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68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879</TotalTime>
  <Words>549</Words>
  <Application>Microsoft Office PowerPoint</Application>
  <PresentationFormat>Экран (4:3)</PresentationFormat>
  <Paragraphs>59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ПРАЗДНИКИ  КОРЕННЫХ НАРОДОВ  ПРИБАЙКАЛЬЯ</vt:lpstr>
      <vt:lpstr>СОВРЕМЕННОЕ  НАСЕЛЕНИЕ ПРИБАЙКАЛЬЯ</vt:lpstr>
      <vt:lpstr>КОРЕННЫЕ  НАРОДЫ ПРИБАЙКАЛЬЯ</vt:lpstr>
      <vt:lpstr>ОСОБЕННОСТИ ЖИЗНИ  КОРЕННЫХ НАРОДОВ</vt:lpstr>
      <vt:lpstr>ОБЩЕНИЕ С ПРИРОДОЙ</vt:lpstr>
      <vt:lpstr>КУЛЬТУРНЫЕ  ТРАДИЦИИ </vt:lpstr>
      <vt:lpstr>НАЦИОНАЛЬНЫЕ  ПРАЗДНИКИ  БУРЯТ </vt:lpstr>
      <vt:lpstr>Презентация PowerPoint</vt:lpstr>
      <vt:lpstr>НАЦИОНАЛЬНЫЕ  ПРАЗДНИКИ  ЭВЕНКОВ </vt:lpstr>
      <vt:lpstr>Презентация PowerPoint</vt:lpstr>
      <vt:lpstr>НАЦИОНАЛЬНЫЕ  ПРАЗДНИКИ  ТОФАЛАРОВ </vt:lpstr>
      <vt:lpstr>БУДУЩЕЕ  НАРОДНЫХ ПРАЗДНИКОВ</vt:lpstr>
      <vt:lpstr>СПАСИБО  ЗА 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www.mrmarker.ru</dc:creator>
  <cp:lastModifiedBy>Белова_ИБ</cp:lastModifiedBy>
  <cp:revision>68</cp:revision>
  <dcterms:created xsi:type="dcterms:W3CDTF">2012-05-08T20:01:29Z</dcterms:created>
  <dcterms:modified xsi:type="dcterms:W3CDTF">2018-04-06T02:57:42Z</dcterms:modified>
</cp:coreProperties>
</file>