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9" r:id="rId3"/>
    <p:sldId id="260" r:id="rId4"/>
    <p:sldId id="257" r:id="rId5"/>
    <p:sldId id="261" r:id="rId6"/>
    <p:sldId id="262" r:id="rId7"/>
    <p:sldId id="263" r:id="rId8"/>
    <p:sldId id="264"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11" autoAdjust="0"/>
    <p:restoredTop sz="94676" autoAdjust="0"/>
  </p:normalViewPr>
  <p:slideViewPr>
    <p:cSldViewPr>
      <p:cViewPr varScale="1">
        <p:scale>
          <a:sx n="87" d="100"/>
          <a:sy n="87" d="100"/>
        </p:scale>
        <p:origin x="-1068" y="-72"/>
      </p:cViewPr>
      <p:guideLst>
        <p:guide orient="horz" pos="2160"/>
        <p:guide pos="2880"/>
      </p:guideLst>
    </p:cSldViewPr>
  </p:slideViewPr>
  <p:outlineViewPr>
    <p:cViewPr>
      <p:scale>
        <a:sx n="33" d="100"/>
        <a:sy n="33" d="100"/>
      </p:scale>
      <p:origin x="48" y="1122"/>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B4C71EC6-210F-42DE-9C53-41977AD35B3D}" type="datetimeFigureOut">
              <a:rPr lang="ru-RU" smtClean="0"/>
              <a:t>11.05.2013</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B19B0651-EE4F-4900-A07F-96A6BFA9D0F0}" type="slidenum">
              <a:rPr lang="ru-RU" smtClean="0"/>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t>11.05.2013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t>11.05.2013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t>11.05.2013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B4C71EC6-210F-42DE-9C53-41977AD35B3D}" type="datetimeFigureOut">
              <a:rPr lang="ru-RU" smtClean="0"/>
              <a:t>11.05.2013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Объект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4C71EC6-210F-42DE-9C53-41977AD35B3D}" type="datetimeFigureOut">
              <a:rPr lang="ru-RU" smtClean="0"/>
              <a:t>11.05.2013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B4C71EC6-210F-42DE-9C53-41977AD35B3D}" type="datetimeFigureOut">
              <a:rPr lang="ru-RU" smtClean="0"/>
              <a:t>11.05.2013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B4C71EC6-210F-42DE-9C53-41977AD35B3D}" type="datetimeFigureOut">
              <a:rPr lang="ru-RU" smtClean="0"/>
              <a:t>11.05.2013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B4C71EC6-210F-42DE-9C53-41977AD35B3D}" type="datetimeFigureOut">
              <a:rPr lang="ru-RU" smtClean="0"/>
              <a:t>11.05.2013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B19B0651-EE4F-4900-A07F-96A6BFA9D0F0}" type="slidenum">
              <a:rPr lang="ru-RU" smtClean="0"/>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Объект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4C71EC6-210F-42DE-9C53-41977AD35B3D}" type="datetimeFigureOut">
              <a:rPr lang="ru-RU" smtClean="0"/>
              <a:t>11.05.2013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B4C71EC6-210F-42DE-9C53-41977AD35B3D}" type="datetimeFigureOut">
              <a:rPr lang="ru-RU" smtClean="0"/>
              <a:t>11.05.2013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19B0651-EE4F-4900-A07F-96A6BFA9D0F0}" type="slidenum">
              <a:rPr lang="ru-RU" smtClean="0"/>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B4C71EC6-210F-42DE-9C53-41977AD35B3D}" type="datetimeFigureOut">
              <a:rPr lang="ru-RU" smtClean="0"/>
              <a:t>11.05.2013</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19B0651-EE4F-4900-A07F-96A6BFA9D0F0}" type="slidenum">
              <a:rPr lang="ru-RU" smtClean="0"/>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audio" Target="../media/audio2.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pPr algn="ctr"/>
            <a:r>
              <a:rPr lang="en-US" sz="6000" b="1" dirty="0" smtClean="0"/>
              <a:t>Thanksgiving Day-</a:t>
            </a:r>
            <a:endParaRPr lang="ru-RU" sz="6000" b="1" dirty="0"/>
          </a:p>
        </p:txBody>
      </p:sp>
      <p:sp>
        <p:nvSpPr>
          <p:cNvPr id="3" name="Подзаголовок 2"/>
          <p:cNvSpPr>
            <a:spLocks noGrp="1"/>
          </p:cNvSpPr>
          <p:nvPr>
            <p:ph type="subTitle" idx="1"/>
          </p:nvPr>
        </p:nvSpPr>
        <p:spPr>
          <a:xfrm>
            <a:off x="1403648" y="1988840"/>
            <a:ext cx="7406640" cy="2808312"/>
          </a:xfrm>
        </p:spPr>
        <p:txBody>
          <a:bodyPr>
            <a:normAutofit fontScale="70000" lnSpcReduction="20000"/>
          </a:bodyPr>
          <a:lstStyle/>
          <a:p>
            <a:r>
              <a:rPr lang="ru-RU" dirty="0" smtClean="0">
                <a:solidFill>
                  <a:schemeClr val="tx2"/>
                </a:solidFill>
              </a:rPr>
              <a:t>                                                                             </a:t>
            </a:r>
            <a:r>
              <a:rPr lang="en-US" dirty="0" smtClean="0">
                <a:solidFill>
                  <a:schemeClr val="tx2"/>
                </a:solidFill>
              </a:rPr>
              <a:t>           Give </a:t>
            </a:r>
            <a:r>
              <a:rPr lang="en-US" dirty="0">
                <a:solidFill>
                  <a:schemeClr val="tx2"/>
                </a:solidFill>
              </a:rPr>
              <a:t>thanks in </a:t>
            </a:r>
            <a:r>
              <a:rPr lang="en-US" dirty="0" smtClean="0">
                <a:solidFill>
                  <a:schemeClr val="tx2"/>
                </a:solidFill>
              </a:rPr>
              <a:t>all,</a:t>
            </a:r>
          </a:p>
          <a:p>
            <a:r>
              <a:rPr lang="en-US" dirty="0">
                <a:solidFill>
                  <a:schemeClr val="tx2"/>
                </a:solidFill>
              </a:rPr>
              <a:t> </a:t>
            </a:r>
            <a:r>
              <a:rPr lang="en-US" dirty="0" smtClean="0">
                <a:solidFill>
                  <a:schemeClr val="tx2"/>
                </a:solidFill>
              </a:rPr>
              <a:t>                                                                  because </a:t>
            </a:r>
            <a:r>
              <a:rPr lang="en-US" dirty="0">
                <a:solidFill>
                  <a:schemeClr val="tx2"/>
                </a:solidFill>
              </a:rPr>
              <a:t>this is the will of </a:t>
            </a:r>
            <a:r>
              <a:rPr lang="en-US" dirty="0" smtClean="0">
                <a:solidFill>
                  <a:schemeClr val="tx2"/>
                </a:solidFill>
              </a:rPr>
              <a:t>God</a:t>
            </a:r>
            <a:endParaRPr lang="ru-RU" dirty="0" smtClean="0">
              <a:solidFill>
                <a:schemeClr val="tx2"/>
              </a:solidFill>
            </a:endParaRPr>
          </a:p>
          <a:p>
            <a:r>
              <a:rPr lang="ru-RU" dirty="0">
                <a:solidFill>
                  <a:schemeClr val="tx2"/>
                </a:solidFill>
              </a:rPr>
              <a:t> </a:t>
            </a:r>
            <a:r>
              <a:rPr lang="ru-RU" dirty="0" smtClean="0">
                <a:solidFill>
                  <a:schemeClr val="tx2"/>
                </a:solidFill>
              </a:rPr>
              <a:t>                                                                             </a:t>
            </a:r>
            <a:r>
              <a:rPr lang="en-US" dirty="0" smtClean="0">
                <a:solidFill>
                  <a:schemeClr val="tx2"/>
                </a:solidFill>
              </a:rPr>
              <a:t>          in </a:t>
            </a:r>
            <a:r>
              <a:rPr lang="en-US" dirty="0">
                <a:solidFill>
                  <a:schemeClr val="tx2"/>
                </a:solidFill>
              </a:rPr>
              <a:t>Christ </a:t>
            </a:r>
            <a:r>
              <a:rPr lang="en-US" dirty="0" smtClean="0">
                <a:solidFill>
                  <a:schemeClr val="tx2"/>
                </a:solidFill>
              </a:rPr>
              <a:t>Jesus.</a:t>
            </a:r>
            <a:endParaRPr lang="ru-RU" dirty="0" smtClean="0">
              <a:solidFill>
                <a:schemeClr val="tx2"/>
              </a:solidFill>
            </a:endParaRPr>
          </a:p>
          <a:p>
            <a:r>
              <a:rPr lang="en-US" b="1" dirty="0" smtClean="0">
                <a:solidFill>
                  <a:schemeClr val="tx2"/>
                </a:solidFill>
              </a:rPr>
              <a:t>                                                                  </a:t>
            </a:r>
            <a:r>
              <a:rPr lang="ru-RU" b="1" dirty="0" smtClean="0">
                <a:solidFill>
                  <a:schemeClr val="tx2"/>
                </a:solidFill>
              </a:rPr>
              <a:t>(За все благодарите,</a:t>
            </a:r>
          </a:p>
          <a:p>
            <a:r>
              <a:rPr lang="en-US" b="1" dirty="0" smtClean="0">
                <a:solidFill>
                  <a:schemeClr val="tx2"/>
                </a:solidFill>
              </a:rPr>
              <a:t>                                                                  </a:t>
            </a:r>
            <a:r>
              <a:rPr lang="ru-RU" b="1" dirty="0" smtClean="0">
                <a:solidFill>
                  <a:schemeClr val="tx2"/>
                </a:solidFill>
              </a:rPr>
              <a:t>ибо </a:t>
            </a:r>
            <a:r>
              <a:rPr lang="ru-RU" b="1" dirty="0">
                <a:solidFill>
                  <a:schemeClr val="tx2"/>
                </a:solidFill>
              </a:rPr>
              <a:t>такова о Вас воля Божия</a:t>
            </a:r>
          </a:p>
          <a:p>
            <a:r>
              <a:rPr lang="en-US" b="1" dirty="0" smtClean="0">
                <a:solidFill>
                  <a:schemeClr val="tx2"/>
                </a:solidFill>
              </a:rPr>
              <a:t>                                                                  </a:t>
            </a:r>
            <a:r>
              <a:rPr lang="ru-RU" b="1" dirty="0" smtClean="0">
                <a:solidFill>
                  <a:schemeClr val="tx2"/>
                </a:solidFill>
              </a:rPr>
              <a:t>во </a:t>
            </a:r>
            <a:r>
              <a:rPr lang="ru-RU" b="1" dirty="0">
                <a:solidFill>
                  <a:schemeClr val="tx2"/>
                </a:solidFill>
              </a:rPr>
              <a:t>Христе Иисусе</a:t>
            </a:r>
            <a:r>
              <a:rPr lang="ru-RU" b="1" dirty="0" smtClean="0">
                <a:solidFill>
                  <a:schemeClr val="tx2"/>
                </a:solidFill>
              </a:rPr>
              <a:t>.)</a:t>
            </a:r>
            <a:endParaRPr lang="ru-RU" b="1" dirty="0">
              <a:solidFill>
                <a:schemeClr val="tx2"/>
              </a:solidFill>
            </a:endParaRPr>
          </a:p>
          <a:p>
            <a:pPr algn="ctr"/>
            <a:endParaRPr lang="ru-RU" sz="2400" b="1" dirty="0" smtClean="0">
              <a:solidFill>
                <a:schemeClr val="tx2"/>
              </a:solidFill>
            </a:endParaRPr>
          </a:p>
          <a:p>
            <a:pPr algn="r"/>
            <a:r>
              <a:rPr lang="en-US" sz="2000" b="1" dirty="0" smtClean="0">
                <a:solidFill>
                  <a:schemeClr val="tx2"/>
                </a:solidFill>
              </a:rPr>
              <a:t> </a:t>
            </a:r>
            <a:r>
              <a:rPr lang="ru-RU" sz="2000" b="1" dirty="0" smtClean="0">
                <a:solidFill>
                  <a:schemeClr val="tx2"/>
                </a:solidFill>
              </a:rPr>
              <a:t>Апостол </a:t>
            </a:r>
            <a:r>
              <a:rPr lang="ru-RU" sz="2000" b="1" dirty="0">
                <a:solidFill>
                  <a:schemeClr val="tx2"/>
                </a:solidFill>
              </a:rPr>
              <a:t>Павел </a:t>
            </a:r>
            <a:r>
              <a:rPr lang="ru-RU" sz="2000" b="1" dirty="0" smtClean="0">
                <a:solidFill>
                  <a:schemeClr val="tx2"/>
                </a:solidFill>
              </a:rPr>
              <a:t>в </a:t>
            </a:r>
            <a:r>
              <a:rPr lang="ru-RU" sz="2000" b="1" dirty="0">
                <a:solidFill>
                  <a:schemeClr val="tx2"/>
                </a:solidFill>
              </a:rPr>
              <a:t>Послании к </a:t>
            </a:r>
            <a:r>
              <a:rPr lang="ru-RU" sz="2000" b="1" dirty="0" err="1">
                <a:solidFill>
                  <a:schemeClr val="tx2"/>
                </a:solidFill>
              </a:rPr>
              <a:t>Фессалоникийцам</a:t>
            </a:r>
            <a:r>
              <a:rPr lang="ru-RU" b="1" dirty="0">
                <a:solidFill>
                  <a:schemeClr val="tx2"/>
                </a:solidFill>
              </a:rPr>
              <a:t>.</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5656" y="1916832"/>
            <a:ext cx="3370274" cy="30121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05766020"/>
      </p:ext>
    </p:extLst>
  </p:cSld>
  <p:clrMapOvr>
    <a:masterClrMapping/>
  </p:clrMapOvr>
  <mc:AlternateContent xmlns:mc="http://schemas.openxmlformats.org/markup-compatibility/2006">
    <mc:Choice xmlns:p14="http://schemas.microsoft.com/office/powerpoint/2010/main" Requires="p14">
      <p:transition spd="slow" p14:dur="5000" advTm="17668">
        <p14:reveal/>
        <p:sndAc>
          <p:stSnd>
            <p:snd r:embed="rId2" name="drumroll.wav"/>
          </p:stSnd>
        </p:sndAc>
      </p:transition>
    </mc:Choice>
    <mc:Fallback>
      <p:transition spd="slow" advTm="17668">
        <p:fade/>
        <p:sndAc>
          <p:stSnd>
            <p:snd r:embed="rId2" name="drumroll.wav"/>
          </p:stSnd>
        </p:sndAc>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History</a:t>
            </a:r>
            <a:endParaRPr lang="ru-RU" dirty="0"/>
          </a:p>
        </p:txBody>
      </p:sp>
      <p:sp>
        <p:nvSpPr>
          <p:cNvPr id="3" name="Объект 2"/>
          <p:cNvSpPr>
            <a:spLocks noGrp="1"/>
          </p:cNvSpPr>
          <p:nvPr>
            <p:ph idx="1"/>
          </p:nvPr>
        </p:nvSpPr>
        <p:spPr>
          <a:xfrm>
            <a:off x="4860032" y="1412776"/>
            <a:ext cx="4041696" cy="4800600"/>
          </a:xfrm>
        </p:spPr>
        <p:txBody>
          <a:bodyPr spcCol="2520000">
            <a:normAutofit/>
          </a:bodyPr>
          <a:lstStyle/>
          <a:p>
            <a:pPr marL="82296" indent="0" algn="just">
              <a:buNone/>
            </a:pPr>
            <a:r>
              <a:rPr lang="en-US" sz="2000" dirty="0" smtClean="0">
                <a:solidFill>
                  <a:schemeClr val="tx2"/>
                </a:solidFill>
              </a:rPr>
              <a:t> THANKSGIVING became a national, thanks to a woman                   named Sarah Hale. Forty years, Sarah wrote to every American    president with a request to proclaim Thanksgiving Day an official holiday, and her efforts were crowned with success. In 1863, George Washington proposed to celebrate this date November 26. And in 1864, after a long and bloody civil war, Abraham Lincoln decided to move Thanksgiving Day to the fourth Thursday in November.</a:t>
            </a:r>
            <a:endParaRPr lang="ru-RU" sz="2000" dirty="0">
              <a:solidFill>
                <a:schemeClr val="tx2"/>
              </a:solidFill>
            </a:endParaRPr>
          </a:p>
        </p:txBody>
      </p:sp>
      <p:pic>
        <p:nvPicPr>
          <p:cNvPr id="30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5" y="1484784"/>
            <a:ext cx="3141081" cy="41833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72032726"/>
      </p:ext>
    </p:extLst>
  </p:cSld>
  <p:clrMapOvr>
    <a:masterClrMapping/>
  </p:clrMapOvr>
  <mc:AlternateContent xmlns:mc="http://schemas.openxmlformats.org/markup-compatibility/2006">
    <mc:Choice xmlns:p14="http://schemas.microsoft.com/office/powerpoint/2010/main" Requires="p14">
      <p:transition spd="slow" p14:dur="3400" advTm="34766">
        <p14:reveal/>
      </p:transition>
    </mc:Choice>
    <mc:Fallback>
      <p:transition spd="slow" advTm="34766">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312856" cy="58018"/>
          </a:xfrm>
        </p:spPr>
        <p:txBody>
          <a:bodyPr>
            <a:normAutofit fontScale="90000"/>
          </a:bodyPr>
          <a:lstStyle/>
          <a:p>
            <a:endParaRPr lang="ru-RU" dirty="0"/>
          </a:p>
        </p:txBody>
      </p:sp>
      <p:sp>
        <p:nvSpPr>
          <p:cNvPr id="3" name="Объект 2"/>
          <p:cNvSpPr>
            <a:spLocks noGrp="1"/>
          </p:cNvSpPr>
          <p:nvPr>
            <p:ph idx="1"/>
          </p:nvPr>
        </p:nvSpPr>
        <p:spPr>
          <a:xfrm>
            <a:off x="1331640" y="548680"/>
            <a:ext cx="7272808" cy="6309320"/>
          </a:xfrm>
        </p:spPr>
        <p:txBody>
          <a:bodyPr>
            <a:noAutofit/>
          </a:bodyPr>
          <a:lstStyle/>
          <a:p>
            <a:pPr marL="82296" indent="0">
              <a:buNone/>
            </a:pPr>
            <a:r>
              <a:rPr lang="en-US" sz="2000" dirty="0">
                <a:solidFill>
                  <a:schemeClr val="tx2"/>
                </a:solidFill>
              </a:rPr>
              <a:t>In 1620, hundreds of people exposed to persecution the Church of England, crossed the Atlantic to find a new home in the New World. They settled in what is now Massachusetts. The first winter was hard, the new colonists arrived too late to grow the first crop, so this winter died half the population of the new colony. When spring came, the Indians taught the colonists how to grow corn, process an unfamiliar land to hunt and fish. Autumn of 1621 was assembled bountiful harvest of corn, barley, beans and pumpkins. In honor of this event, the colonists decided to have a celebratory feast. They invited the Indians, who brought the turkey and venison.</a:t>
            </a:r>
          </a:p>
          <a:p>
            <a:pPr marL="82296" indent="0">
              <a:buNone/>
            </a:pPr>
            <a:r>
              <a:rPr lang="en-US" sz="2000" dirty="0">
                <a:solidFill>
                  <a:schemeClr val="tx2"/>
                </a:solidFill>
              </a:rPr>
              <a:t>Official recognition of the role of the Indians in the life of the first settlers there in the church of St. John at the ceremony of Thanksgiving Day only in 1988, more than four thousand people gathered that night, including the descendants of the first settlers and Native Americans - Indians from various tribes scattered equal.</a:t>
            </a:r>
            <a:endParaRPr lang="ru-RU" sz="2000" dirty="0">
              <a:solidFill>
                <a:schemeClr val="tx2"/>
              </a:solidFill>
            </a:endParaRPr>
          </a:p>
        </p:txBody>
      </p:sp>
    </p:spTree>
    <p:extLst>
      <p:ext uri="{BB962C8B-B14F-4D97-AF65-F5344CB8AC3E}">
        <p14:creationId xmlns:p14="http://schemas.microsoft.com/office/powerpoint/2010/main" val="3744195339"/>
      </p:ext>
    </p:extLst>
  </p:cSld>
  <p:clrMapOvr>
    <a:masterClrMapping/>
  </p:clrMapOvr>
  <mc:AlternateContent xmlns:mc="http://schemas.openxmlformats.org/markup-compatibility/2006">
    <mc:Choice xmlns:p14="http://schemas.microsoft.com/office/powerpoint/2010/main" Requires="p14">
      <p:transition spd="slow" p14:dur="3400" advTm="7540">
        <p14:reveal/>
      </p:transition>
    </mc:Choice>
    <mc:Fallback>
      <p:transition spd="slow" advTm="754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75656" y="274638"/>
            <a:ext cx="7458032" cy="922114"/>
          </a:xfrm>
        </p:spPr>
        <p:txBody>
          <a:bodyPr/>
          <a:lstStyle/>
          <a:p>
            <a:pPr algn="ctr"/>
            <a:r>
              <a:rPr lang="en-US" dirty="0" smtClean="0"/>
              <a:t>About Thanksgiving</a:t>
            </a:r>
            <a:endParaRPr lang="ru-RU" dirty="0"/>
          </a:p>
        </p:txBody>
      </p:sp>
      <p:sp>
        <p:nvSpPr>
          <p:cNvPr id="3" name="Объект 2"/>
          <p:cNvSpPr>
            <a:spLocks noGrp="1"/>
          </p:cNvSpPr>
          <p:nvPr>
            <p:ph idx="1"/>
          </p:nvPr>
        </p:nvSpPr>
        <p:spPr/>
        <p:txBody>
          <a:bodyPr>
            <a:normAutofit fontScale="77500" lnSpcReduction="20000"/>
          </a:bodyPr>
          <a:lstStyle/>
          <a:p>
            <a:pPr marL="82296" indent="0">
              <a:buNone/>
            </a:pPr>
            <a:r>
              <a:rPr lang="en-US" sz="2400" dirty="0" smtClean="0">
                <a:solidFill>
                  <a:schemeClr val="tx2"/>
                </a:solidFill>
              </a:rPr>
              <a:t>Thanksgiving </a:t>
            </a:r>
            <a:r>
              <a:rPr lang="en-US" sz="2400" dirty="0">
                <a:solidFill>
                  <a:schemeClr val="tx2"/>
                </a:solidFill>
              </a:rPr>
              <a:t>Day is also called the Harvest Festival, and in fact is simply an expression of his gratitude and appreciation to God for the material well-being and good attitude. These days holiday in the </a:t>
            </a:r>
            <a:r>
              <a:rPr lang="en-US" sz="2400" dirty="0" smtClean="0">
                <a:solidFill>
                  <a:schemeClr val="tx2"/>
                </a:solidFill>
              </a:rPr>
              <a:t>U.S.A., </a:t>
            </a:r>
            <a:r>
              <a:rPr lang="en-US" sz="2400" dirty="0">
                <a:solidFill>
                  <a:schemeClr val="tx2"/>
                </a:solidFill>
              </a:rPr>
              <a:t>and Canada is no longer a religious character. Gratitude and appreciation is expressed in the same family and friends. Sometimes jokingly referred to as the Americans this holiday </a:t>
            </a:r>
            <a:r>
              <a:rPr lang="en-US" sz="2400" dirty="0" err="1">
                <a:solidFill>
                  <a:schemeClr val="tx2"/>
                </a:solidFill>
              </a:rPr>
              <a:t>Indyushkin</a:t>
            </a:r>
            <a:r>
              <a:rPr lang="en-US" sz="2400" dirty="0">
                <a:solidFill>
                  <a:schemeClr val="tx2"/>
                </a:solidFill>
              </a:rPr>
              <a:t> day as this day is sure to cook a stuffed turkey with sweet syrup and pumpkin pie</a:t>
            </a:r>
            <a:r>
              <a:rPr lang="en-US" sz="2400" dirty="0" smtClean="0">
                <a:solidFill>
                  <a:schemeClr val="tx2"/>
                </a:solidFill>
              </a:rPr>
              <a:t>.</a:t>
            </a:r>
          </a:p>
          <a:p>
            <a:pPr marL="82296" indent="0">
              <a:buNone/>
            </a:pPr>
            <a:r>
              <a:rPr lang="en-US" sz="2400" u="sng" dirty="0">
                <a:solidFill>
                  <a:schemeClr val="tx2"/>
                </a:solidFill>
              </a:rPr>
              <a:t>Sample menu:</a:t>
            </a:r>
          </a:p>
          <a:p>
            <a:pPr marL="82296" indent="0">
              <a:buNone/>
            </a:pPr>
            <a:r>
              <a:rPr lang="en-US" sz="2400" dirty="0">
                <a:solidFill>
                  <a:schemeClr val="tx2"/>
                </a:solidFill>
              </a:rPr>
              <a:t>Turkey </a:t>
            </a:r>
            <a:endParaRPr lang="en-US" sz="2400" dirty="0" smtClean="0">
              <a:solidFill>
                <a:schemeClr val="tx2"/>
              </a:solidFill>
            </a:endParaRPr>
          </a:p>
          <a:p>
            <a:pPr marL="82296" indent="0">
              <a:buNone/>
            </a:pPr>
            <a:r>
              <a:rPr lang="en-US" sz="2400" dirty="0" smtClean="0">
                <a:solidFill>
                  <a:schemeClr val="tx2"/>
                </a:solidFill>
              </a:rPr>
              <a:t>Stuffing </a:t>
            </a:r>
            <a:r>
              <a:rPr lang="en-US" sz="2400" dirty="0">
                <a:solidFill>
                  <a:schemeClr val="tx2"/>
                </a:solidFill>
              </a:rPr>
              <a:t>- stuffing, which is usually stuffed turkey</a:t>
            </a:r>
          </a:p>
          <a:p>
            <a:pPr marL="82296" indent="0">
              <a:buNone/>
            </a:pPr>
            <a:r>
              <a:rPr lang="en-US" sz="2400" dirty="0">
                <a:solidFill>
                  <a:schemeClr val="tx2"/>
                </a:solidFill>
              </a:rPr>
              <a:t>Cranberry sauce - cranberry sauce that is served with turkey</a:t>
            </a:r>
          </a:p>
          <a:p>
            <a:pPr marL="82296" indent="0">
              <a:buNone/>
            </a:pPr>
            <a:r>
              <a:rPr lang="en-US" sz="2400" dirty="0">
                <a:solidFill>
                  <a:schemeClr val="tx2"/>
                </a:solidFill>
              </a:rPr>
              <a:t>Gravy - gravy, sauce, which is served with turkey</a:t>
            </a:r>
          </a:p>
          <a:p>
            <a:pPr marL="82296" indent="0">
              <a:buNone/>
            </a:pPr>
            <a:r>
              <a:rPr lang="en-US" sz="2400" dirty="0">
                <a:solidFill>
                  <a:schemeClr val="tx2"/>
                </a:solidFill>
              </a:rPr>
              <a:t>Potatoes </a:t>
            </a:r>
          </a:p>
          <a:p>
            <a:pPr marL="82296" indent="0">
              <a:buNone/>
            </a:pPr>
            <a:r>
              <a:rPr lang="en-US" sz="2400" dirty="0">
                <a:solidFill>
                  <a:schemeClr val="tx2"/>
                </a:solidFill>
              </a:rPr>
              <a:t>Carrots </a:t>
            </a:r>
            <a:endParaRPr lang="en-US" sz="2400" dirty="0" smtClean="0">
              <a:solidFill>
                <a:schemeClr val="tx2"/>
              </a:solidFill>
            </a:endParaRPr>
          </a:p>
          <a:p>
            <a:pPr marL="82296" indent="0">
              <a:buNone/>
            </a:pPr>
            <a:r>
              <a:rPr lang="en-US" sz="2400" dirty="0" smtClean="0">
                <a:solidFill>
                  <a:schemeClr val="tx2"/>
                </a:solidFill>
              </a:rPr>
              <a:t>Squash </a:t>
            </a:r>
            <a:r>
              <a:rPr lang="en-US" sz="2400" dirty="0">
                <a:solidFill>
                  <a:schemeClr val="tx2"/>
                </a:solidFill>
              </a:rPr>
              <a:t>- kind of pumpkin or squash</a:t>
            </a:r>
          </a:p>
          <a:p>
            <a:pPr marL="82296" indent="0">
              <a:buNone/>
            </a:pPr>
            <a:r>
              <a:rPr lang="en-US" sz="2400" dirty="0">
                <a:solidFill>
                  <a:schemeClr val="tx2"/>
                </a:solidFill>
              </a:rPr>
              <a:t>Pumpkin </a:t>
            </a:r>
            <a:r>
              <a:rPr lang="en-US" sz="2400" dirty="0" smtClean="0">
                <a:solidFill>
                  <a:schemeClr val="tx2"/>
                </a:solidFill>
              </a:rPr>
              <a:t>pie</a:t>
            </a:r>
          </a:p>
        </p:txBody>
      </p:sp>
    </p:spTree>
    <p:extLst>
      <p:ext uri="{BB962C8B-B14F-4D97-AF65-F5344CB8AC3E}">
        <p14:creationId xmlns:p14="http://schemas.microsoft.com/office/powerpoint/2010/main" val="1946857744"/>
      </p:ext>
    </p:extLst>
  </p:cSld>
  <p:clrMapOvr>
    <a:masterClrMapping/>
  </p:clrMapOvr>
  <mc:AlternateContent xmlns:mc="http://schemas.openxmlformats.org/markup-compatibility/2006">
    <mc:Choice xmlns:p14="http://schemas.microsoft.com/office/powerpoint/2010/main" Requires="p14">
      <p:transition spd="slow" p14:dur="2000" advTm="1013"/>
    </mc:Choice>
    <mc:Fallback>
      <p:transition spd="slow" advTm="1013"/>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75656" y="188640"/>
            <a:ext cx="7312856" cy="940966"/>
          </a:xfrm>
        </p:spPr>
        <p:txBody>
          <a:bodyPr>
            <a:normAutofit/>
          </a:bodyPr>
          <a:lstStyle/>
          <a:p>
            <a:pPr algn="ctr"/>
            <a:r>
              <a:rPr lang="en-US" sz="3200" dirty="0"/>
              <a:t>Tradition of celebrating Thanksgiving Day</a:t>
            </a:r>
            <a:endParaRPr lang="ru-RU" sz="3200" dirty="0"/>
          </a:p>
        </p:txBody>
      </p:sp>
      <p:sp>
        <p:nvSpPr>
          <p:cNvPr id="3" name="Объект 2"/>
          <p:cNvSpPr>
            <a:spLocks noGrp="1"/>
          </p:cNvSpPr>
          <p:nvPr>
            <p:ph idx="1"/>
          </p:nvPr>
        </p:nvSpPr>
        <p:spPr>
          <a:xfrm>
            <a:off x="1043608" y="908720"/>
            <a:ext cx="5400600" cy="4800600"/>
          </a:xfrm>
        </p:spPr>
        <p:txBody>
          <a:bodyPr>
            <a:noAutofit/>
          </a:bodyPr>
          <a:lstStyle/>
          <a:p>
            <a:pPr marL="82296" indent="0">
              <a:buNone/>
            </a:pPr>
            <a:r>
              <a:rPr lang="en-US" sz="2000" dirty="0">
                <a:solidFill>
                  <a:schemeClr val="tx2"/>
                </a:solidFill>
              </a:rPr>
              <a:t>The food: turkey, sweet potatoes, yams with beaten flower sauce, cranberry sauce, stuffing cubes rusk with spices, potatoes, sweet potatoes, pumpkin pie and gravy.</a:t>
            </a:r>
          </a:p>
          <a:p>
            <a:pPr marL="82296" indent="0">
              <a:buNone/>
            </a:pPr>
            <a:r>
              <a:rPr lang="en-US" sz="2000" dirty="0">
                <a:solidFill>
                  <a:schemeClr val="tx2"/>
                </a:solidFill>
              </a:rPr>
              <a:t>Two days, more food,</a:t>
            </a:r>
          </a:p>
          <a:p>
            <a:pPr marL="82296" indent="0">
              <a:buNone/>
            </a:pPr>
            <a:r>
              <a:rPr lang="en-US" sz="2000" dirty="0">
                <a:solidFill>
                  <a:schemeClr val="tx2"/>
                </a:solidFill>
              </a:rPr>
              <a:t>View the football games on TV, again the food</a:t>
            </a:r>
          </a:p>
          <a:p>
            <a:pPr marL="82296" indent="0">
              <a:buNone/>
            </a:pPr>
            <a:r>
              <a:rPr lang="en-US" sz="2000" dirty="0" smtClean="0">
                <a:solidFill>
                  <a:schemeClr val="tx2"/>
                </a:solidFill>
              </a:rPr>
              <a:t>Local parades </a:t>
            </a:r>
            <a:r>
              <a:rPr lang="en-US" sz="2000" dirty="0">
                <a:solidFill>
                  <a:schemeClr val="tx2"/>
                </a:solidFill>
              </a:rPr>
              <a:t>and even more food.</a:t>
            </a:r>
          </a:p>
          <a:p>
            <a:pPr marL="82296" indent="0">
              <a:buNone/>
            </a:pPr>
            <a:r>
              <a:rPr lang="en-US" sz="2000" dirty="0">
                <a:solidFill>
                  <a:schemeClr val="tx2"/>
                </a:solidFill>
              </a:rPr>
              <a:t>The week after Thanksgiving is celebrated malnutrition remains.</a:t>
            </a:r>
          </a:p>
          <a:p>
            <a:pPr marL="82296" indent="0">
              <a:buNone/>
            </a:pPr>
            <a:r>
              <a:rPr lang="en-US" sz="2000" dirty="0">
                <a:solidFill>
                  <a:schemeClr val="tx2"/>
                </a:solidFill>
              </a:rPr>
              <a:t>If someone is left without a holiday dinner, it will invite charitable organizations.</a:t>
            </a:r>
          </a:p>
          <a:p>
            <a:pPr marL="82296" indent="0">
              <a:buNone/>
            </a:pPr>
            <a:r>
              <a:rPr lang="en-US" sz="2000" dirty="0">
                <a:solidFill>
                  <a:schemeClr val="tx2"/>
                </a:solidFill>
              </a:rPr>
              <a:t>The president himself has time in his schedule and go hard on this day to help feed the homeless, the poor and the elderly, superimposing them on a plate portions generous. It is clear that without his help would have done, but it's his role - to show the country the example of charity .</a:t>
            </a:r>
            <a:endParaRPr lang="ru-RU" sz="2000" dirty="0">
              <a:solidFill>
                <a:schemeClr val="tx2"/>
              </a:solidFill>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0192" y="1844824"/>
            <a:ext cx="2685678" cy="28083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51844492"/>
      </p:ext>
    </p:extLst>
  </p:cSld>
  <p:clrMapOvr>
    <a:masterClrMapping/>
  </p:clrMapOvr>
  <mc:AlternateContent xmlns:mc="http://schemas.openxmlformats.org/markup-compatibility/2006">
    <mc:Choice xmlns:p14="http://schemas.microsoft.com/office/powerpoint/2010/main" Requires="p14">
      <p:transition spd="slow" p14:dur="3400" advTm="1494">
        <p14:reveal/>
      </p:transition>
    </mc:Choice>
    <mc:Fallback>
      <p:transition spd="slow" advTm="1494">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312856" cy="778098"/>
          </a:xfrm>
        </p:spPr>
        <p:txBody>
          <a:bodyPr/>
          <a:lstStyle/>
          <a:p>
            <a:pPr algn="ctr"/>
            <a:r>
              <a:rPr lang="en-US" dirty="0" smtClean="0"/>
              <a:t>Turkey Pardon</a:t>
            </a:r>
            <a:endParaRPr lang="ru-RU" dirty="0"/>
          </a:p>
        </p:txBody>
      </p:sp>
      <p:sp>
        <p:nvSpPr>
          <p:cNvPr id="3" name="Объект 2"/>
          <p:cNvSpPr>
            <a:spLocks noGrp="1"/>
          </p:cNvSpPr>
          <p:nvPr>
            <p:ph idx="1"/>
          </p:nvPr>
        </p:nvSpPr>
        <p:spPr>
          <a:xfrm>
            <a:off x="4427984" y="980728"/>
            <a:ext cx="4432536" cy="5267672"/>
          </a:xfrm>
        </p:spPr>
        <p:txBody>
          <a:bodyPr>
            <a:normAutofit/>
          </a:bodyPr>
          <a:lstStyle/>
          <a:p>
            <a:pPr marL="82296" indent="0">
              <a:buNone/>
            </a:pPr>
            <a:r>
              <a:rPr lang="en-US" sz="2000" dirty="0" smtClean="0">
                <a:solidFill>
                  <a:schemeClr val="tx2"/>
                </a:solidFill>
              </a:rPr>
              <a:t>Another </a:t>
            </a:r>
            <a:r>
              <a:rPr lang="en-US" sz="2000" dirty="0">
                <a:solidFill>
                  <a:schemeClr val="tx2"/>
                </a:solidFill>
              </a:rPr>
              <a:t>tradition - turkey pardoning ceremony. More than fifty years ago, she found Harry Truman.</a:t>
            </a:r>
          </a:p>
          <a:p>
            <a:pPr marL="82296" indent="0">
              <a:buNone/>
            </a:pPr>
            <a:r>
              <a:rPr lang="en-US" sz="2000" dirty="0">
                <a:solidFill>
                  <a:schemeClr val="tx2"/>
                </a:solidFill>
              </a:rPr>
              <a:t>In keeping with this tradition is at least one turkey to avoid the fate to be on the holiday table.</a:t>
            </a:r>
          </a:p>
          <a:p>
            <a:pPr marL="82296" indent="0">
              <a:buNone/>
            </a:pPr>
            <a:r>
              <a:rPr lang="en-US" sz="2000" dirty="0">
                <a:solidFill>
                  <a:schemeClr val="tx2"/>
                </a:solidFill>
              </a:rPr>
              <a:t>In the form of half-jokingly, half seriously recognize the role of Turkey as well as the role of charity on the eve of an American president announces clemency of the turkey, which together with him on TV on the White House lawn. The President read out a decree, and gently stroked the bird alarmed.</a:t>
            </a:r>
          </a:p>
          <a:p>
            <a:pPr marL="82296" indent="0">
              <a:buNone/>
            </a:pPr>
            <a:r>
              <a:rPr lang="en-US" sz="2000" dirty="0">
                <a:solidFill>
                  <a:schemeClr val="tx2"/>
                </a:solidFill>
              </a:rPr>
              <a:t>Later, she was sent to the zoo, where she lives to old age.</a:t>
            </a:r>
            <a:endParaRPr lang="ru-RU" sz="2000" dirty="0">
              <a:solidFill>
                <a:schemeClr val="tx2"/>
              </a:solidFill>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1412776"/>
            <a:ext cx="3600400" cy="33123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03612016"/>
      </p:ext>
    </p:extLst>
  </p:cSld>
  <p:clrMapOvr>
    <a:masterClrMapping/>
  </p:clrMapOvr>
  <mc:AlternateContent xmlns:mc="http://schemas.openxmlformats.org/markup-compatibility/2006">
    <mc:Choice xmlns:p14="http://schemas.microsoft.com/office/powerpoint/2010/main" Requires="p14">
      <p:transition spd="slow" p14:dur="3400" advTm="1641">
        <p14:reveal/>
      </p:transition>
    </mc:Choice>
    <mc:Fallback>
      <p:transition spd="slow" advTm="1641">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47664" y="116632"/>
            <a:ext cx="6984776" cy="720080"/>
          </a:xfrm>
        </p:spPr>
        <p:txBody>
          <a:bodyPr>
            <a:normAutofit fontScale="90000"/>
          </a:bodyPr>
          <a:lstStyle/>
          <a:p>
            <a:pPr algn="ctr"/>
            <a:r>
              <a:rPr lang="en-US" dirty="0"/>
              <a:t>Macy's parade in New York</a:t>
            </a:r>
            <a:endParaRPr lang="ru-RU" dirty="0"/>
          </a:p>
        </p:txBody>
      </p:sp>
      <p:sp>
        <p:nvSpPr>
          <p:cNvPr id="3" name="Объект 2"/>
          <p:cNvSpPr>
            <a:spLocks noGrp="1"/>
          </p:cNvSpPr>
          <p:nvPr>
            <p:ph idx="1"/>
          </p:nvPr>
        </p:nvSpPr>
        <p:spPr>
          <a:xfrm>
            <a:off x="1043608" y="764704"/>
            <a:ext cx="8100392" cy="2808312"/>
          </a:xfrm>
        </p:spPr>
        <p:txBody>
          <a:bodyPr>
            <a:normAutofit lnSpcReduction="10000"/>
          </a:bodyPr>
          <a:lstStyle/>
          <a:p>
            <a:pPr marL="82296" indent="0">
              <a:buNone/>
            </a:pPr>
            <a:r>
              <a:rPr lang="en-US" sz="2000" dirty="0">
                <a:solidFill>
                  <a:schemeClr val="tx2"/>
                </a:solidFill>
              </a:rPr>
              <a:t>At the very Thanksgiving parades.</a:t>
            </a:r>
          </a:p>
          <a:p>
            <a:pPr marL="82296" indent="0">
              <a:buNone/>
            </a:pPr>
            <a:r>
              <a:rPr lang="en-US" sz="2000" dirty="0">
                <a:solidFill>
                  <a:schemeClr val="tx2"/>
                </a:solidFill>
              </a:rPr>
              <a:t>The first parade walked along the western edge of Central Park in 1924, and since then every year the procession is sponsoring shopping monster Macy's. From there begins the Christmas season, hang red </a:t>
            </a:r>
            <a:r>
              <a:rPr lang="en-US" sz="2000" dirty="0" err="1">
                <a:solidFill>
                  <a:schemeClr val="tx2"/>
                </a:solidFill>
              </a:rPr>
              <a:t>plakatiki</a:t>
            </a:r>
            <a:r>
              <a:rPr lang="en-US" sz="2000" dirty="0">
                <a:solidFill>
                  <a:schemeClr val="tx2"/>
                </a:solidFill>
              </a:rPr>
              <a:t> SALE, shopping becomes feverish</a:t>
            </a:r>
            <a:r>
              <a:rPr lang="en-US" sz="2000" dirty="0" smtClean="0">
                <a:solidFill>
                  <a:schemeClr val="tx2"/>
                </a:solidFill>
              </a:rPr>
              <a:t>.</a:t>
            </a:r>
            <a:endParaRPr lang="en-US" sz="2000" dirty="0">
              <a:solidFill>
                <a:schemeClr val="tx2"/>
              </a:solidFill>
            </a:endParaRPr>
          </a:p>
          <a:p>
            <a:pPr marL="82296" indent="0">
              <a:buNone/>
            </a:pPr>
            <a:r>
              <a:rPr lang="en-US" sz="2000" dirty="0">
                <a:solidFill>
                  <a:schemeClr val="tx2"/>
                </a:solidFill>
              </a:rPr>
              <a:t>By autumn streets is the procession, but in contrast to the European carnivals over the crowd piled not puppets of medieval characters, and bursting with hot air </a:t>
            </a:r>
            <a:r>
              <a:rPr lang="en-US" sz="2000" dirty="0" err="1">
                <a:solidFill>
                  <a:schemeClr val="tx2"/>
                </a:solidFill>
              </a:rPr>
              <a:t>multimeter</a:t>
            </a:r>
            <a:r>
              <a:rPr lang="en-US" sz="2000" dirty="0">
                <a:solidFill>
                  <a:schemeClr val="tx2"/>
                </a:solidFill>
              </a:rPr>
              <a:t> dog Snoopy, Garfield the cat, pig Piggy and other characters in American history.</a:t>
            </a:r>
            <a:endParaRPr lang="ru-RU" sz="2000" dirty="0">
              <a:solidFill>
                <a:schemeClr val="tx2"/>
              </a:solidFill>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760" y="3521972"/>
            <a:ext cx="4824536" cy="32393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39276165"/>
      </p:ext>
    </p:extLst>
  </p:cSld>
  <p:clrMapOvr>
    <a:masterClrMapping/>
  </p:clrMapOvr>
  <mc:AlternateContent xmlns:mc="http://schemas.openxmlformats.org/markup-compatibility/2006">
    <mc:Choice xmlns:p14="http://schemas.microsoft.com/office/powerpoint/2010/main" Requires="p14">
      <p:transition spd="slow" p14:dur="3400" advTm="2475">
        <p14:reveal/>
      </p:transition>
    </mc:Choice>
    <mc:Fallback>
      <p:transition spd="slow" advTm="2475">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43608" y="116632"/>
            <a:ext cx="8100392" cy="6552728"/>
          </a:xfrm>
        </p:spPr>
        <p:txBody>
          <a:bodyPr>
            <a:normAutofit/>
          </a:bodyPr>
          <a:lstStyle/>
          <a:p>
            <a:pPr marL="82296" indent="0" algn="ctr">
              <a:buNone/>
            </a:pPr>
            <a:endParaRPr lang="en-US" sz="9600" dirty="0" smtClean="0">
              <a:solidFill>
                <a:schemeClr val="tx2"/>
              </a:solidFill>
            </a:endParaRPr>
          </a:p>
          <a:p>
            <a:pPr marL="82296" indent="0" algn="ctr">
              <a:buNone/>
            </a:pPr>
            <a:endParaRPr lang="en-US" sz="9600" dirty="0" smtClean="0">
              <a:solidFill>
                <a:schemeClr val="tx2"/>
              </a:solidFill>
            </a:endParaRPr>
          </a:p>
          <a:p>
            <a:pPr marL="82296" indent="0" algn="ctr">
              <a:buNone/>
            </a:pPr>
            <a:endParaRPr lang="en-US" sz="9600" dirty="0" smtClean="0">
              <a:solidFill>
                <a:schemeClr val="tx2"/>
              </a:solidFill>
            </a:endParaRPr>
          </a:p>
          <a:p>
            <a:pPr marL="82296" indent="0" algn="ctr">
              <a:buNone/>
            </a:pPr>
            <a:r>
              <a:rPr lang="en-US" sz="9600" dirty="0" smtClean="0">
                <a:solidFill>
                  <a:schemeClr val="tx2"/>
                </a:solidFill>
              </a:rPr>
              <a:t>The end.</a:t>
            </a:r>
            <a:endParaRPr lang="ru-RU" sz="9600" dirty="0">
              <a:solidFill>
                <a:schemeClr val="tx2"/>
              </a:solidFill>
            </a:endParaRP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680" y="188640"/>
            <a:ext cx="6336704" cy="4437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93544888"/>
      </p:ext>
    </p:extLst>
  </p:cSld>
  <p:clrMapOvr>
    <a:masterClrMapping/>
  </p:clrMapOvr>
  <mc:AlternateContent xmlns:mc="http://schemas.openxmlformats.org/markup-compatibility/2006">
    <mc:Choice xmlns:p14="http://schemas.microsoft.com/office/powerpoint/2010/main" Requires="p14">
      <p:transition spd="slow" p14:dur="10000" advTm="792">
        <p14:reveal/>
        <p:sndAc>
          <p:stSnd>
            <p:snd r:embed="rId2" name="applause.wav"/>
          </p:stSnd>
        </p:sndAc>
      </p:transition>
    </mc:Choice>
    <mc:Fallback>
      <p:transition spd="slow" advTm="792">
        <p:fade/>
        <p:sndAc>
          <p:stSnd>
            <p:snd r:embed="rId2" name="applause.wav"/>
          </p:stSnd>
        </p:sndAc>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734</TotalTime>
  <Words>817</Words>
  <Application>Microsoft Office PowerPoint</Application>
  <PresentationFormat>Экран (4:3)</PresentationFormat>
  <Paragraphs>45</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Солнцестояние</vt:lpstr>
      <vt:lpstr>Thanksgiving Day-</vt:lpstr>
      <vt:lpstr>History</vt:lpstr>
      <vt:lpstr>Презентация PowerPoint</vt:lpstr>
      <vt:lpstr>About Thanksgiving</vt:lpstr>
      <vt:lpstr>Tradition of celebrating Thanksgiving Day</vt:lpstr>
      <vt:lpstr>Turkey Pardon</vt:lpstr>
      <vt:lpstr>Macy's parade in New York</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Thanksgiving Day-</dc:title>
  <dc:creator>Оля</dc:creator>
  <cp:lastModifiedBy>123</cp:lastModifiedBy>
  <cp:revision>13</cp:revision>
  <dcterms:created xsi:type="dcterms:W3CDTF">2013-05-05T03:49:39Z</dcterms:created>
  <dcterms:modified xsi:type="dcterms:W3CDTF">2013-05-11T02:33:19Z</dcterms:modified>
</cp:coreProperties>
</file>