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350" y="274654"/>
            <a:ext cx="7598086" cy="203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Уважаемые родители!  Мы хотим затронуть  очень важную и актуальную проблему, связанную с защитой прав и достоинств маленького ребенка, а также рассмотреть права и обязанности родителей по отношению к ребенку.</a:t>
            </a:r>
            <a:endParaRPr lang="ru-RU" sz="22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160" y="2344303"/>
            <a:ext cx="8423694" cy="3264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 </a:t>
            </a:r>
            <a:endParaRPr lang="ru-RU" b="1" i="1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«Детство – важнейший период человеческой жизни. Не подготовка к будущей жизни, а настоящая яркая самобытная неповторимая жизнь. И от того, как прошло детство, кто вел ребенка за руку в детские годы, что вошло в его разум и сердце из окружающего мира, - от этого в решающей степени зависит, каким человеком станет сегодняшний малыш».</a:t>
            </a:r>
            <a:b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1981200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                                                             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Сухомлинский </a:t>
            </a: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В.А</a:t>
            </a:r>
            <a:r>
              <a:rPr lang="ru-RU" sz="20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000" b="1" i="1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ÐÐ°ÑÑÐ¸Ð½ÐºÐ¸ Ð¿Ð¾ Ð·Ð°Ð¿ÑÐ¾ÑÑ ÐºÐ¾Ð½ÑÑÐ»ÑÑÐ°ÑÐ¸Ñ Ð´Ð»Ñ ÑÐ¾Ð´Ð¸ÑÐµÐ»ÐµÐ¹ Ð´Ð¾ÑÐºÐ¾Ð»ÑÐ½Ð¸ÐºÐ¾Ð² Ð¿Ð¾ Ð¿ÑÐ°Ð²Ð°Ð¼ ÑÐµÐ±Ðµ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08" y="4504530"/>
            <a:ext cx="3670658" cy="22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¼ÑÐ´ÑÐ°Ñ ÑÐ¾Ð²Ð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378" y="620688"/>
            <a:ext cx="1878622" cy="187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7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92696"/>
            <a:ext cx="849694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 тому, чему его учит жизнь</a:t>
            </a:r>
          </a:p>
          <a:p>
            <a:pPr marL="4572000"/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Барбара Л. Вульф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sz="22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Заповедей мудрого родителя:</a:t>
            </a:r>
          </a:p>
          <a:p>
            <a:pPr marL="1878013" algn="just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Если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живет в атмосфере любви и признания, он учится находить любовь.</a:t>
            </a:r>
          </a:p>
          <a:p>
            <a:pPr indent="266700"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 ребенку относиться враждебно, он учится драться.</a:t>
            </a:r>
          </a:p>
          <a:p>
            <a:pPr indent="266700"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ребенка высмеивают, он учится быть застенчивым.</a:t>
            </a:r>
          </a:p>
          <a:p>
            <a:pPr indent="266700"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ребенка стыдят, он учится чувствовать себя виноватым.</a:t>
            </a:r>
          </a:p>
          <a:p>
            <a:pPr indent="266700"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вынужден проявлять терпимость, он учится терпению.</a:t>
            </a:r>
          </a:p>
          <a:p>
            <a:pPr indent="266700"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ребенка поощряют, он учится уверенности в себе.</a:t>
            </a:r>
          </a:p>
          <a:p>
            <a:pPr indent="266700"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ребенка хвалят, он учится благодарности.</a:t>
            </a:r>
          </a:p>
          <a:p>
            <a:pPr indent="266700"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 ребенку относятся честно, он учится справедливости.</a:t>
            </a:r>
          </a:p>
          <a:p>
            <a:pPr indent="266700"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растет в безопасности, он учится доверять.</a:t>
            </a:r>
          </a:p>
          <a:p>
            <a:pPr indent="266700"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 ребенку относятся с одобрением, он учится любить себя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Ð°ÑÑÐ¸Ð½ÐºÐ¸ Ð¿Ð¾ Ð·Ð°Ð¿ÑÐ¾ÑÑ Ð¼ÑÐ´ÑÑÐ¹ ÑÐ¾Ð´Ð¸ÑÐµÐ»Ñ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48"/>
          <a:stretch/>
        </p:blipFill>
        <p:spPr bwMode="auto">
          <a:xfrm>
            <a:off x="251520" y="1052736"/>
            <a:ext cx="1790488" cy="17469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19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89644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Ребенка 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нужно не просто любить, этого мало. Его нужно уважать и видеть в нем личность, не забывайте также о том, что воспитание – процесс «долгоиграющий», мгновенных результатов ждать не приходится. Если малыш по каким-то причинам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 оправдывает ваших ожиданий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не кипятитесь. Спокойно подумайте, что вы можете сделать, чтобы ситуация со временем изменилась, не пытайтесь сделать из 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ребенка самого-самого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indent="228600" algn="just">
              <a:spcAft>
                <a:spcPts val="0"/>
              </a:spcAft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Так не бывает, чтобы человек одинаково хорошо все знал и умел. Даже самые взрослые и мудрые на это неспособны. Никогда не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говорите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 «Вот Маша в 4 года уже читает, а ты!» или «Я в твои годы на турнике 20 раз отжимался, а ты – тюфяк тюфяком». Зато ваш Вася клеит бумажные кораблики. Наверняка найдется хоть одно дело, с которым он 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справляется лучше других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Так похвалите его за то, что он знает и умеет, и никогда не ругайте за то, что умеют другие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!</a:t>
            </a:r>
          </a:p>
          <a:p>
            <a:pPr indent="228600" algn="just">
              <a:spcAft>
                <a:spcPts val="0"/>
              </a:spcAft>
            </a:pPr>
            <a:endParaRPr lang="ru-RU" sz="2200" b="1" i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3074" name="Picture 2" descr="ÐÐ°ÑÑÐ¸Ð½ÐºÐ¸ Ð¿Ð¾ Ð·Ð°Ð¿ÑÐ¾ÑÑ Ð´ÐµÑÐ¸ ÑÐ¸ÑÐ¾Ð²Ð°Ð½Ð½ÑÐµ ÐºÐ°ÑÑÐ¸Ð½ÐºÐ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53136"/>
            <a:ext cx="3407837" cy="241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10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5529"/>
            <a:ext cx="9144000" cy="7053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 сравнивайте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вслух ребенка с другими детьми.</a:t>
            </a:r>
          </a:p>
          <a:p>
            <a:pPr indent="365125" algn="just">
              <a:spcAft>
                <a:spcPts val="0"/>
              </a:spcAft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Воспринимайте рассказ об успехах чужих детей воспринимайте как информацию. Если разговор о том, что «Миша из второго подъезда непревзойденно играет на скрипке», происходит в присутствии вашего ребенка, вам в ответ тоже нужно что-то сказать. Важно, чтобы ваш ребенок знал: вы любите его таким, какой он есть!</a:t>
            </a:r>
          </a:p>
          <a:p>
            <a:pPr indent="365125" algn="just">
              <a:spcBef>
                <a:spcPts val="1125"/>
              </a:spcBef>
              <a:spcAft>
                <a:spcPts val="1125"/>
              </a:spcAft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Перестаньте шантажировать ребёнка.</a:t>
            </a:r>
          </a:p>
          <a:p>
            <a:pPr indent="365125" algn="just">
              <a:spcAft>
                <a:spcPts val="0"/>
              </a:spcAft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Навсегда исключите из словаря такие 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фразы: 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«Вот я старалась, а ты….», «Я заболела, а ты…» Родители, на языке уголовного кодекса, это называется шантаж! Самая нечестная из всех попыток устыдить, и она же самая не эффективная. </a:t>
            </a:r>
            <a:endParaRPr lang="ru-RU" sz="22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365125" algn="just">
              <a:spcAft>
                <a:spcPts val="0"/>
              </a:spcAft>
            </a:pP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действительно возникает ситуация, ввергающая вас в краску (ребенок нахамил старику, устроил истерику в магазине, необходимо увести его с места происшествия. После этого спокойно объясните, почему так делать нельзя. Ведь чувство собственного достоинства присуще не только взрослым, поэтому очень важно, чтобы разговор состоялся без свидетелей. Беседовать нужно твердо и решительно. Вот тут призвать малыша к стыду вполне уместно. Главное не забывать, что у всего есть мера.</a:t>
            </a:r>
          </a:p>
          <a:p>
            <a:pPr algn="just">
              <a:spcAft>
                <a:spcPts val="1800"/>
              </a:spcAft>
            </a:pPr>
            <a:r>
              <a:rPr lang="ru-RU" sz="1600" dirty="0">
                <a:solidFill>
                  <a:srgbClr val="141412"/>
                </a:solidFill>
                <a:latin typeface="Helvetica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037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36739"/>
            <a:ext cx="54006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5103674"/>
            <a:ext cx="739966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 нарушении прав на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примере сказок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55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298128"/>
            <a:ext cx="604867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право нарушила лиса?</a:t>
            </a:r>
            <a:endParaRPr lang="ru-RU" sz="35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17800" y="4571543"/>
            <a:ext cx="324036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5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</a:p>
          <a:p>
            <a:pPr lvl="0" algn="ctr"/>
            <a:r>
              <a:rPr lang="ru-RU" sz="35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жизнь</a:t>
            </a:r>
            <a:endParaRPr lang="ru-RU" sz="35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 descr="ÐÐ°ÑÑÐ¸Ð½ÐºÐ¸ Ð¿Ð¾ Ð·Ð°Ð¿ÑÐ¾ÑÑ Ð»Ð¸ÑÐ° ÑÑÐµÐ»Ð° ÐºÐ¾Ð»Ð¾Ð±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1132037"/>
            <a:ext cx="4890571" cy="550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ÐÐ°ÑÑÐ¸Ð½ÐºÐ¸ Ð¿Ð¾ Ð·Ð°Ð¿ÑÐ¾ÑÑ ÐºÐ¾Ð»Ð¾Ð±Ð¾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61118"/>
            <a:ext cx="2929442" cy="252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32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етодист\Pictures\img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2" t="28858" r="43891" b="25273"/>
          <a:stretch/>
        </p:blipFill>
        <p:spPr bwMode="auto">
          <a:xfrm>
            <a:off x="3923084" y="1445474"/>
            <a:ext cx="4837004" cy="329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3529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5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права главной героини нарушены в этой сказке?</a:t>
            </a:r>
            <a:endParaRPr lang="ru-RU" sz="35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55586" y="4651915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</a:p>
          <a:p>
            <a:pPr lvl="0" algn="ctr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на отдых и досуг, право участвовать в играх и развлекательных мероприятиях, соответствующих его возрасту </a:t>
            </a:r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40"/>
          <a:stretch/>
        </p:blipFill>
        <p:spPr bwMode="auto">
          <a:xfrm>
            <a:off x="227903" y="1271931"/>
            <a:ext cx="3695181" cy="555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056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5750" y="0"/>
            <a:ext cx="77768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5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права </a:t>
            </a:r>
            <a:r>
              <a:rPr lang="ru-RU" sz="35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сказочных героев нарушены в сказке?</a:t>
            </a:r>
            <a:endParaRPr lang="ru-RU" sz="35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618446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жизнь</a:t>
            </a:r>
          </a:p>
        </p:txBody>
      </p:sp>
      <p:pic>
        <p:nvPicPr>
          <p:cNvPr id="4103" name="Picture 7" descr="ÐÐ°ÑÑÐ¸Ð½ÐºÐ¸ Ð¿Ð¾ Ð·Ð°Ð¿ÑÐ¾ÑÑ Ð²Ð¾Ð»Ðº ÑÑÐµÐ» ÐºÐ¾Ð·Ð»Ñ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91795"/>
            <a:ext cx="6624736" cy="478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24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77662"/>
            <a:ext cx="71287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5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права </a:t>
            </a:r>
            <a:r>
              <a:rPr lang="ru-RU" sz="35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главного героя нарушены </a:t>
            </a:r>
            <a:r>
              <a:rPr lang="ru-RU" sz="35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сказке?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8291" y="5229200"/>
            <a:ext cx="865942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 обязуется защищать ребенка </a:t>
            </a:r>
          </a:p>
          <a:p>
            <a:pPr lvl="0" algn="ctr"/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всех форм эксплуатации, </a:t>
            </a:r>
          </a:p>
          <a:p>
            <a:pPr lvl="0" algn="ctr"/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предотвращать похищение, торговлю детей (ст.34)</a:t>
            </a:r>
            <a:endParaRPr lang="ru-RU" sz="28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ÐÐ°ÑÑÐ¸Ð½ÐºÐ¸ Ð¿Ð¾ Ð·Ð°Ð¿ÑÐ¾ÑÑ Ð³ÑÑÐ¸ Ð»ÐµÐ±ÐµÐ´Ð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" y="1208597"/>
            <a:ext cx="3306621" cy="387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³ÑÑÐ¸ Ð»ÐµÐ±ÐµÐ´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804" y="1916832"/>
            <a:ext cx="5126912" cy="301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34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ÑÐ¿Ð°ÑÐ¸Ð±Ð¾ Ð·Ð° Ð²Ð½Ð¸Ð¼Ð°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80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700" y="188640"/>
            <a:ext cx="8712968" cy="647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1813" algn="just">
              <a:lnSpc>
                <a:spcPct val="115000"/>
              </a:lnSpc>
              <a:spcAft>
                <a:spcPts val="1800"/>
              </a:spcAft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Еще с древних времён человечество понимало, что жизнь начинается с детства. Многие мыслители поднимали в своих трудах проблему защиты детства. С наступлением XXI века, понимая, что дети – самое дорогое, что есть в любом обществе, во всем мире встала проблема, как защитить права ребёнка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lvl="0" indent="531813" algn="just">
              <a:spcAft>
                <a:spcPts val="1800"/>
              </a:spcAft>
            </a:pPr>
            <a:r>
              <a:rPr lang="ru-RU" sz="2200" b="1" dirty="0">
                <a:solidFill>
                  <a:srgbClr val="7030A0"/>
                </a:solidFill>
                <a:latin typeface="Helvetica"/>
                <a:ea typeface="Times New Roman"/>
              </a:rPr>
              <a:t>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детей, как и у взрослых, есть свои права и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обязанности.</a:t>
            </a:r>
          </a:p>
          <a:p>
            <a:pPr lvl="0" indent="531813" algn="just">
              <a:spcAft>
                <a:spcPts val="1800"/>
              </a:spcAft>
            </a:pPr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Права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 установленные и охраняемые государством нормы и правила. Государство устанавливает для своих граждан возможность пользования различными благами. Например, получать бесплатную медицинскую помощь, образование,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отдыхать.</a:t>
            </a:r>
          </a:p>
          <a:p>
            <a:pPr lvl="0" indent="531813" algn="just"/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Обязанности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это определённый круг </a:t>
            </a:r>
          </a:p>
          <a:p>
            <a:pPr lvl="0" algn="just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действий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обязательных для выполнения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ребенка – это, например, </a:t>
            </a:r>
            <a:endParaRPr lang="ru-RU" sz="22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обязанность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уважать и почитать взрослых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800"/>
              </a:spcAft>
            </a:pPr>
            <a:endParaRPr lang="ru-RU" sz="2000" b="1" i="1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64513"/>
            <a:ext cx="2334096" cy="2295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01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04" y="35636"/>
            <a:ext cx="8136904" cy="684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1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ru-RU" dirty="0">
                <a:solidFill>
                  <a:srgbClr val="141412"/>
                </a:solidFill>
                <a:latin typeface="Helvetica"/>
                <a:ea typeface="Times New Roman"/>
              </a:rPr>
              <a:t>       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7138" y="548895"/>
            <a:ext cx="86409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ru-RU" sz="2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документы, касающиеся прав детей:</a:t>
            </a:r>
          </a:p>
          <a:p>
            <a:pPr marL="285750" lvl="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Декларация прав ребенка (1959).</a:t>
            </a:r>
          </a:p>
          <a:p>
            <a:pPr marL="285750" lvl="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Конвенция ООН о правах ребенка (1989).</a:t>
            </a:r>
          </a:p>
          <a:p>
            <a:pPr marL="285750" lvl="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декларация об обеспечении выживания, защиты и развития детей (1990).</a:t>
            </a:r>
          </a:p>
          <a:p>
            <a:pPr marL="285750" lvl="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кодекс РФ (1996).</a:t>
            </a:r>
          </a:p>
          <a:p>
            <a:pPr marL="285750" lvl="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«Об основных гарантиях прав ребенка в РФ».</a:t>
            </a:r>
          </a:p>
          <a:p>
            <a:pPr marL="285750" lvl="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«Об образовании».</a:t>
            </a:r>
          </a:p>
        </p:txBody>
      </p:sp>
      <p:pic>
        <p:nvPicPr>
          <p:cNvPr id="3074" name="Picture 2" descr="ÐÐ°ÑÑÐ¸Ð½ÐºÐ¸ Ð¿Ð¾ Ð·Ð°Ð¿ÑÐ¾ÑÑ Ð¾ÑÐ½Ð¾Ð²Ð½ÑÐµ Ð´Ð¾ÐºÑÐ¼ÐµÐ½ÑÑ, ÐºÐ°ÑÐ°ÑÑÐ¸ÐµÑÑ Ð¿ÑÐ°Ð² Ð´ÐµÑÐµÐ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819" y="64979"/>
            <a:ext cx="2901825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5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4098" y="66502"/>
            <a:ext cx="606064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Конвенция о правах ребенка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(Нью-Йорк, 20. 11. 1989) является основным актом о правах ребенка на международном уровне – это документ о правах ребенка из 54 статей. Все права, входящие в Конвенцию, распространяются на всех детей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759" y="2492896"/>
            <a:ext cx="9144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 считается человек, не достигший 18 летнего возраста, если по закону он не стал совершеннолетним ранее (статья 1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дети равны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своих правах (статья 2). Дети имеют одинаковые права независимо от пола, цвета кожи, религии, происхождения, материального положения и других различий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 ребенка должны быть на первом месте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(статья 3). Государство, принимая решения, затрагивающие интересы детей, учитывая права ребенка в первую очередь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4" name="Picture 8" descr="ÐÐ°ÑÑÐ¸Ð½ÐºÐ¸ Ð¿Ð¾ Ð·Ð°Ð¿ÑÐ¾ÑÑ ÐºÐ¾Ð½Ð²ÐµÐ½ÑÐ¸Ñ Ð¿ÑÐ°Ð² ÑÐµÐ±ÐµÐ½ÐºÐ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2" y="-212889"/>
            <a:ext cx="2915176" cy="298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46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33511"/>
            <a:ext cx="8793796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жизнь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(статья 6). Никто не может лишить ребенка жизни или покушаться на его жизнь. Государство обязано обеспечить в максимально возможной степени выживание и здоровое развитие ребенка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endParaRPr lang="ru-RU" sz="2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ребенка на заботу своих родителей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(статья 7). Каждый ребенок имеет право на имя и гражданство при рождении, а также право знать своих родителей и право на их заботу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заботятся о ребенке, а ребенок уважительно относится к ним, проявляет почтение.</a:t>
            </a:r>
          </a:p>
          <a:p>
            <a:pPr algn="just"/>
            <a:endParaRPr lang="ru-RU" sz="2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Конвенции отмечается, что родители и другие лица, воспитывающие ребенка, несут основную ответственность за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пределах своих способностей и финансовых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возможностей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жизни, необходимых для развития ребенка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(ст. 27, п. 2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ru-RU" sz="2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на отдых и досуг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право участвовать в играх и развлекательных мероприятиях (ст. 31, п. 1)</a:t>
            </a:r>
          </a:p>
          <a:p>
            <a:pPr algn="just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72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0"/>
            <a:ext cx="8784976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сохранение своей индивидуальности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(статья 8). Каждый ребенок единственный в своем роде; со всеми своими особенностями  внешности, характера, именем, семейными связями, мечтами и стремлениями.</a:t>
            </a:r>
          </a:p>
          <a:p>
            <a:pPr algn="just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свободно выражать свое мнение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(статья 12, 13) ребенок может выражать свои взгляды и мнения. При осуществлении этих прав должны уважаться права и репутация других людей.</a:t>
            </a:r>
          </a:p>
          <a:p>
            <a:pPr algn="just"/>
            <a:endParaRPr lang="ru-RU" sz="2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защиту от физического или психологического насилия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оскорбления, грубого или небрежного обращения (статья 19).  Государство должно защищать ребенка от всех видов насилия, отсутствия заботы и плохого обращения со стороны родителей, а также помогать ребенку, подвергшемуся жестокому обращению со стороны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</a:t>
            </a:r>
          </a:p>
          <a:p>
            <a:pPr algn="just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охрану здоровья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(статья 24). Каждый ребенок имеет право на охрану своего здоровья: на получение медицинской помощи, чистой питьевой воды и полноценного питания.</a:t>
            </a:r>
          </a:p>
          <a:p>
            <a:pPr algn="just"/>
            <a:endParaRPr lang="ru-RU" sz="2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49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640960" cy="1728192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образование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(статья 28) Каждый ребенок имеет право на образование. Ребенок должен иметь возможность учиться, чтобы развивать свои таланты, умственные и физические способности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132856"/>
            <a:ext cx="8892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Нарушением прав ребенка можно считать:</a:t>
            </a:r>
          </a:p>
          <a:p>
            <a:pPr lvl="0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лишение свободы движения,</a:t>
            </a:r>
          </a:p>
          <a:p>
            <a:pPr lvl="0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уход родителя из дома на несколько часов и оставление ребенка одного (ст. 156 Уголовного Кодекса РФ предполагает, что запирание на длительное время квалифицируется как неисполнение обязанностей по воспитанию несовершеннолетнего),</a:t>
            </a:r>
          </a:p>
          <a:p>
            <a:pPr lvl="0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применение физического насилия к ребенку,</a:t>
            </a:r>
          </a:p>
          <a:p>
            <a:pPr lvl="0"/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Ð°ÑÑÐ¸Ð½ÐºÐ¸ Ð¿Ð¾ Ð·Ð°Ð¿ÑÐ¾ÑÑ Ð½Ð°ÑÑÑÐµÐ½Ð¸Ðµ Ð¿ÑÐ°Ð² ÑÐµÐ±ÐµÐ½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722244"/>
            <a:ext cx="2813298" cy="20368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16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575" y="55529"/>
            <a:ext cx="9144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унижение достоинств ребенка — грубые замечания, высказывания в адрес ребенка (воспитывает в ребенке озлобленность, неуверенность в себе, комплекс неполноценности, занижение самооценки, замкнутость, трусость, садизм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угрозы в адрес ребенка,</a:t>
            </a:r>
          </a:p>
          <a:p>
            <a:pPr lvl="0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ложь и невыполнение взрослыми своих обещаний,</a:t>
            </a:r>
          </a:p>
          <a:p>
            <a:pPr lvl="0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элементарной заботы о ребенке, пренебрежение его нуждами,</a:t>
            </a:r>
          </a:p>
          <a:p>
            <a:pPr lvl="0"/>
            <a:endParaRPr lang="ru-RU" sz="2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нормального питания, одежды, жилья, образования, медицинской помощи.</a:t>
            </a:r>
          </a:p>
        </p:txBody>
      </p:sp>
      <p:pic>
        <p:nvPicPr>
          <p:cNvPr id="2050" name="Picture 2" descr="ÐÐ°ÑÑÐ¸Ð½ÐºÐ¸ Ð¿Ð¾ Ð·Ð°Ð¿ÑÐ¾ÑÑ Ð½Ð°ÑÑÑÐµÐ½Ð¸Ðµ Ð¿ÑÐ°Ð² ÑÐµÐ±Ðµ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085182"/>
            <a:ext cx="2463339" cy="164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5085182"/>
            <a:ext cx="52565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ru-RU" dirty="0">
                <a:solidFill>
                  <a:srgbClr val="141412"/>
                </a:solidFill>
                <a:latin typeface="Helvetica"/>
                <a:ea typeface="Times New Roman"/>
              </a:rPr>
              <a:t>       </a:t>
            </a:r>
            <a:r>
              <a:rPr lang="ru-RU" sz="2200" dirty="0">
                <a:solidFill>
                  <a:srgbClr val="14141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</a:t>
            </a:r>
            <a:r>
              <a:rPr lang="ru-RU" sz="2200" b="1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Теперь Вы, уважаемые родители вспомнили о правах ребенка. Любите своих детей — родительская любовь, это одна из самых больших человеческих ценностей.</a:t>
            </a:r>
            <a:endParaRPr lang="ru-RU" sz="2200" b="1" i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8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364</TotalTime>
  <Words>783</Words>
  <Application>Microsoft Office PowerPoint</Application>
  <PresentationFormat>Экран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Методист</dc:creator>
  <cp:lastModifiedBy>Методист</cp:lastModifiedBy>
  <cp:revision>30</cp:revision>
  <dcterms:created xsi:type="dcterms:W3CDTF">2018-04-02T04:14:08Z</dcterms:created>
  <dcterms:modified xsi:type="dcterms:W3CDTF">2018-04-06T10:10:17Z</dcterms:modified>
</cp:coreProperties>
</file>