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sldIdLst>
    <p:sldId id="256" r:id="rId2"/>
    <p:sldId id="267" r:id="rId3"/>
    <p:sldId id="266" r:id="rId4"/>
    <p:sldId id="257" r:id="rId5"/>
    <p:sldId id="268" r:id="rId6"/>
    <p:sldId id="270" r:id="rId7"/>
    <p:sldId id="258" r:id="rId8"/>
    <p:sldId id="271" r:id="rId9"/>
    <p:sldId id="259" r:id="rId10"/>
    <p:sldId id="260" r:id="rId11"/>
    <p:sldId id="261" r:id="rId12"/>
    <p:sldId id="262" r:id="rId13"/>
    <p:sldId id="265" r:id="rId14"/>
    <p:sldId id="269" r:id="rId15"/>
    <p:sldId id="273" r:id="rId16"/>
    <p:sldId id="284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64" r:id="rId27"/>
    <p:sldId id="263" r:id="rId28"/>
    <p:sldId id="283" r:id="rId29"/>
    <p:sldId id="272" r:id="rId30"/>
    <p:sldId id="285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47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23347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47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347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3347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23347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348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23348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48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48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48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48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348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348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23348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48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49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49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49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49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349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349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3496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349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35907F3-A6FB-41C8-ABEE-DCC3DE93316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33498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334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334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334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3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3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33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33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94" grpId="0"/>
      <p:bldP spid="233495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34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349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349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34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42ECD-FEF6-4663-B6BC-AD20588128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5E8E4-FC6F-4D79-8DD0-F133489463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DEE02-6FE4-43C3-8596-ACB40D5C91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0B4E4-9E5B-43B6-A730-279E527CE2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B14AD-7D7F-40B9-A3FD-DF47C2A476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04D07-C8BC-4D54-9B16-4A14175197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F1D89-4212-4B33-9C06-0339106029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4914A-CCF3-4A59-9B45-849514C445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59FE5-2494-4C23-B132-5E739C5ED9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570A1-83AE-4E39-93D1-2AF38E5CBF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4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3245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45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245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32454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23245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245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23245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45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45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46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46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246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246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23246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46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46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46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46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46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247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247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247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3247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3247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AA2F840-A59A-4CAC-9C8C-AF5E37B914D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324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324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324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3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3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3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3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2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2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2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2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2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2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2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2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2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2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2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2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2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2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2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70" grpId="0"/>
      <p:bldP spid="232471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24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24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24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247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24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24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24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247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24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24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24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247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24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24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24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247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24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24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24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24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ru/imgres?imgurl=http://litzona.com.ua/uploads/photos/2009/04/28/krasnaja_kniga_krasnojarskogo_kraja__rastenija_i_griby1.jpg&amp;imgrefurl=http://litzona.com.ua/2009/04/28/krasnaja_kniga_krasnojarskogo_kraja__rastenija_i_griby.html&amp;usg=__BLNgtLIaITf-EOMekYyt2_rpEks=&amp;h=450&amp;w=319&amp;sz=92&amp;hl=ru&amp;start=1&amp;itbs=1&amp;tbnid=pcFWiB7GNCDYrM:&amp;tbnh=127&amp;tbnw=90&amp;prev=/images?q=%D0%9A%D1%80%D0%B0%D1%81%D0%BD%D0%B0%D1%8F+%D0%BA%D0%BD%D0%B8%D0%B3%D0%B0+%D0%9A%D1%80%D0%B0%D1%81%D0%BD%D0%BE%D1%8F%D1%80%D1%81%D0%BA%D0%B8%D0%B9+%D0%BA%D1%80%D0%B0%D0%B9.+%D0%96%D0%B8%D0%B2%D0%BE%D1%82%D0%BD%D1%8B%D0%B5&amp;hl=ru&amp;newwindow=1&amp;sa=G&amp;gbv=2&amp;tbs=isch: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google.ru/imgres?imgurl=http://bird.geoman.ru/books/item/f00/s00/z0000004/pic/000344.jpg&amp;imgrefurl=http://bird.geoman.ru/books/item/f00/s00/z0000004/st034.shtml&amp;usg=__TzFffjK3qq9pDUr8smDEXjjPV2o=&amp;h=496&amp;w=350&amp;sz=21&amp;hl=ru&amp;start=2&amp;itbs=1&amp;tbnid=kGrFXMr-ltIIGM:&amp;tbnh=130&amp;tbnw=92&amp;prev=/images?q=%D0%B1%D0%B0%D0%BB%D0%B0%D0%B1%D0%B0%D0%BD&amp;hl=ru&amp;newwindow=1&amp;sa=G&amp;gbv=2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images.google.ru/imgres?imgurl=http://i067.radikal.ru/0807/57/127c3a5920bd.jpg&amp;imgrefurl=http://www.diary.ru/~Sargost/?tag=2181&amp;from=60&amp;usg=__fZD4klmR40ssgsWJh5w59nuTAzM=&amp;h=466&amp;w=700&amp;sz=236&amp;hl=ru&amp;start=2&amp;itbs=1&amp;tbnid=Q4FKdqVcbQ_ApM:&amp;tbnh=93&amp;tbnw=140&amp;prev=/images?q=%D0%B1%D0%B0%D0%BB%D0%B0%D0%B1%D0%B0%D0%BD-+%D1%81%D0%BE%D0%BA%D0%BE%D0%BB&amp;hl=ru&amp;newwindow=1&amp;sa=G&amp;gbv=2&amp;tbs=isch: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google.ru/imgres?imgurl=http://piterhunt.ru/pages/animals/anim/hishniki/kuni/sobol/2.jpg&amp;imgrefurl=http://piterhunt.ru/pages/animals/anim/hishniki/kuni/sobol/1.htm&amp;usg=__CdFHw45DL0zt3CDya3T18Rxd64M=&amp;h=282&amp;w=350&amp;sz=9&amp;hl=ru&amp;start=9&amp;itbs=1&amp;tbnid=tH_X0vSJGJeOsM:&amp;tbnh=97&amp;tbnw=120&amp;prev=/images?q=%D1%81%D0%BE%D0%B1%D0%BE%D0%BB%D1%8C&amp;hl=ru&amp;newwindow=1&amp;sa=G&amp;gbv=2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google.ru/imgres?imgurl=http://www.photogorky.ru/photos/771952da7da1baf8ab56de1244dc8e93.jpg&amp;imgrefurl=http://www.photogorky.ru/showphoto.php?photo_id=2876&amp;usg=__yQhlyjCHQs4SyD4Npj0f6RiyGBo=&amp;h=880&amp;w=586&amp;sz=200&amp;hl=ru&amp;start=1&amp;itbs=1&amp;tbnid=JJtWtrW3PG369M:&amp;tbnh=146&amp;tbnw=97&amp;prev=/images?q=%D0%B1%D0%BE%D0%BB%D1%8C%D1%88%D0%B0%D1%8F+%D0%B2%D1%8B%D0%BF%D1%8C&amp;hl=ru&amp;newwindow=1&amp;sa=G&amp;gbv=2&amp;tbs=isch: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ages.google.ru/imgres?imgurl=http://www.apus.ru/im.xp/049050053048056056049048050.jpg&amp;imgrefurl=http://www.apus.ru/site.xp/049056052054124049056051055048.html&amp;usg=__pnlFBcetF4YmwetQIoRbv2O9ffU=&amp;h=259&amp;w=227&amp;sz=18&amp;hl=ru&amp;start=1&amp;itbs=1&amp;tbnid=oUMkaCZgHKS-7M:&amp;tbnh=112&amp;tbnw=98&amp;prev=/images?q=%D0%B0%D1%80%D1%85%D0%B0%D1%80&amp;hl=ru&amp;newwindow=1&amp;sa=G&amp;gbv=2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://images.google.ru/imgres?imgurl=http://children.claw.ru/1_animals/content/jivnosty/kozyol.jpg&amp;imgrefurl=http://children.claw.ru/1_animals/content/jivnosty/046.htm&amp;usg=__87-gXb4Hf6mAf-JzQVtZ3ZOzaAw=&amp;h=511&amp;w=350&amp;sz=34&amp;hl=ru&amp;start=11&amp;itbs=1&amp;tbnid=j44NUoUHWq9cdM:&amp;tbnh=131&amp;tbnw=90&amp;prev=/images?q=%D0%B0%D1%80%D1%85%D0%B0%D1%80&amp;hl=ru&amp;newwindow=1&amp;sa=G&amp;gbv=2&amp;tbs=isch: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images.google.ru/imgres?imgurl=http://www.spbzoo.ru/images/gallery/rodentia/p_bobr2.jpg&amp;imgrefurl=http://www.spbzoo.ru/section/?id=252&amp;usg=__s5c4ED3Ja4ylRT1stBck5OuQSzU=&amp;h=150&amp;w=200&amp;sz=20&amp;hl=ru&amp;start=1&amp;itbs=1&amp;tbnid=kpSkuluWdQwZtM:&amp;tbnh=78&amp;tbnw=104&amp;prev=/images?q=%D0%B1%D0%BE%D0%B1%D1%80+%D0%BE%D0%B1%D1%8B%D0%BA%D0%BD%D0%BE%D0%B2%D0%B5%D0%BD%D0%BD%D1%8B%D0%B9&amp;hl=ru&amp;newwindow=1&amp;sa=G&amp;gbv=2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images.google.ru/imgres?imgurl=http://www.redbook.ru/images/bobr7.jpg&amp;imgrefurl=http://www.redbook.ru/article205.html&amp;usg=__0fWywxsBd3uqHXrkUHhLk0jNJtk=&amp;h=263&amp;w=400&amp;sz=43&amp;hl=ru&amp;start=2&amp;itbs=1&amp;tbnid=HyNfQyO7ynqooM:&amp;tbnh=82&amp;tbnw=124&amp;prev=/images?q=%D0%B1%D0%BE%D0%B1%D1%80+%D0%BE%D0%B1%D1%8B%D0%BA%D0%BD%D0%BE%D0%B2%D0%B5%D0%BD%D0%BD%D1%8B%D0%B9&amp;hl=ru&amp;newwindow=1&amp;sa=G&amp;gbv=2&amp;tbs=isch:1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ru/imgres?imgurl=http://litzona.com.ua/uploads/photos/2009/04/28/krasnaja_kniga_krasnojarskogo_kraja__rastenija_i_griby1.jpg&amp;imgrefurl=http://litzona.com.ua/2009/04/28/krasnaja_kniga_krasnojarskogo_kraja__rastenija_i_griby.html&amp;usg=__BLNgtLIaITf-EOMekYyt2_rpEks=&amp;h=450&amp;w=319&amp;sz=92&amp;hl=ru&amp;start=1&amp;itbs=1&amp;tbnid=pcFWiB7GNCDYrM:&amp;tbnh=127&amp;tbnw=90&amp;prev=/images?q=%D0%9A%D1%80%D0%B0%D1%81%D0%BD%D0%B0%D1%8F+%D0%BA%D0%BD%D0%B8%D0%B3%D0%B0+%D0%9A%D1%80%D0%B0%D1%81%D0%BD%D0%BE%D1%8F%D1%80%D1%81%D0%BA%D0%B8%D0%B9+%D0%BA%D1%80%D0%B0%D0%B9.+%D0%96%D0%B8%D0%B2%D0%BE%D1%82%D0%BD%D1%8B%D0%B5&amp;hl=ru&amp;newwindow=1&amp;sa=G&amp;gbv=2&amp;tbs=isch: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lh3.ggpht.com/_lNZvwK7Z6Ks/TWqeor-ySzI/AAAAAAAASig/mySGD4xFzCI/s1600-h/IMG_01284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lh3.ggpht.com/_lNZvwK7Z6Ks/TWqel9pJ_gI/AAAAAAAASiI/TiAA2mkfSgw/s1600-h/3fcf8f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edbook24.ru/wp-content/uploads/2012/07/Felis-manul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lh5.ggpht.com/_lNZvwK7Z6Ks/TWqegaNFLjI/AAAAAAAAShY/xGDdoNg5x_M/s1600-h/index-manul-me3.jpg" TargetMode="External"/><Relationship Id="rId9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images.google.ru/imgres?imgurl=http://www.floranimal.ru/pages/animal/v/54.jpg&amp;imgrefurl=http://www.floranimal.ru/pages/animal/v/54.html&amp;usg=__le9dTTs5tpcN8QxEcJorVe4sDqM=&amp;h=299&amp;w=300&amp;sz=28&amp;hl=ru&amp;start=12&amp;itbs=1&amp;tbnid=RIo8OMKedv_N0M:&amp;tbnh=116&amp;tbnw=116&amp;prev=/images?q=%D0%92%D0%BE%D0%BB%D0%BA+%D0%BA%D1%80%D0%B0%D1%81%D0%BD%D1%8B%D0%B9&amp;hl=ru&amp;newwindow=1&amp;sa=G&amp;gbv=2&amp;tbs=isch: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verki.org/wp-content/uploads/2010/09/0_103d7_612626cb_XL.jpe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images.google.ru/imgres?imgurl=http://www.floranimal.ru/pages/animal/v/55.jpg&amp;imgrefurl=http://www.floranimal.ru/pages/animal/v/55.html&amp;usg=__q71aDw33H4CVwF7NZlC5KtPeJwI=&amp;h=450&amp;w=300&amp;sz=41&amp;hl=ru&amp;start=2&amp;itbs=1&amp;tbnid=0iY3sTNPs1ZkjM:&amp;tbnh=127&amp;tbnw=85&amp;prev=/images?q=%D0%92%D0%BE%D0%BB%D0%BA+%D0%BA%D1%80%D0%B0%D1%81%D0%BD%D1%8B%D0%B9&amp;hl=ru&amp;newwindow=1&amp;sa=G&amp;gbv=2&amp;tbs=isch: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edbook24.ru/wp-content/uploads/2012/11/Rangifer-tarandus-valentinae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2" y="260351"/>
            <a:ext cx="7848227" cy="3528689"/>
          </a:xfrm>
        </p:spPr>
        <p:txBody>
          <a:bodyPr/>
          <a:lstStyle/>
          <a:p>
            <a:r>
              <a:rPr lang="ru-RU" sz="4800" dirty="0">
                <a:solidFill>
                  <a:srgbClr val="FF0000"/>
                </a:solidFill>
                <a:latin typeface="Times New Roman" pitchFamily="18" charset="0"/>
              </a:rPr>
              <a:t>КРАСНАЯ КНИГА                                                                     КРАСНОЯРСКОГО КРАЯ</a:t>
            </a:r>
            <a:r>
              <a:rPr lang="ru-RU" sz="4000" dirty="0">
                <a:solidFill>
                  <a:srgbClr val="FF0000"/>
                </a:solidFill>
                <a:latin typeface="Bernard MT Condensed" pitchFamily="18" charset="0"/>
              </a:rPr>
              <a:t>                                                           </a:t>
            </a:r>
            <a:r>
              <a:rPr lang="ru-RU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Животные и растения</a:t>
            </a:r>
            <a:endParaRPr lang="ru-RU" sz="4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" name="ipfpcFWiB7GNCDYrM:" descr="krasnaja_kniga_krasnojarskogo_kraja__rastenija_i_griby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84984"/>
            <a:ext cx="2426050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3968" y="50131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i="1" dirty="0" smtClean="0">
                <a:solidFill>
                  <a:srgbClr val="002060"/>
                </a:solidFill>
              </a:rPr>
              <a:t>Учитель начальных классов </a:t>
            </a:r>
          </a:p>
          <a:p>
            <a:pPr algn="r"/>
            <a:r>
              <a:rPr lang="ru-RU" i="1" dirty="0" smtClean="0">
                <a:solidFill>
                  <a:srgbClr val="002060"/>
                </a:solidFill>
              </a:rPr>
              <a:t>МАОУ «Школа №17» г. Ачинска </a:t>
            </a:r>
          </a:p>
          <a:p>
            <a:pPr algn="r"/>
            <a:r>
              <a:rPr lang="ru-RU" i="1" dirty="0" err="1" smtClean="0">
                <a:solidFill>
                  <a:srgbClr val="002060"/>
                </a:solidFill>
              </a:rPr>
              <a:t>Пучкова</a:t>
            </a:r>
            <a:r>
              <a:rPr lang="ru-RU" i="1" dirty="0" smtClean="0">
                <a:solidFill>
                  <a:srgbClr val="002060"/>
                </a:solidFill>
              </a:rPr>
              <a:t> Ольга Владимировна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3988" cy="1116013"/>
          </a:xfrm>
        </p:spPr>
        <p:txBody>
          <a:bodyPr/>
          <a:lstStyle/>
          <a:p>
            <a:r>
              <a:rPr lang="ru-RU">
                <a:solidFill>
                  <a:srgbClr val="FF0000"/>
                </a:solidFill>
              </a:rPr>
              <a:t>Балабан</a:t>
            </a:r>
            <a:r>
              <a:rPr lang="ru-RU"/>
              <a:t> </a:t>
            </a:r>
          </a:p>
        </p:txBody>
      </p:sp>
      <p:pic>
        <p:nvPicPr>
          <p:cNvPr id="193543" name="Picture 7" descr="0003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341438"/>
            <a:ext cx="3959225" cy="4824412"/>
          </a:xfrm>
          <a:prstGeom prst="rect">
            <a:avLst/>
          </a:prstGeom>
          <a:noFill/>
        </p:spPr>
      </p:pic>
      <p:pic>
        <p:nvPicPr>
          <p:cNvPr id="193554" name="Picture 18" descr="127c3a5920b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1196975"/>
            <a:ext cx="3455987" cy="34559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4941168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Крупный сокол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631113" cy="973138"/>
          </a:xfrm>
        </p:spPr>
        <p:txBody>
          <a:bodyPr/>
          <a:lstStyle/>
          <a:p>
            <a:r>
              <a:rPr lang="ru-RU"/>
              <a:t>          </a:t>
            </a:r>
            <a:r>
              <a:rPr lang="ru-RU">
                <a:solidFill>
                  <a:srgbClr val="FF0000"/>
                </a:solidFill>
              </a:rPr>
              <a:t>Соболь </a:t>
            </a:r>
          </a:p>
        </p:txBody>
      </p:sp>
      <p:pic>
        <p:nvPicPr>
          <p:cNvPr id="194565" name="Picture 5" descr="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832"/>
            <a:ext cx="4392613" cy="4608512"/>
          </a:xfrm>
          <a:prstGeom prst="rect">
            <a:avLst/>
          </a:prstGeom>
          <a:noFill/>
        </p:spPr>
      </p:pic>
      <p:pic>
        <p:nvPicPr>
          <p:cNvPr id="7" name="Picture 8" descr="http://im2-tub-ru.yandex.net/i?id=225588204-29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764704"/>
            <a:ext cx="410355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trud-ost.ru/wp-content/uploads/2013/01/%D0%A1%D0%BE%D0%B1%D0%BE%D0%B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767807"/>
            <a:ext cx="3744416" cy="2830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631113" cy="900113"/>
          </a:xfrm>
        </p:spPr>
        <p:txBody>
          <a:bodyPr/>
          <a:lstStyle/>
          <a:p>
            <a:r>
              <a:rPr lang="ru-RU">
                <a:solidFill>
                  <a:srgbClr val="FF0000"/>
                </a:solidFill>
              </a:rPr>
              <a:t>Большая выпь</a:t>
            </a:r>
          </a:p>
        </p:txBody>
      </p:sp>
      <p:graphicFrame>
        <p:nvGraphicFramePr>
          <p:cNvPr id="195597" name="Group 13"/>
          <p:cNvGraphicFramePr>
            <a:graphicFrameLocks noGrp="1"/>
          </p:cNvGraphicFramePr>
          <p:nvPr/>
        </p:nvGraphicFramePr>
        <p:xfrm>
          <a:off x="0" y="2573338"/>
          <a:ext cx="9144000" cy="1692275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6922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hlinkClick r:id="rId2"/>
                        </a:rPr>
                        <a:t>  </a:t>
                      </a:r>
                      <a:r>
                        <a:rPr kumimoji="0" lang="ru-RU" sz="8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             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5589" name="Picture 5" descr="771952da7da1baf8ab56de1244dc8e9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1557338"/>
            <a:ext cx="3744912" cy="43926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3988" cy="900113"/>
          </a:xfrm>
        </p:spPr>
        <p:txBody>
          <a:bodyPr/>
          <a:lstStyle/>
          <a:p>
            <a:r>
              <a:rPr lang="ru-RU"/>
              <a:t>        </a:t>
            </a:r>
            <a:r>
              <a:rPr lang="ru-RU">
                <a:solidFill>
                  <a:srgbClr val="FF0000"/>
                </a:solidFill>
              </a:rPr>
              <a:t>Архар</a:t>
            </a:r>
          </a:p>
        </p:txBody>
      </p:sp>
      <p:pic>
        <p:nvPicPr>
          <p:cNvPr id="198661" name="Picture 5" descr="0490500530480560560490480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557338"/>
            <a:ext cx="3887788" cy="4681537"/>
          </a:xfrm>
          <a:prstGeom prst="rect">
            <a:avLst/>
          </a:prstGeom>
          <a:noFill/>
        </p:spPr>
      </p:pic>
      <p:pic>
        <p:nvPicPr>
          <p:cNvPr id="198663" name="Picture 7" descr="kozyo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3" y="692150"/>
            <a:ext cx="3527425" cy="43211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0000"/>
                </a:solidFill>
                <a:effectLst/>
              </a:rPr>
              <a:t>Бобр обыкновенный</a:t>
            </a:r>
          </a:p>
        </p:txBody>
      </p:sp>
      <p:pic>
        <p:nvPicPr>
          <p:cNvPr id="238597" name="Picture 5" descr="p_bobr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2133600"/>
            <a:ext cx="3671888" cy="4032250"/>
          </a:xfrm>
          <a:prstGeom prst="rect">
            <a:avLst/>
          </a:prstGeom>
          <a:noFill/>
        </p:spPr>
      </p:pic>
      <p:pic>
        <p:nvPicPr>
          <p:cNvPr id="238599" name="Picture 7" descr="bobr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341439"/>
            <a:ext cx="3960813" cy="359973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3954" name="Picture 2" descr="http://player.myshared.ru/4/50996/slides/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692696"/>
            <a:ext cx="7690048" cy="5403304"/>
          </a:xfrm>
        </p:spPr>
        <p:txBody>
          <a:bodyPr/>
          <a:lstStyle/>
          <a:p>
            <a:pPr indent="0">
              <a:lnSpc>
                <a:spcPct val="101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Если я сорву цветок,</a:t>
            </a:r>
            <a:endParaRPr lang="ru-RU" sz="2800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01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Если ты сорвёшь цветок,</a:t>
            </a:r>
            <a:endParaRPr lang="ru-RU" sz="2800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01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Если все: и я, и ты –</a:t>
            </a:r>
            <a:endParaRPr lang="ru-RU" sz="2800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01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Если мы сорвём цветы –</a:t>
            </a:r>
            <a:endParaRPr lang="ru-RU" sz="2800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01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Опустеют все поляны</a:t>
            </a:r>
            <a:endParaRPr lang="ru-RU" sz="2800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01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И не будет красоты!</a:t>
            </a:r>
            <a:endParaRPr lang="ru-RU" sz="2800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01000"/>
              </a:lnSpc>
              <a:spcAft>
                <a:spcPts val="0"/>
              </a:spcAft>
              <a:buNone/>
            </a:pPr>
            <a:r>
              <a:rPr lang="ru-RU" i="1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                                  Т. Собакина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2930" name="Picture 2" descr="http://player.myshared.ru/4/50996/slides/slide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4978" name="Picture 2" descr="http://player.myshared.ru/4/50996/slides/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02" name="Picture 2" descr="http://player.myshared.ru/4/50996/slides/slide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765175"/>
            <a:ext cx="8229600" cy="854075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FF0000"/>
                </a:solidFill>
              </a:rPr>
              <a:t>  Цель:</a:t>
            </a:r>
            <a:r>
              <a:rPr lang="ru-RU" sz="3200">
                <a:solidFill>
                  <a:srgbClr val="FF0000"/>
                </a:solidFill>
              </a:rPr>
              <a:t> </a:t>
            </a: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познакомить с  особенностями  Красной книги Красноярского края, с некоторыми  животными, занесенными в Красную книгу</a:t>
            </a: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;</a:t>
            </a:r>
            <a:b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251325"/>
          </a:xfrm>
        </p:spPr>
        <p:txBody>
          <a:bodyPr/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Задачи:</a:t>
            </a:r>
          </a:p>
          <a:p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раскроют основные причины сокращения численности животных, меры, необходимые для их охраны;</a:t>
            </a:r>
          </a:p>
          <a:p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выявят животных ближайшего природного окружения, нуждающихся в особо бережном отношении со стороны человека;</a:t>
            </a:r>
          </a:p>
          <a:p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обсудят, что угрожает этим животным и как они смогут способствовать</a:t>
            </a: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0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7026" name="Picture 2" descr="http://player.myshared.ru/4/50996/slides/slide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8050" name="Picture 2" descr="http://player.myshared.ru/4/50996/slides/slid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9074" name="Picture 2" descr="http://player.myshared.ru/4/50996/slides/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0098" name="Picture 2" descr="http://player.myshared.ru/4/50996/slides/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1122" name="Picture 2" descr="http://player.myshared.ru/4/50996/slides/slide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2146" name="Picture 2" descr="http://player.myshared.ru/4/50996/slides/slide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620713"/>
            <a:ext cx="7696200" cy="50101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 </a:t>
            </a:r>
            <a:r>
              <a:rPr lang="ru-RU" sz="2800" b="1" i="1">
                <a:solidFill>
                  <a:srgbClr val="000000"/>
                </a:solidFill>
              </a:rPr>
              <a:t>Красноярский край – регион уникальный. По своим размерам природному многообразию это целая страна.  Необходимо сохранить уникальную природу и животный мир нашего края. Можно сберечь и лес, и поле, и речку и все, что нас окружает, если усвоить ряд несложных правил поведения на природе, выполнение которых должно стать естественным для каждого из нас, как привычка говорить “Спасибо”.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989888" cy="755650"/>
          </a:xfrm>
        </p:spPr>
        <p:txBody>
          <a:bodyPr/>
          <a:lstStyle/>
          <a:p>
            <a:r>
              <a:rPr lang="ru-RU" sz="3100">
                <a:solidFill>
                  <a:srgbClr val="FF0000"/>
                </a:solidFill>
              </a:rPr>
              <a:t>“Красная книга”</a:t>
            </a:r>
            <a:r>
              <a:rPr lang="ru-RU" sz="4000"/>
              <a:t> 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175" y="836613"/>
            <a:ext cx="4752975" cy="52974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 </a:t>
            </a:r>
            <a:r>
              <a:rPr lang="ru-RU" sz="800"/>
              <a:t>         </a:t>
            </a:r>
            <a:r>
              <a:rPr lang="ru-RU" sz="1600" b="1">
                <a:solidFill>
                  <a:srgbClr val="000000"/>
                </a:solidFill>
              </a:rPr>
              <a:t>Охраняется Красной книгой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Сколько редких животных и птиц,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Чтобы выжил простор многоликий 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Ради света грядущих зарниц.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Чтобы души не стали пусты,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Охраняются звери,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Охраняются змеи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Охраняются даже цветы.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Красная книга - Красная!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Значит, природа в опасности!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Значит, нельзя терять даже мига.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Все живое хранить зовет.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Пусть зовет не напрасно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Красная книга. Красная книга!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И тревога за жизнь неустанна,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Чтоб не сгинуть в космической мгле.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Исчезаем все океаны,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Исчерпаем все на земле. 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Мы леса и поля обижаем,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Стонут реки от горьких обид.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И себя мы прощаем,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И себя мы прощаем,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Но грядущее нас не простит.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800">
                <a:solidFill>
                  <a:srgbClr val="000000"/>
                </a:solidFill>
              </a:rPr>
              <a:t>                                                            </a:t>
            </a:r>
            <a:r>
              <a:rPr lang="ru-RU" sz="1800">
                <a:solidFill>
                  <a:srgbClr val="000000"/>
                </a:solidFill>
              </a:rPr>
              <a:t>Б. Дубровина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205064"/>
          </a:xfrm>
        </p:spPr>
        <p:txBody>
          <a:bodyPr/>
          <a:lstStyle/>
          <a:p>
            <a:pPr indent="0">
              <a:lnSpc>
                <a:spcPct val="101000"/>
              </a:lnSpc>
              <a:spcAft>
                <a:spcPts val="0"/>
              </a:spcAft>
              <a:buNone/>
            </a:pPr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Берегите эту Землю, эту воду,</a:t>
            </a:r>
            <a:endParaRPr lang="ru-RU" sz="3600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01000"/>
              </a:lnSpc>
              <a:spcAft>
                <a:spcPts val="0"/>
              </a:spcAft>
              <a:buNone/>
            </a:pPr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Даже малую былиночку любя,</a:t>
            </a:r>
            <a:endParaRPr lang="ru-RU" sz="3600" dirty="0" smtClean="0">
              <a:solidFill>
                <a:schemeClr val="bg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01000"/>
              </a:lnSpc>
              <a:spcAft>
                <a:spcPts val="0"/>
              </a:spcAft>
              <a:buNone/>
            </a:pPr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Берегите всех друзей внутри природы, </a:t>
            </a:r>
          </a:p>
          <a:p>
            <a:pPr indent="0">
              <a:lnSpc>
                <a:spcPct val="101000"/>
              </a:lnSpc>
              <a:spcAft>
                <a:spcPts val="0"/>
              </a:spcAft>
              <a:buNone/>
            </a:pPr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Убивайте лишь зверей внутри себя!</a:t>
            </a:r>
            <a:endParaRPr lang="ru-RU" sz="4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datas/okruzhajuschij-mir/ZHivotnye-Krasnoj-knigi/0001-001-Krasnaja-kni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875" y="-242888"/>
            <a:ext cx="10272713" cy="770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87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</a:rPr>
              <a:t>              </a:t>
            </a:r>
            <a:r>
              <a:rPr lang="ru-RU" sz="2000">
                <a:latin typeface="Times New Roman" pitchFamily="18" charset="0"/>
              </a:rPr>
              <a:t>  </a:t>
            </a: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В прошлом веке люди впервые всерьёз стали беспокоиться о сохранении природы. Был создан Международный союз охраны природы и природных ресурсов.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            Красная книга Красноярского края содержит сведения о редких и исчезающих видах растений и животных в Красноярском крае.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Все – все на свете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На свете нужны                                               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И мошки не меньше нужны, чем слоны                        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Нельзя обойтись без чудищ нелепых                                        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И даже без хищников злых свирепых!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Нужны все на свете!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Нужны все подряд –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Кто делает мёд и кто делает яд                                                              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А если нам кто – нибудь лишним покажется,                    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То это, конечно, ошибкой окажется!</a:t>
            </a:r>
          </a:p>
          <a:p>
            <a:pPr>
              <a:lnSpc>
                <a:spcPct val="80000"/>
              </a:lnSpc>
            </a:pPr>
            <a:endParaRPr lang="ru-RU" sz="2000" b="1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000" b="1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000" b="1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716463" y="981075"/>
            <a:ext cx="3959225" cy="482441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        </a:t>
            </a:r>
            <a:r>
              <a:rPr lang="ru-RU" sz="1800" b="1">
                <a:solidFill>
                  <a:srgbClr val="000000"/>
                </a:solidFill>
              </a:rPr>
              <a:t>Не только люди обладают даром речи. Говорят и книги. Но такая книга – она кричит! Это Красная книга- справочник об исчезающих животных. Почему она Красная?     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b="1">
                <a:solidFill>
                  <a:srgbClr val="000000"/>
                </a:solidFill>
              </a:rPr>
              <a:t>         Красный цвет-сигнал запрета, понятный людям всего мира. Горит красный светофор – значит, проезда нет, прохода нет. Стой, человек!      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b="1">
                <a:solidFill>
                  <a:srgbClr val="000000"/>
                </a:solidFill>
              </a:rPr>
              <a:t>          Красная книга – своеобразный сигнал опасности, угрозы. Красный цвет-цвет крови, цвет жизни. А пока есть жизнь – есть надежда.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           </a:t>
            </a:r>
          </a:p>
        </p:txBody>
      </p:sp>
      <p:pic>
        <p:nvPicPr>
          <p:cNvPr id="94216" name="ipfpcFWiB7GNCDYrM:" descr="krasnaja_kniga_krasnojarskogo_kraja__rastenija_i_griby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268413"/>
            <a:ext cx="3024187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История Красной книги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8892480" cy="4683224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b="1" dirty="0"/>
              <a:t>        </a:t>
            </a:r>
            <a:r>
              <a:rPr lang="ru-RU" sz="1600" b="1" dirty="0">
                <a:solidFill>
                  <a:srgbClr val="000000"/>
                </a:solidFill>
              </a:rPr>
              <a:t>Красная книга Красноярского края в качестве официального документа появилась в 2000 г., хотя её первое издание датировано 1995 г. Порядок ведения Красной книги Красноярского края был определен двумя документами: Законом края № 10-301 от 28.06.1996 г. «О Красной книге Красноярского края» и Постановлением администрации края № 742-п от 09.12.1996 г. «О Красной книге Красноярского края». В соответствии с этими документами в настоящий Перечень, как и в список 1996 г., вошли животные, населяющие или встречающиеся на территории Красноярского края в его современных административных границах.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endParaRPr lang="ru-RU" sz="1800" b="1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00"/>
                </a:solidFill>
              </a:rPr>
              <a:t>       </a:t>
            </a:r>
            <a:r>
              <a:rPr lang="ru-RU" sz="2400" b="1" dirty="0">
                <a:solidFill>
                  <a:srgbClr val="000000"/>
                </a:solidFill>
              </a:rPr>
              <a:t>Название “Красная книга” вполне конкретное и в то же время символическое. Символичны и ее страницы: </a:t>
            </a:r>
            <a:r>
              <a:rPr lang="ru-RU" sz="2400" b="1" i="1" u="sng" dirty="0">
                <a:solidFill>
                  <a:srgbClr val="000000"/>
                </a:solidFill>
              </a:rPr>
              <a:t>черная</a:t>
            </a:r>
            <a:r>
              <a:rPr lang="ru-RU" sz="2400" b="1" dirty="0">
                <a:solidFill>
                  <a:srgbClr val="000000"/>
                </a:solidFill>
              </a:rPr>
              <a:t> – содержит названия исчезнувших видов, </a:t>
            </a:r>
            <a:r>
              <a:rPr lang="ru-RU" sz="2400" b="1" i="1" u="sng" dirty="0">
                <a:solidFill>
                  <a:srgbClr val="000000"/>
                </a:solidFill>
              </a:rPr>
              <a:t>красная</a:t>
            </a:r>
            <a:r>
              <a:rPr lang="ru-RU" sz="2400" b="1" dirty="0">
                <a:solidFill>
                  <a:srgbClr val="000000"/>
                </a:solidFill>
              </a:rPr>
              <a:t> – находящихся на грани исчезновения, </a:t>
            </a:r>
            <a:r>
              <a:rPr lang="ru-RU" sz="2400" b="1" i="1" u="sng" dirty="0">
                <a:solidFill>
                  <a:srgbClr val="000000"/>
                </a:solidFill>
              </a:rPr>
              <a:t>желтая</a:t>
            </a:r>
            <a:r>
              <a:rPr lang="ru-RU" sz="2400" b="1" dirty="0">
                <a:solidFill>
                  <a:srgbClr val="000000"/>
                </a:solidFill>
              </a:rPr>
              <a:t> – названия видов, численность которых восстанавливается благодаря вмешательству человека, </a:t>
            </a:r>
            <a:r>
              <a:rPr lang="ru-RU" sz="2400" b="1" i="1" u="sng" dirty="0">
                <a:solidFill>
                  <a:srgbClr val="000000"/>
                </a:solidFill>
              </a:rPr>
              <a:t>зеленая </a:t>
            </a:r>
            <a:r>
              <a:rPr lang="ru-RU" sz="2400" b="1" dirty="0">
                <a:solidFill>
                  <a:srgbClr val="000000"/>
                </a:solidFill>
              </a:rPr>
              <a:t>– перечень малоизученных видов, </a:t>
            </a:r>
            <a:r>
              <a:rPr lang="ru-RU" sz="2400" b="1" i="1" u="sng" dirty="0">
                <a:solidFill>
                  <a:srgbClr val="000000"/>
                </a:solidFill>
              </a:rPr>
              <a:t>белая </a:t>
            </a:r>
            <a:r>
              <a:rPr lang="ru-RU" sz="2400" b="1" dirty="0">
                <a:solidFill>
                  <a:srgbClr val="000000"/>
                </a:solidFill>
              </a:rPr>
              <a:t>– практически не изученных видов животных и растений.</a:t>
            </a:r>
          </a:p>
        </p:txBody>
      </p:sp>
      <p:pic>
        <p:nvPicPr>
          <p:cNvPr id="6" name="Picture 1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1731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9614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Манул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Рисунок 4" descr="3fcf8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16031"/>
          <a:stretch>
            <a:fillRect/>
          </a:stretch>
        </p:blipFill>
        <p:spPr bwMode="auto">
          <a:xfrm>
            <a:off x="246999" y="4365104"/>
            <a:ext cx="3748937" cy="249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 descr="index-manul-me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692697"/>
            <a:ext cx="369083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http://redbook24.ru/wp-content/uploads/2012/07/Felis-manul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t="10953"/>
          <a:stretch>
            <a:fillRect/>
          </a:stretch>
        </p:blipFill>
        <p:spPr bwMode="auto">
          <a:xfrm>
            <a:off x="4644008" y="4293096"/>
            <a:ext cx="4283968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5" descr="IMG_0128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91434" y="692696"/>
            <a:ext cx="43559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1665" name="Rectangle 1"/>
          <p:cNvSpPr>
            <a:spLocks noChangeArrowheads="1"/>
          </p:cNvSpPr>
          <p:nvPr/>
        </p:nvSpPr>
        <p:spPr bwMode="auto">
          <a:xfrm>
            <a:off x="179513" y="2963562"/>
            <a:ext cx="89644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то рысь, не то кот, но черты сходства есть и с тем и другим.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Фыркает, хрипло урчит, точно простужен.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Приплюснутая голова с округлыми ушами, свисающие бакенбарды пристальный взгляд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из-под насупленных бровей.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Ростом не велик, крепыш на тол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стых ножках и с толстым хвостом.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"/>
            <a:ext cx="7702550" cy="836711"/>
          </a:xfrm>
        </p:spPr>
        <p:txBody>
          <a:bodyPr/>
          <a:lstStyle/>
          <a:p>
            <a:r>
              <a:rPr lang="ru-RU" dirty="0"/>
              <a:t>                    </a:t>
            </a:r>
            <a:r>
              <a:rPr lang="ru-RU" b="1" dirty="0">
                <a:solidFill>
                  <a:srgbClr val="FF0000"/>
                </a:solidFill>
              </a:rPr>
              <a:t>Красный волк</a:t>
            </a:r>
            <a:r>
              <a:rPr lang="ru-RU" b="1" dirty="0"/>
              <a:t> </a:t>
            </a:r>
          </a:p>
        </p:txBody>
      </p:sp>
      <p:pic>
        <p:nvPicPr>
          <p:cNvPr id="191493" name="Picture 5" descr="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764704"/>
            <a:ext cx="3563888" cy="2736303"/>
          </a:xfrm>
          <a:prstGeom prst="rect">
            <a:avLst/>
          </a:prstGeom>
          <a:noFill/>
        </p:spPr>
      </p:pic>
      <p:pic>
        <p:nvPicPr>
          <p:cNvPr id="191494" name="Picture 6" descr="5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"/>
            <a:ext cx="3203848" cy="3961470"/>
          </a:xfrm>
          <a:prstGeom prst="rect">
            <a:avLst/>
          </a:prstGeom>
          <a:noFill/>
        </p:spPr>
      </p:pic>
      <p:pic>
        <p:nvPicPr>
          <p:cNvPr id="7" name="Picture 10" descr="Картинка 6 из 5971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7" y="3688438"/>
            <a:ext cx="3744416" cy="3169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1495" name="Rectangle 7"/>
          <p:cNvSpPr>
            <a:spLocks noChangeArrowheads="1"/>
          </p:cNvSpPr>
          <p:nvPr/>
        </p:nvSpPr>
        <p:spPr bwMode="auto">
          <a:xfrm>
            <a:off x="4211960" y="3441680"/>
            <a:ext cx="493204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 меньше волка, но больше лисы.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серый и не рыжий, а красный.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Хвост пушистый и висит до земли.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Уши круглые, сверху покрыты густыми волосками.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Охотится только стаями.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Киплинг в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Маугли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наверное, их имел в виду, говоря о большой стае.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804248" cy="69269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ИРБИС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ИЛИ БАРС СНЕЖНЫЙ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Picture 4" descr="ирб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40399">
            <a:off x="127084" y="2044711"/>
            <a:ext cx="3967075" cy="264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bar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403714">
            <a:off x="5229683" y="2058823"/>
            <a:ext cx="3790373" cy="2338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265px-Irbis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4750" y="4221088"/>
            <a:ext cx="288925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irbis-snezhniy-bars-16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19588"/>
            <a:ext cx="338455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snow-leopar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3641080"/>
            <a:ext cx="2481709" cy="321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41" name="Rectangle 1"/>
          <p:cNvSpPr>
            <a:spLocks noChangeArrowheads="1"/>
          </p:cNvSpPr>
          <p:nvPr/>
        </p:nvSpPr>
        <p:spPr bwMode="auto">
          <a:xfrm>
            <a:off x="0" y="314366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Шкура дымчато-серая с черными пятнами, очень напоминает камни и живет высоко в горах.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Отличный охотник, ловит всех от яков до мышей.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Любит играть, и валятся на снегу.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Может рычать, а может мурлыкать.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4499992" cy="692696"/>
          </a:xfrm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</a:rPr>
              <a:t>Северный олень</a:t>
            </a:r>
            <a:r>
              <a:rPr lang="ru-RU" sz="4000" dirty="0"/>
              <a:t> </a:t>
            </a:r>
          </a:p>
        </p:txBody>
      </p:sp>
      <p:pic>
        <p:nvPicPr>
          <p:cNvPr id="6" name="Picture 4" descr="http://im8-tub-ru.yandex.net/i?id=46825958-32-72&amp;n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3960440" cy="525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2" descr="http://redbook24.ru/wp-content/uploads/2012/11/Rangifer-tarandus-valentina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20069" r="10365"/>
          <a:stretch>
            <a:fillRect/>
          </a:stretch>
        </p:blipFill>
        <p:spPr bwMode="auto">
          <a:xfrm>
            <a:off x="4350005" y="2852936"/>
            <a:ext cx="4793995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518" name="Rectangle 6"/>
          <p:cNvSpPr>
            <a:spLocks noChangeArrowheads="1"/>
          </p:cNvSpPr>
          <p:nvPr/>
        </p:nvSpPr>
        <p:spPr bwMode="auto">
          <a:xfrm>
            <a:off x="4283968" y="227739"/>
            <a:ext cx="486003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 большой, с рогами и самец и самка.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Бывает тундровый, а бывает таежный, но все равно северный.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Они легко передвигаются по болотам, не тонут в снегу, хорошо плавают.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Бежать как он, значит, бежать быстро.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сказке «Снежная королева» он домчал Герду к Каю.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10">
      <a:dk1>
        <a:srgbClr val="006666"/>
      </a:dk1>
      <a:lt1>
        <a:srgbClr val="FFFFFF"/>
      </a:lt1>
      <a:dk2>
        <a:srgbClr val="F6ED72"/>
      </a:dk2>
      <a:lt2>
        <a:srgbClr val="CCFFFF"/>
      </a:lt2>
      <a:accent1>
        <a:srgbClr val="FFCC00"/>
      </a:accent1>
      <a:accent2>
        <a:srgbClr val="00CC99"/>
      </a:accent2>
      <a:accent3>
        <a:srgbClr val="FAF4BC"/>
      </a:accent3>
      <a:accent4>
        <a:srgbClr val="DADADA"/>
      </a:accent4>
      <a:accent5>
        <a:srgbClr val="FFE2AA"/>
      </a:accent5>
      <a:accent6>
        <a:srgbClr val="00B98A"/>
      </a:accent6>
      <a:hlink>
        <a:srgbClr val="0099FF"/>
      </a:hlink>
      <a:folHlink>
        <a:srgbClr val="6600CC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ершина горы 10">
        <a:dk1>
          <a:srgbClr val="006666"/>
        </a:dk1>
        <a:lt1>
          <a:srgbClr val="FFFFFF"/>
        </a:lt1>
        <a:dk2>
          <a:srgbClr val="F6ED72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FAF4BC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324</TotalTime>
  <Words>804</Words>
  <Application>Microsoft Office PowerPoint</Application>
  <PresentationFormat>Экран (4:3)</PresentationFormat>
  <Paragraphs>75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Вершина горы</vt:lpstr>
      <vt:lpstr>КРАСНАЯ КНИГА                                                                     КРАСНОЯРСКОГО КРАЯ                                                           Животные и растения</vt:lpstr>
      <vt:lpstr>  Цель: познакомить с  особенностями  Красной книги Красноярского края, с некоторыми  животными, занесенными в Красную книгу; </vt:lpstr>
      <vt:lpstr>Слайд 3</vt:lpstr>
      <vt:lpstr>Слайд 4</vt:lpstr>
      <vt:lpstr>История Красной книги</vt:lpstr>
      <vt:lpstr>Манул </vt:lpstr>
      <vt:lpstr>                    Красный волк </vt:lpstr>
      <vt:lpstr> ИРБИС, ИЛИ БАРС СНЕЖНЫЙ </vt:lpstr>
      <vt:lpstr>Северный олень </vt:lpstr>
      <vt:lpstr>Балабан </vt:lpstr>
      <vt:lpstr>          Соболь </vt:lpstr>
      <vt:lpstr>Большая выпь</vt:lpstr>
      <vt:lpstr>        Архар</vt:lpstr>
      <vt:lpstr>Бобр обыкновенный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“Красная книга” </vt:lpstr>
      <vt:lpstr>Слайд 28</vt:lpstr>
      <vt:lpstr>Слайд 29</vt:lpstr>
      <vt:lpstr>Слайд 30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 КРАСНОЯРСКОГО КРАЯ.</dc:title>
  <dc:creator>Иванова</dc:creator>
  <cp:lastModifiedBy>Админ</cp:lastModifiedBy>
  <cp:revision>15</cp:revision>
  <dcterms:created xsi:type="dcterms:W3CDTF">2010-02-21T08:17:31Z</dcterms:created>
  <dcterms:modified xsi:type="dcterms:W3CDTF">2018-01-16T14:55:22Z</dcterms:modified>
</cp:coreProperties>
</file>