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1" r:id="rId3"/>
    <p:sldId id="257" r:id="rId4"/>
    <p:sldId id="258" r:id="rId5"/>
    <p:sldId id="265" r:id="rId6"/>
    <p:sldId id="264" r:id="rId7"/>
    <p:sldId id="259" r:id="rId8"/>
    <p:sldId id="262" r:id="rId9"/>
    <p:sldId id="260" r:id="rId10"/>
    <p:sldId id="263" r:id="rId11"/>
    <p:sldId id="261" r:id="rId12"/>
    <p:sldId id="266" r:id="rId13"/>
    <p:sldId id="267" r:id="rId14"/>
    <p:sldId id="268" r:id="rId15"/>
    <p:sldId id="269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2" autoAdjust="0"/>
    <p:restoredTop sz="94660"/>
  </p:normalViewPr>
  <p:slideViewPr>
    <p:cSldViewPr>
      <p:cViewPr varScale="1">
        <p:scale>
          <a:sx n="83" d="100"/>
          <a:sy n="83" d="100"/>
        </p:scale>
        <p:origin x="-99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D394-8D37-441B-98CA-7605EBE7D8FB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16116-6378-41B1-8B13-AAA0E03E0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D394-8D37-441B-98CA-7605EBE7D8FB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16116-6378-41B1-8B13-AAA0E03E0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D394-8D37-441B-98CA-7605EBE7D8FB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16116-6378-41B1-8B13-AAA0E03E0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D394-8D37-441B-98CA-7605EBE7D8FB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16116-6378-41B1-8B13-AAA0E03E0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D394-8D37-441B-98CA-7605EBE7D8FB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16116-6378-41B1-8B13-AAA0E03E0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D394-8D37-441B-98CA-7605EBE7D8FB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16116-6378-41B1-8B13-AAA0E03E0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D394-8D37-441B-98CA-7605EBE7D8FB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16116-6378-41B1-8B13-AAA0E03E0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D394-8D37-441B-98CA-7605EBE7D8FB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B116116-6378-41B1-8B13-AAA0E03E06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D394-8D37-441B-98CA-7605EBE7D8FB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16116-6378-41B1-8B13-AAA0E03E0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B4D394-8D37-441B-98CA-7605EBE7D8FB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CB116116-6378-41B1-8B13-AAA0E03E0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8B4D394-8D37-441B-98CA-7605EBE7D8FB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16116-6378-41B1-8B13-AAA0E03E0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8B4D394-8D37-441B-98CA-7605EBE7D8FB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B116116-6378-41B1-8B13-AAA0E03E06A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yandsearch?text=%D0%B8%D1%80%D0%BA%D1%83%D1%82%D1%81%D0%BA%D0%B8%D0%B9%20%D0%BD%D0%B0%D1%86%D0%B8%D0%BE%D0%BD%D0%B0%D0%BB%D1%8C%D0%BD%D1%8B%D0%B9%20%D0%BF%D0%B0%D1%80%D0%BA&amp;img_url=http://upload.wikimedia.org/wikipedia/commons/thumb/d/d8/Pirin_national_park.jpg/300px-Pirin_national_park.jpg&amp;pos=0&amp;rpt=simage&amp;lr=65&amp;noreask=1&amp;source=wiz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yandsearch?source=wiz&amp;fp=0&amp;text=%D0%B1%D1%80%D0%B0%D1%82%D1%81%D0%BA%D0%B0%D1%8F%20%D0%B3%D1%8D%D1%81&amp;noreask=1&amp;pos=1&amp;lr=65&amp;rpt=simage&amp;uinfo=ww-1203-wh-835-fw-978-fh-598-pd-1&amp;img_url=http://image.newsru.com/pict/id/1256132_20100315111145.gif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yandex.ru/yandsearch?source=wiz&amp;fp=0&amp;text=%D0%B1%D1%80%D0%B0%D1%82%D1%81%D0%BA%D0%B0%D1%8F%20%D0%B3%D1%8D%D1%81&amp;noreask=1&amp;pos=23&amp;lr=65&amp;rpt=simage&amp;uinfo=ww-1203-wh-835-fw-978-fh-598-pd-1&amp;img_url=http://www.annews.ru/upload/iblock/2bb/tjm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images.yandex.ru/yandsearch?text=%D0%BC%D0%B5%D0%BC%D0%BE%D1%80%D0%B8%D0%B0%D0%BB%20%D0%BF%D0%BE%D0%B1%D0%B5%D0%B4%D1%8B%20%D0%B2%20%D0%B1%D1%80%D0%B0%D1%82%D1%81%D0%BA%D0%B5&amp;fp=0&amp;pos=4&amp;uinfo=ww-1203-wh-835-fw-978-fh-598-pd-1&amp;rpt=simage&amp;img_url=http://cs307615.userapi.com/v307615899/3a26/WNfxNofSsc8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yandex.ru/yandsearch?text=%D0%BC%D0%B5%D0%BC%D0%BE%D1%80%D0%B8%D0%B0%D0%BB%20%D0%BF%D0%BE%D0%B1%D0%B5%D0%B4%D1%8B%20%D0%B2%20%D0%B1%D1%80%D0%B0%D1%82%D1%81%D0%BA%D0%B5&amp;fp=0&amp;pos=0&amp;uinfo=ww-1203-wh-835-fw-978-fh-598-pd-1&amp;rpt=simage&amp;img_url=http://img-fotki.yandex.ru/get/36/forge2006.e/0_15dde_c348cee9_XL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7" Type="http://schemas.openxmlformats.org/officeDocument/2006/relationships/slide" Target="slide1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openxmlformats.org/officeDocument/2006/relationships/slide" Target="slide10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yandex.ru/yandsearch?text=%D1%83%D1%81%D0%B0%D0%B4%D1%8C%D0%B1%D0%B0%20%D1%81%D1%83%D0%BA%D0%B0%D1%87%D0%B5%D0%B2%D0%B0%20%D0%B2%20%D0%B8%D1%80%D0%BA%D1%83%D1%82%D1%81%D0%BA%D0%B5&amp;img_url=http://gz.irkobl.ru/upload/iblock/6ed/6edf7751665331cbddedc90328e98225.jpg&amp;pos=3&amp;rpt=simage&amp;lr=65&amp;noreask=1&amp;source=wiz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wiz&amp;fp=0&amp;text=%D1%83%D1%81%D0%B0%D0%B4%D1%8C%D0%B1%D0%B0%20%D1%81%D1%83%D0%BA%D0%B0%D1%87%D0%B5%D0%B2%D0%B0%20%D0%B2%20%D0%B8%D1%80%D0%BA%D1%83%D1%82%D1%81%D0%BA%D0%B5&amp;noreask=1&amp;pos=1&amp;lr=65&amp;rpt=simage&amp;uinfo=ww-1203-wh-835-fw-978-fh-598-pd-1&amp;img_url=http://www.megairk.ru/res/public/usersfiles/news/b5fe2eede7836bc9_100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text=%D0%BE%D0%B7%D0%B5%D1%80%D0%BE%20%D0%B1%D0%B0%D0%B9%D0%BA%D0%B0%D0%BB&amp;fp=0&amp;pos=0&amp;uinfo=ww-1203-wh-835-fw-978-fh-598-pd-1&amp;rpt=simage&amp;img_url=http://www.magicbaikal.ru/album/sunrise/thumbs/baikal-s73f12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text=%D0%BA%D1%80%D0%B0%D0%B5%D0%B2%D0%B5%D0%B4%D1%87%D0%B5%D1%81%D0%BA%D0%B0%D1%8F%20%D0%BC%D1%83%D0%B7%D0%B5%D0%B9%20%D0%B2%20%D0%B8%D1%80%D0%BA%D1%83%D1%82%D1%81%D0%BA%D1%83&amp;fp=0&amp;pos=4&amp;uinfo=ww-1203-wh-835-fw-978-fh-598-pd-1&amp;rpt=simage&amp;img_url=http://www.irk.ru/img/site/news/28/11000.jpg" TargetMode="External"/><Relationship Id="rId2" Type="http://schemas.openxmlformats.org/officeDocument/2006/relationships/hyperlink" Target="http://images.yandex.ru/yandsearch?text=%D0%B8%D1%80%D0%BA%D1%83%D1%82%D1%81%D0%BA%D0%B8%D0%B9%20%D0%BA%D1%80%D0%B0%D0%B5%D0%B2%D0%B5%D0%B4%D1%87%D0%B5%D1%81%D0%BA%D0%B8%D0%B9%20%D0%BC%D1%83%D0%B7%D0%B5%D0%B9&amp;img_url=http://www.wildrussia.spb.ru/rus/Baikal/Images/irkkraevmyzb.jpg&amp;pos=2&amp;rpt=simage&amp;lr=65&amp;noreask=1&amp;source=wiz" TargetMode="External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44" y="714356"/>
            <a:ext cx="874867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Достопримечательности</a:t>
            </a:r>
          </a:p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 Иркутской области</a:t>
            </a:r>
            <a:endParaRPr lang="ru-RU" sz="5400" b="1" dirty="0">
              <a:ln/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AutoShape 2" descr="http://forumishka.net/attachments/dostoprimechatelnosti-rossii/14536d1300559827-ozero-baikal-i-pribaikale-001-jpg"/>
          <p:cNvSpPr>
            <a:spLocks noChangeAspect="1" noChangeArrowheads="1"/>
          </p:cNvSpPr>
          <p:nvPr/>
        </p:nvSpPr>
        <p:spPr bwMode="auto">
          <a:xfrm>
            <a:off x="155575" y="-1858963"/>
            <a:ext cx="5857875" cy="3886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540" name="AutoShape 4" descr="http://forumishka.net/attachments/dostoprimechatelnosti-rossii/14536d1300559827-ozero-baikal-i-pribaikale-001-jpg"/>
          <p:cNvSpPr>
            <a:spLocks noChangeAspect="1" noChangeArrowheads="1"/>
          </p:cNvSpPr>
          <p:nvPr/>
        </p:nvSpPr>
        <p:spPr bwMode="auto">
          <a:xfrm>
            <a:off x="155575" y="-1858963"/>
            <a:ext cx="5857875" cy="38862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85728"/>
            <a:ext cx="713368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Иркутский </a:t>
            </a:r>
          </a:p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национальный парк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65541" name="Picture 5" descr="C:\Users\DNS\Desktop\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357430"/>
            <a:ext cx="5609799" cy="3724283"/>
          </a:xfrm>
          <a:prstGeom prst="rect">
            <a:avLst/>
          </a:prstGeom>
          <a:ln w="190500" cap="sq">
            <a:solidFill>
              <a:schemeClr val="tx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Управляющая кнопка: домой 6">
            <a:hlinkClick r:id="rId3" action="ppaction://hlinksldjump" highlightClick="1"/>
          </p:cNvPr>
          <p:cNvSpPr/>
          <p:nvPr/>
        </p:nvSpPr>
        <p:spPr>
          <a:xfrm>
            <a:off x="8215338" y="6143644"/>
            <a:ext cx="928662" cy="714356"/>
          </a:xfrm>
          <a:prstGeom prst="actionButtonHo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30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642918"/>
            <a:ext cx="650085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Иркутский национальный парк</a:t>
            </a:r>
            <a:br>
              <a:rPr lang="ru-RU" dirty="0" smtClean="0"/>
            </a:br>
            <a:r>
              <a:rPr lang="ru-RU" dirty="0" smtClean="0"/>
              <a:t>Национальный парк — это территория, где в целях охраны окружающей среды ограничена деятельность человека. В отличие от заповедников, где деятельность человека практически полностью запрещена (запрещены охота, туризм и т. д.), на территорию национальных парков допускаются туристы, в ограниченных масштабах допускается хозяйственная деятельность.</a:t>
            </a:r>
            <a:endParaRPr lang="ru-RU" dirty="0"/>
          </a:p>
        </p:txBody>
      </p:sp>
      <p:pic>
        <p:nvPicPr>
          <p:cNvPr id="2050" name="Picture 2" descr="http://www.vipimoti.bg/dynamic/i/articles/php/529/1529/3_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3500438"/>
            <a:ext cx="3857652" cy="269999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215338" y="6143644"/>
            <a:ext cx="928662" cy="714356"/>
          </a:xfrm>
          <a:prstGeom prst="actionButtonHo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357166"/>
            <a:ext cx="570466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Братская ГЭС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27650" name="Picture 2" descr="http://lvtm.narod.ru/BrGe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2285992"/>
            <a:ext cx="5886450" cy="39243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tx2">
                <a:lumMod val="75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215338" y="6143644"/>
            <a:ext cx="928662" cy="714356"/>
          </a:xfrm>
          <a:prstGeom prst="actionButtonHo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714356"/>
            <a:ext cx="735811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   При сооружении ГЭС, отдалённой от индустриальных центров, была создана мощная база строительной индустрии, большой комплекс предприятий Братского промышленного района и построен г. Братск. Электроэнергия, вырабатываемая ГЭС, по высоковольтным линиям электропередачи 220 и 550 </a:t>
            </a:r>
            <a:r>
              <a:rPr lang="ru-RU" sz="1600" i="1" dirty="0" err="1" smtClean="0"/>
              <a:t>кв</a:t>
            </a:r>
            <a:r>
              <a:rPr lang="ru-RU" sz="1600" dirty="0" smtClean="0"/>
              <a:t> передаётся в </a:t>
            </a:r>
            <a:r>
              <a:rPr lang="ru-RU" sz="1600" dirty="0" err="1" smtClean="0"/>
              <a:t>Иркутско-Черемховский</a:t>
            </a:r>
            <a:r>
              <a:rPr lang="ru-RU" sz="1600" dirty="0" smtClean="0"/>
              <a:t> промышленный район, в район Красноярска и в объединённую энергетическую систему Восточной Сибири. В строительстве ГЭС по призыву партии и комсомола участвовали тысячи молодых рабочих и работниц, показавших образцы высокопроизводительного труда. Выполнение заказов для Б. ГЭС рассматривалось рабочими промышленности как почётное дело. Многие участники стройки удостоены правительственных наград. 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00364" y="285728"/>
            <a:ext cx="2286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Братская ГЭС</a:t>
            </a:r>
            <a:endParaRPr lang="ru-RU" dirty="0"/>
          </a:p>
        </p:txBody>
      </p:sp>
      <p:pic>
        <p:nvPicPr>
          <p:cNvPr id="26626" name="Picture 2" descr="http://www.diets.ru/data/cache/2011may/10/34/207913_49017-700x70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4071942"/>
            <a:ext cx="3786214" cy="231584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Управляющая кнопка: домой 5">
            <a:hlinkClick r:id="rId4" action="ppaction://hlinksldjump" highlightClick="1"/>
          </p:cNvPr>
          <p:cNvSpPr/>
          <p:nvPr/>
        </p:nvSpPr>
        <p:spPr>
          <a:xfrm>
            <a:off x="8215338" y="6143644"/>
            <a:ext cx="928662" cy="714356"/>
          </a:xfrm>
          <a:prstGeom prst="actionButtonHo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214290"/>
            <a:ext cx="661533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Мемориал победы</a:t>
            </a:r>
          </a:p>
          <a:p>
            <a:pPr algn="ctr"/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25602" name="Picture 2" descr="http://bratsk.com/files/imagecache/Thickbox/images/5_45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857364"/>
            <a:ext cx="5886450" cy="3895725"/>
          </a:xfrm>
          <a:prstGeom prst="rect">
            <a:avLst/>
          </a:prstGeom>
          <a:ln w="190500" cap="sq">
            <a:solidFill>
              <a:schemeClr val="tx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215338" y="6143644"/>
            <a:ext cx="928662" cy="714356"/>
          </a:xfrm>
          <a:prstGeom prst="actionButtonHo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285728"/>
            <a:ext cx="535783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Возведение монумента было ударной стройкой в духе лучших традиций Братской ГЭС. При участии всех городских предприятий и горожан, работавших на воскресниках, за 2 весенних месяца к тридцатилетию Великой Победы был возведен братский мемориал славы. Его архитектором стал Виктор Зимин.</a:t>
            </a:r>
            <a:endParaRPr lang="ru-RU" dirty="0"/>
          </a:p>
        </p:txBody>
      </p:sp>
      <p:pic>
        <p:nvPicPr>
          <p:cNvPr id="24578" name="Picture 2" descr="http://www.vbratske.ru/i/bratsk_news/1283412349619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2857496"/>
            <a:ext cx="2643206" cy="3528491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215338" y="6143644"/>
            <a:ext cx="928662" cy="714356"/>
          </a:xfrm>
          <a:prstGeom prst="actionButtonHo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2332037"/>
            <a:ext cx="7143800" cy="13827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Спасибо за внимание!</a:t>
            </a:r>
            <a:r>
              <a:rPr lang="ru-RU" sz="4800" dirty="0" smtClean="0">
                <a:sym typeface="Wingdings" pitchFamily="2" charset="2"/>
              </a:rPr>
              <a:t>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1000108"/>
            <a:ext cx="6820265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hlinkClick r:id="rId2" action="ppaction://hlinksldjump"/>
              </a:rPr>
              <a:t>Усадьба Сукачева</a:t>
            </a:r>
            <a:endParaRPr lang="ru-RU" sz="3200" dirty="0" smtClean="0"/>
          </a:p>
          <a:p>
            <a:pPr marL="342900" indent="-342900">
              <a:buAutoNum type="arabicPeriod"/>
            </a:pPr>
            <a:r>
              <a:rPr lang="ru-RU" sz="3200" dirty="0" smtClean="0">
                <a:hlinkClick r:id="rId3" action="ppaction://hlinksldjump"/>
              </a:rPr>
              <a:t>Озеро Байкал </a:t>
            </a:r>
            <a:endParaRPr lang="ru-RU" sz="3200" dirty="0" smtClean="0"/>
          </a:p>
          <a:p>
            <a:pPr marL="342900" indent="-342900">
              <a:buAutoNum type="arabicPeriod"/>
            </a:pPr>
            <a:r>
              <a:rPr lang="ru-RU" sz="3200" dirty="0" smtClean="0">
                <a:hlinkClick r:id="rId4" action="ppaction://hlinksldjump"/>
              </a:rPr>
              <a:t>Иркутский Краеведческий музей </a:t>
            </a:r>
            <a:endParaRPr lang="ru-RU" sz="3200" dirty="0" smtClean="0"/>
          </a:p>
          <a:p>
            <a:pPr marL="342900" indent="-342900">
              <a:buAutoNum type="arabicPeriod"/>
            </a:pPr>
            <a:r>
              <a:rPr lang="ru-RU" sz="3200" dirty="0" smtClean="0">
                <a:hlinkClick r:id="rId5" action="ppaction://hlinksldjump"/>
              </a:rPr>
              <a:t>Иркутский национальный парк</a:t>
            </a:r>
            <a:endParaRPr lang="ru-RU" sz="3200" dirty="0" smtClean="0"/>
          </a:p>
          <a:p>
            <a:pPr marL="342900" indent="-342900">
              <a:buAutoNum type="arabicPeriod"/>
            </a:pPr>
            <a:r>
              <a:rPr lang="ru-RU" sz="3200" dirty="0" smtClean="0">
                <a:hlinkClick r:id="rId6" action="ppaction://hlinksldjump"/>
              </a:rPr>
              <a:t>Братская ГЭС</a:t>
            </a:r>
            <a:endParaRPr lang="ru-RU" sz="3200" dirty="0" smtClean="0"/>
          </a:p>
          <a:p>
            <a:pPr marL="342900" indent="-342900">
              <a:buAutoNum type="arabicPeriod"/>
            </a:pPr>
            <a:r>
              <a:rPr lang="ru-RU" sz="3200" dirty="0" smtClean="0">
                <a:hlinkClick r:id="rId7" action="ppaction://hlinksldjump"/>
              </a:rPr>
              <a:t>Мемориал Победы</a:t>
            </a:r>
            <a:endParaRPr lang="ru-RU" sz="3200" dirty="0" smtClean="0"/>
          </a:p>
          <a:p>
            <a:pPr marL="342900" indent="-342900">
              <a:buAutoNum type="arabicPeriod"/>
            </a:pPr>
            <a:endParaRPr lang="ru-RU" sz="3200" dirty="0" smtClean="0"/>
          </a:p>
          <a:p>
            <a:pPr marL="342900" indent="-342900">
              <a:buAutoNum type="arabicPeriod"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http://www.ru.all.biz/img/ru/regions/pic/38_3_radm_4948734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www.ru.all.biz/img/ru/regions/pic/38_3_radm_4948734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://www.ru.all.biz/img/ru/regions/pic/38_3_radm_4948734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28662" y="214290"/>
            <a:ext cx="640854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Усадьба Сукачева</a:t>
            </a:r>
          </a:p>
          <a:p>
            <a:pPr algn="ctr"/>
            <a:endParaRPr lang="ru-RU" sz="5400" b="1" dirty="0">
              <a:ln/>
              <a:solidFill>
                <a:schemeClr val="accent3"/>
              </a:solidFill>
            </a:endParaRPr>
          </a:p>
        </p:txBody>
      </p:sp>
      <p:sp>
        <p:nvSpPr>
          <p:cNvPr id="1032" name="AutoShape 8" descr="http://www.ru.all.biz/img/ru/regions/pic/38_3_radm_494873421_small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://www.ru.all.biz/img/ru/regions/pic/38_3_radm_494873421_small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5" name="Picture 11" descr="C:\Users\DNS\Desktop\38_3_radm_4948734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500174"/>
            <a:ext cx="6107137" cy="4791416"/>
          </a:xfrm>
          <a:prstGeom prst="rect">
            <a:avLst/>
          </a:prstGeom>
          <a:ln w="190500" cap="sq">
            <a:solidFill>
              <a:schemeClr val="tx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" name="Управляющая кнопка: домой 9">
            <a:hlinkClick r:id="rId3" action="ppaction://hlinksldjump" highlightClick="1"/>
          </p:cNvPr>
          <p:cNvSpPr/>
          <p:nvPr/>
        </p:nvSpPr>
        <p:spPr>
          <a:xfrm>
            <a:off x="8215338" y="6143644"/>
            <a:ext cx="928662" cy="714356"/>
          </a:xfrm>
          <a:prstGeom prst="actionButtonHo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1439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Усадьба В. П. Сукачева</a:t>
            </a:r>
            <a:br>
              <a:rPr lang="ru-RU" dirty="0" smtClean="0"/>
            </a:br>
            <a:r>
              <a:rPr lang="ru-RU" dirty="0" smtClean="0"/>
              <a:t>Усадьба была построена в 80-х годах 19 века. В это время, Владимир Платонович Сукачев, окончив курс обучения в Киевском университете, вместе с молодой женой, Надеждой Владимировной, вернулся в родной Иркутск. Полученный по наследству огромный дом на Мелочном базаре (в настоящее время это – здание областного суда), показался молодым супругам слишком большим и неуютным.</a:t>
            </a:r>
            <a:endParaRPr lang="ru-RU" dirty="0"/>
          </a:p>
        </p:txBody>
      </p:sp>
      <p:sp>
        <p:nvSpPr>
          <p:cNvPr id="64514" name="AutoShape 2" descr="http://www.ru.all.biz/img/ru/regions/pic/38_3_radm_494873421_small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4" name="Picture 2" descr="http://les.irkobl.ru/upload/iblock/6ed/6edf7751665331cbddedc90328e98225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857496"/>
            <a:ext cx="4143404" cy="310755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215338" y="6143644"/>
            <a:ext cx="928662" cy="714356"/>
          </a:xfrm>
          <a:prstGeom prst="actionButtonHo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600" decel="5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14290"/>
            <a:ext cx="75724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Тогда они скупают на окраине тогдашнего Иркутска несколько участков земли на отрезке улицы Иерусалимской (ныне 1 Советская) от </a:t>
            </a:r>
            <a:r>
              <a:rPr lang="ru-RU" dirty="0" err="1" smtClean="0"/>
              <a:t>Ланинской</a:t>
            </a:r>
            <a:r>
              <a:rPr lang="ru-RU" dirty="0" smtClean="0"/>
              <a:t> (ул. Декабрьских Событий) до </a:t>
            </a:r>
            <a:r>
              <a:rPr lang="ru-RU" dirty="0" err="1" smtClean="0"/>
              <a:t>Соломатовской</a:t>
            </a:r>
            <a:r>
              <a:rPr lang="ru-RU" dirty="0" smtClean="0"/>
              <a:t> (ул. К. Либкнехта) и в течение 3-4 лет отстроили усадьбу в лучших традициях дворянского поместья: барский дом, флигель прислуги, конюшня со службами, дом для гостей, оранжерея – всего 17 построек. Среди них два здания имели общественное значение – картинная галерея и школа для девочек из бедных семей. </a:t>
            </a:r>
            <a:endParaRPr lang="ru-RU" dirty="0"/>
          </a:p>
        </p:txBody>
      </p:sp>
      <p:pic>
        <p:nvPicPr>
          <p:cNvPr id="1026" name="Picture 2" descr="http://therapy.irkutsk.ru/photo/3/28b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3071810"/>
            <a:ext cx="4714908" cy="314327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215338" y="6143644"/>
            <a:ext cx="928662" cy="714356"/>
          </a:xfrm>
          <a:prstGeom prst="actionButtonHo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9" name="Picture 3" descr="C:\Users\DNS\Desktop\picturecontent-pid-36e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643050"/>
            <a:ext cx="6303525" cy="4199724"/>
          </a:xfrm>
          <a:prstGeom prst="rect">
            <a:avLst/>
          </a:prstGeom>
          <a:ln w="190500" cap="sq">
            <a:solidFill>
              <a:schemeClr val="tx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Прямоугольник 6"/>
          <p:cNvSpPr/>
          <p:nvPr/>
        </p:nvSpPr>
        <p:spPr>
          <a:xfrm>
            <a:off x="1428728" y="285728"/>
            <a:ext cx="600079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Озеро Байкал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" name="Управляющая кнопка: домой 3">
            <a:hlinkClick r:id="rId3" action="ppaction://hlinksldjump" highlightClick="1"/>
          </p:cNvPr>
          <p:cNvSpPr/>
          <p:nvPr/>
        </p:nvSpPr>
        <p:spPr>
          <a:xfrm>
            <a:off x="8215338" y="6143644"/>
            <a:ext cx="928662" cy="714356"/>
          </a:xfrm>
          <a:prstGeom prst="actionButtonHo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14348" y="1028343"/>
            <a:ext cx="507209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Озеро Байкал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Байкал - самое уникальное в мире озеро. Первая его особенность - "живая" вода. В водах Байкала, и только здесь, живут рачки </a:t>
            </a:r>
            <a:r>
              <a:rPr lang="ru-RU" dirty="0" err="1" smtClean="0"/>
              <a:t>эпишура</a:t>
            </a:r>
            <a:r>
              <a:rPr lang="ru-RU" dirty="0" smtClean="0"/>
              <a:t>. Эти организмы улавливают мельчайшие водоросли, бактерии. Длина рачка всего 1,5 миллиметра, но под одним квадратным метром поверхности озера ученые насчитали их до 3 миллиардов. И вот эти-то рачки и делают воду удивительно прозрачной: на глубине 30-40 метров можно видеть дно.</a:t>
            </a:r>
            <a:br>
              <a:rPr lang="ru-RU" dirty="0" smtClean="0"/>
            </a:br>
            <a:r>
              <a:rPr lang="ru-RU" dirty="0" smtClean="0"/>
              <a:t>Вторая </a:t>
            </a:r>
            <a:r>
              <a:rPr lang="ru-RU" dirty="0" err="1" smtClean="0"/>
              <a:t>особеноость</a:t>
            </a:r>
            <a:r>
              <a:rPr lang="ru-RU" dirty="0" smtClean="0"/>
              <a:t> Байкала - его возраст. Озера, как правило, живут 25-30 тысяч лет. Байкалу же 25 миллионов лет!  Читать подробнее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43174" y="357166"/>
            <a:ext cx="3143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/>
                <a:solidFill>
                  <a:schemeClr val="accent3"/>
                </a:solidFill>
              </a:rPr>
              <a:t>Озеро Байкал</a:t>
            </a:r>
            <a:endParaRPr lang="ru-RU" sz="28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11266" name="Picture 2" descr="http://i080.radikal.ru/0811/e6/178b9f17e384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95517" y="1571588"/>
            <a:ext cx="3448483" cy="5286412"/>
          </a:xfrm>
          <a:prstGeom prst="rect">
            <a:avLst/>
          </a:prstGeom>
          <a:noFill/>
        </p:spPr>
      </p:pic>
      <p:sp>
        <p:nvSpPr>
          <p:cNvPr id="7" name="Управляющая кнопка: домой 6">
            <a:hlinkClick r:id="rId4" action="ppaction://hlinksldjump" highlightClick="1"/>
          </p:cNvPr>
          <p:cNvSpPr/>
          <p:nvPr/>
        </p:nvSpPr>
        <p:spPr>
          <a:xfrm>
            <a:off x="8215338" y="6143644"/>
            <a:ext cx="928662" cy="714356"/>
          </a:xfrm>
          <a:prstGeom prst="actionButtonHo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155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1155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115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115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16813" y="2967335"/>
            <a:ext cx="3770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/>
                <a:solidFill>
                  <a:schemeClr val="accent3"/>
                </a:solidFill>
              </a:rPr>
              <a:t> 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14291"/>
            <a:ext cx="7637475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Иркутский </a:t>
            </a:r>
          </a:p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краеведческий музей</a:t>
            </a:r>
          </a:p>
          <a:p>
            <a:pPr algn="ctr"/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66562" name="AutoShape 2" descr="http://stranic.ru/wp-content/uploads/2012/09/img-baikal010-300x19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6563" name="Picture 3" descr="C:\Users\DNS\Desktop\image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571744"/>
            <a:ext cx="4929222" cy="3696916"/>
          </a:xfrm>
          <a:prstGeom prst="rect">
            <a:avLst/>
          </a:prstGeom>
          <a:ln w="190500" cap="sq">
            <a:solidFill>
              <a:schemeClr val="tx2">
                <a:lumMod val="75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215338" y="6143644"/>
            <a:ext cx="928662" cy="714356"/>
          </a:xfrm>
          <a:prstGeom prst="actionButtonHo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6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14414" y="285729"/>
            <a:ext cx="664373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Иркутский областной краеведческий музей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Музей обладает редкими памятниками историко-культурного наследия. Основой собрания музея являются материалы экспедиций выдающихся исследователей Азии и ученых.</a:t>
            </a:r>
            <a:br>
              <a:rPr lang="ru-RU" dirty="0" smtClean="0"/>
            </a:br>
            <a:r>
              <a:rPr lang="ru-RU" dirty="0" smtClean="0"/>
              <a:t>Особо ценными являются свитки XVII века, Соборные Уложения Алексея Михайловича, учебники и атласы эпохи Петра I, старопечатные издания XVIII века. В библиотеке хранится коллекция китайских книг XVIII - XIX вв., насчитывающая 440 ед. хранения.</a:t>
            </a:r>
            <a:endParaRPr lang="ru-RU" dirty="0"/>
          </a:p>
        </p:txBody>
      </p:sp>
      <p:sp>
        <p:nvSpPr>
          <p:cNvPr id="4098" name="AutoShape 2" descr="http://www.irkutsk.org/fed/pic/foto/historic.jpg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2057400"/>
            <a:ext cx="2809875" cy="42957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18" name="Picture 2" descr="http://www.irk.ru/img/site/gallery/106/6f8f4659-181b-4b0a-9dc6-9b03ba7fb6f5_jpg_800x600_x-False_q85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3357562"/>
            <a:ext cx="4095759" cy="3071819"/>
          </a:xfrm>
          <a:prstGeom prst="rect">
            <a:avLst/>
          </a:prstGeom>
          <a:noFill/>
        </p:spPr>
      </p:pic>
      <p:sp>
        <p:nvSpPr>
          <p:cNvPr id="5" name="Управляющая кнопка: домой 4">
            <a:hlinkClick r:id="rId5" action="ppaction://hlinksldjump" highlightClick="1"/>
          </p:cNvPr>
          <p:cNvSpPr/>
          <p:nvPr/>
        </p:nvSpPr>
        <p:spPr>
          <a:xfrm>
            <a:off x="8215338" y="6143644"/>
            <a:ext cx="928662" cy="714356"/>
          </a:xfrm>
          <a:prstGeom prst="actionButtonHom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Техническая">
  <a:themeElements>
    <a:clrScheme name="Другая 1">
      <a:dk1>
        <a:srgbClr val="DA9EF5"/>
      </a:dk1>
      <a:lt1>
        <a:srgbClr val="009692"/>
      </a:lt1>
      <a:dk2>
        <a:srgbClr val="500A70"/>
      </a:dk2>
      <a:lt2>
        <a:srgbClr val="6A91E8"/>
      </a:lt2>
      <a:accent1>
        <a:srgbClr val="6EA0B0"/>
      </a:accent1>
      <a:accent2>
        <a:srgbClr val="FF0000"/>
      </a:accent2>
      <a:accent3>
        <a:srgbClr val="0070C0"/>
      </a:accent3>
      <a:accent4>
        <a:srgbClr val="45FFFA"/>
      </a:accent4>
      <a:accent5>
        <a:srgbClr val="0C0C0C"/>
      </a:accent5>
      <a:accent6>
        <a:srgbClr val="0C0C0C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183</TotalTime>
  <Words>189</Words>
  <Application>Microsoft Office PowerPoint</Application>
  <PresentationFormat>Экран (4:3)</PresentationFormat>
  <Paragraphs>27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Техническая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DNS</dc:creator>
  <cp:lastModifiedBy>Белова_ИБ</cp:lastModifiedBy>
  <cp:revision>23</cp:revision>
  <dcterms:created xsi:type="dcterms:W3CDTF">2013-11-12T05:44:56Z</dcterms:created>
  <dcterms:modified xsi:type="dcterms:W3CDTF">2018-04-06T02:59:28Z</dcterms:modified>
</cp:coreProperties>
</file>