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62" r:id="rId5"/>
    <p:sldId id="271" r:id="rId6"/>
    <p:sldId id="280" r:id="rId7"/>
    <p:sldId id="286" r:id="rId8"/>
    <p:sldId id="287" r:id="rId9"/>
    <p:sldId id="291" r:id="rId10"/>
    <p:sldId id="293" r:id="rId11"/>
    <p:sldId id="299" r:id="rId12"/>
    <p:sldId id="300" r:id="rId13"/>
    <p:sldId id="306" r:id="rId14"/>
    <p:sldId id="307" r:id="rId15"/>
    <p:sldId id="308" r:id="rId16"/>
    <p:sldId id="309" r:id="rId17"/>
    <p:sldId id="310" r:id="rId18"/>
    <p:sldId id="311" r:id="rId19"/>
    <p:sldId id="312" r:id="rId20"/>
    <p:sldId id="313" r:id="rId21"/>
    <p:sldId id="314" r:id="rId22"/>
    <p:sldId id="315" r:id="rId23"/>
    <p:sldId id="316" r:id="rId24"/>
    <p:sldId id="322" r:id="rId25"/>
    <p:sldId id="324" r:id="rId26"/>
    <p:sldId id="325" r:id="rId27"/>
    <p:sldId id="326" r:id="rId28"/>
    <p:sldId id="327" r:id="rId29"/>
    <p:sldId id="318" r:id="rId30"/>
    <p:sldId id="319" r:id="rId31"/>
    <p:sldId id="320" r:id="rId3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3CCFF"/>
    <a:srgbClr val="001426"/>
    <a:srgbClr val="F9DAD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A3540-BCB8-44A7-AB85-5D763F535A16}" type="datetimeFigureOut">
              <a:rPr lang="ru-RU"/>
              <a:pPr>
                <a:defRPr/>
              </a:pPr>
              <a:t>06.04.2018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C38928-C885-46E6-9B3A-F58A8BA5D21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45F0C-AB99-41A0-A72F-CAEB001871B9}" type="datetimeFigureOut">
              <a:rPr lang="ru-RU"/>
              <a:pPr>
                <a:defRPr/>
              </a:pPr>
              <a:t>06.04.2018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2779C-3A7B-47E3-817C-8593E69AC14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35C282-6DD4-4C04-83E3-5E6696F739EB}" type="datetimeFigureOut">
              <a:rPr lang="ru-RU"/>
              <a:pPr>
                <a:defRPr/>
              </a:pPr>
              <a:t>06.04.2018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141DC-EC1A-4D5A-B8A9-327F8FFA585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BF0AB-F69F-4ED6-9B6E-7E536212AF04}" type="datetimeFigureOut">
              <a:rPr lang="ru-RU"/>
              <a:pPr>
                <a:defRPr/>
              </a:pPr>
              <a:t>06.04.2018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347DF4-A02B-4F95-B66A-D8B8D0BB2EC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436B9-CA0A-42B0-BB55-52582AFB5B99}" type="datetimeFigureOut">
              <a:rPr lang="ru-RU"/>
              <a:pPr>
                <a:defRPr/>
              </a:pPr>
              <a:t>06.04.2018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D1B3E-73CA-4EB8-AFEA-2BCD6F880CC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06879-8D01-4924-A76E-BC69EEA77236}" type="datetimeFigureOut">
              <a:rPr lang="ru-RU"/>
              <a:pPr>
                <a:defRPr/>
              </a:pPr>
              <a:t>06.04.2018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93BD9-FC7B-4174-A56C-2D2CEA3EAE4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923C7-767B-4144-AF61-75E8BEEB9C80}" type="datetimeFigureOut">
              <a:rPr lang="ru-RU"/>
              <a:pPr>
                <a:defRPr/>
              </a:pPr>
              <a:t>06.04.2018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70AD6A-78BF-46D0-BCA0-9CC95743F70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F48EA-3CC5-4D96-BF00-A9000D21EA0D}" type="datetimeFigureOut">
              <a:rPr lang="ru-RU"/>
              <a:pPr>
                <a:defRPr/>
              </a:pPr>
              <a:t>06.04.2018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72072-4C26-478C-BBCB-051A9B140DF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AF601E-5E3F-4EF3-9FEB-E90A1C15F1B5}" type="datetimeFigureOut">
              <a:rPr lang="ru-RU"/>
              <a:pPr>
                <a:defRPr/>
              </a:pPr>
              <a:t>06.04.2018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A6AE33-B9C8-4E4C-B78D-CB11E93AF80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54D29-593F-4C19-A27F-101801061CDC}" type="datetimeFigureOut">
              <a:rPr lang="ru-RU"/>
              <a:pPr>
                <a:defRPr/>
              </a:pPr>
              <a:t>06.04.2018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AA9CC-6C3C-4BC2-92AC-22CD9A11520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A4553-38DE-41B4-B923-9BCD135D5A8E}" type="datetimeFigureOut">
              <a:rPr lang="ru-RU"/>
              <a:pPr>
                <a:defRPr/>
              </a:pPr>
              <a:t>06.04.2018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C8E0A-F929-40DB-8031-A330AE92961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CD53A0A-9886-4750-A34F-62CEF7B15C88}" type="datetimeFigureOut">
              <a:rPr lang="ru-RU"/>
              <a:pPr>
                <a:defRPr/>
              </a:pPr>
              <a:t>06.04.2018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EAEEBBC-589B-4620-9FFB-A09ED8C6164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E:\&#1080;&#1085;&#1092;&#1086;&#1088;&#1084;&#1072;&#1094;&#1080;&#1086;&#1085;&#1085;&#1099;&#1077;%20&#1090;&#1077;&#1093;&#1085;&#1086;&#1083;&#1086;&#1075;&#1080;&#1080;%20&#1074;%20&#1088;&#1091;&#1082;&#1072;&#1093;%20&#1091;&#1095;&#1080;&#1090;&#1077;&#1083;&#1103;\&#1052;&#1086;&#1081;%20&#1092;&#1080;&#1083;&#1100;&#1084;%203.wmv" TargetMode="External"/><Relationship Id="rId4" Type="http://schemas.openxmlformats.org/officeDocument/2006/relationships/image" Target="../media/image30.gi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2" descr="thumb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57188" y="0"/>
            <a:ext cx="95011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357188"/>
            <a:ext cx="9144000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ФИЗИКА –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ЭТО НАУКА О ПРИРОДЕ!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1" descr="campbell-fig04_014-pic4_zoom-1000x1000-1334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14313"/>
            <a:ext cx="9144000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50800" dir="5400000" algn="ctr" rotWithShape="0">
              <a:schemeClr val="bg1"/>
            </a:outerShdw>
            <a:softEdge rad="31750"/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Силой прогресса!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8B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1" descr="54580296_ecology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143125"/>
            <a:ext cx="9104313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323439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50800" dir="5400000" algn="ctr" rotWithShape="0">
              <a:schemeClr val="bg1"/>
            </a:outerShdw>
            <a:softEdge rad="31750"/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Физика – это сила!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Рисунок 1" descr="future_past_1_60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7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Рисунок 2" descr="57254775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50800" dir="5400000" algn="ctr" rotWithShape="0">
              <a:schemeClr val="bg1"/>
            </a:outerShdw>
            <a:softEdge rad="31750"/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Физика – это жизнь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388" y="476250"/>
            <a:ext cx="8496300" cy="292387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2">
                    <a:lumMod val="25000"/>
                  </a:schemeClr>
                </a:solidFill>
                <a:latin typeface="Bookman Old Style" pitchFamily="18" charset="0"/>
              </a:rPr>
              <a:t>Физические термины </a:t>
            </a:r>
            <a:r>
              <a:rPr lang="ru-RU" sz="2000" i="1" dirty="0">
                <a:solidFill>
                  <a:schemeClr val="tx2">
                    <a:lumMod val="25000"/>
                  </a:schemeClr>
                </a:solidFill>
                <a:latin typeface="Bookman Old Style" pitchFamily="18" charset="0"/>
              </a:rPr>
              <a:t>- специальные слова, которыми пользуются в физике для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schemeClr val="tx2">
                    <a:lumMod val="25000"/>
                  </a:schemeClr>
                </a:solidFill>
                <a:latin typeface="Bookman Old Style" pitchFamily="18" charset="0"/>
              </a:rPr>
              <a:t>краткости, определенности и удобства.</a:t>
            </a:r>
          </a:p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endParaRPr lang="ru-RU" sz="2000" i="1" dirty="0">
              <a:solidFill>
                <a:schemeClr val="tx2">
                  <a:lumMod val="25000"/>
                </a:schemeClr>
              </a:solidFill>
              <a:latin typeface="Bookman Old Style" pitchFamily="18" charset="0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rgbClr val="53548A"/>
              </a:buClr>
              <a:buFontTx/>
              <a:buChar char="•"/>
              <a:defRPr/>
            </a:pPr>
            <a:r>
              <a:rPr lang="ru-RU" sz="2000" dirty="0">
                <a:solidFill>
                  <a:schemeClr val="accent5">
                    <a:lumMod val="10000"/>
                  </a:schemeClr>
                </a:solidFill>
                <a:latin typeface="Bookman Old Style" pitchFamily="18" charset="0"/>
              </a:rPr>
              <a:t>Физическое тело 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Clr>
                <a:srgbClr val="53548A"/>
              </a:buClr>
              <a:buFontTx/>
              <a:buChar char="•"/>
              <a:defRPr/>
            </a:pPr>
            <a:r>
              <a:rPr lang="ru-RU" sz="2000" dirty="0">
                <a:solidFill>
                  <a:schemeClr val="accent5">
                    <a:lumMod val="10000"/>
                  </a:schemeClr>
                </a:solidFill>
                <a:latin typeface="Bookman Old Style" pitchFamily="18" charset="0"/>
              </a:rPr>
              <a:t>Физические явления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sz="2000" dirty="0">
                <a:solidFill>
                  <a:schemeClr val="accent5">
                    <a:lumMod val="10000"/>
                  </a:schemeClr>
                </a:solidFill>
                <a:latin typeface="Bookman Old Style" pitchFamily="18" charset="0"/>
              </a:rPr>
              <a:t>Вещество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buFontTx/>
              <a:buChar char="•"/>
              <a:defRPr/>
            </a:pPr>
            <a:r>
              <a:rPr lang="ru-RU" sz="2000" dirty="0">
                <a:solidFill>
                  <a:schemeClr val="accent5">
                    <a:lumMod val="10000"/>
                  </a:schemeClr>
                </a:solidFill>
                <a:latin typeface="Bookman Old Style" pitchFamily="18" charset="0"/>
              </a:rPr>
              <a:t>Материя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3356992"/>
            <a:ext cx="7777162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1">
                    <a:lumMod val="25000"/>
                  </a:schemeClr>
                </a:solidFill>
                <a:latin typeface="Bookman Old Style" pitchFamily="18" charset="0"/>
              </a:rPr>
              <a:t>Физические явления </a:t>
            </a:r>
            <a:r>
              <a:rPr lang="ru-RU" sz="2000" dirty="0">
                <a:solidFill>
                  <a:schemeClr val="accent1">
                    <a:lumMod val="25000"/>
                  </a:schemeClr>
                </a:solidFill>
                <a:latin typeface="Bookman Old Style" pitchFamily="18" charset="0"/>
              </a:rPr>
              <a:t>– это изменения, происходящие в природе.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chemeClr val="accent1">
                  <a:lumMod val="25000"/>
                </a:schemeClr>
              </a:solidFill>
              <a:latin typeface="Bookman Old Style" pitchFamily="18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1">
                    <a:lumMod val="25000"/>
                  </a:schemeClr>
                </a:solidFill>
                <a:latin typeface="Bookman Old Style" pitchFamily="18" charset="0"/>
              </a:rPr>
              <a:t>Физическое тело </a:t>
            </a:r>
            <a:r>
              <a:rPr lang="ru-RU" sz="2000" dirty="0">
                <a:solidFill>
                  <a:schemeClr val="accent1">
                    <a:lumMod val="25000"/>
                  </a:schemeClr>
                </a:solidFill>
                <a:latin typeface="Bookman Old Style" pitchFamily="18" charset="0"/>
              </a:rPr>
              <a:t>- это каждый окружающий нас предмет.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solidFill>
                <a:schemeClr val="accent1">
                  <a:lumMod val="25000"/>
                </a:schemeClr>
              </a:solidFill>
              <a:latin typeface="Bookman Old Style" pitchFamily="18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1">
                    <a:lumMod val="25000"/>
                  </a:schemeClr>
                </a:solidFill>
                <a:latin typeface="Bookman Old Style" pitchFamily="18" charset="0"/>
              </a:rPr>
              <a:t>Вещество</a:t>
            </a:r>
            <a:r>
              <a:rPr lang="ru-RU" sz="2000" dirty="0">
                <a:solidFill>
                  <a:schemeClr val="accent1">
                    <a:lumMod val="25000"/>
                  </a:schemeClr>
                </a:solidFill>
                <a:latin typeface="Bookman Old Style" pitchFamily="18" charset="0"/>
              </a:rPr>
              <a:t>  -это всё то, из чего состоят физические тела.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chemeClr val="accent1">
                  <a:lumMod val="25000"/>
                </a:schemeClr>
              </a:solidFill>
              <a:latin typeface="Bookman Old Style" pitchFamily="18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1">
                    <a:lumMod val="25000"/>
                  </a:schemeClr>
                </a:solidFill>
                <a:latin typeface="Bookman Old Style" pitchFamily="18" charset="0"/>
              </a:rPr>
              <a:t>Материя </a:t>
            </a:r>
            <a:r>
              <a:rPr lang="ru-RU" sz="2000" dirty="0">
                <a:solidFill>
                  <a:schemeClr val="accent1">
                    <a:lumMod val="25000"/>
                  </a:schemeClr>
                </a:solidFill>
                <a:latin typeface="Bookman Old Style" pitchFamily="18" charset="0"/>
              </a:rPr>
              <a:t>- это всё то, что существует во Вселенной независимо от нашего сознания (небесные тела, поля и т.д. )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1">
                    <a:lumMod val="25000"/>
                  </a:schemeClr>
                </a:solidFill>
                <a:latin typeface="+mn-lt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188" y="981075"/>
            <a:ext cx="7777162" cy="51339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25000"/>
                  </a:schemeClr>
                </a:solidFill>
                <a:latin typeface="Bookman Old Style" pitchFamily="18" charset="0"/>
              </a:rPr>
              <a:t>Физические явления </a:t>
            </a:r>
            <a:r>
              <a:rPr lang="ru-RU" sz="2800" dirty="0">
                <a:solidFill>
                  <a:schemeClr val="accent1">
                    <a:lumMod val="25000"/>
                  </a:schemeClr>
                </a:solidFill>
                <a:latin typeface="Bookman Old Style" pitchFamily="18" charset="0"/>
              </a:rPr>
              <a:t>– это изменения, происходящие в природе.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accent1">
                  <a:lumMod val="25000"/>
                </a:schemeClr>
              </a:solidFill>
              <a:latin typeface="Bookman Old Style" pitchFamily="18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25000"/>
                  </a:schemeClr>
                </a:solidFill>
                <a:latin typeface="Bookman Old Style" pitchFamily="18" charset="0"/>
              </a:rPr>
              <a:t>Физическое тело </a:t>
            </a:r>
            <a:r>
              <a:rPr lang="ru-RU" sz="2800" dirty="0">
                <a:solidFill>
                  <a:schemeClr val="accent1">
                    <a:lumMod val="25000"/>
                  </a:schemeClr>
                </a:solidFill>
                <a:latin typeface="Bookman Old Style" pitchFamily="18" charset="0"/>
              </a:rPr>
              <a:t>- это каждый окружающий нас предмет.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>
              <a:solidFill>
                <a:schemeClr val="accent1">
                  <a:lumMod val="25000"/>
                </a:schemeClr>
              </a:solidFill>
              <a:latin typeface="Bookman Old Style" pitchFamily="18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25000"/>
                  </a:schemeClr>
                </a:solidFill>
                <a:latin typeface="Bookman Old Style" pitchFamily="18" charset="0"/>
              </a:rPr>
              <a:t>Вещество</a:t>
            </a:r>
            <a:r>
              <a:rPr lang="ru-RU" sz="2800" dirty="0">
                <a:solidFill>
                  <a:schemeClr val="accent1">
                    <a:lumMod val="25000"/>
                  </a:schemeClr>
                </a:solidFill>
                <a:latin typeface="Bookman Old Style" pitchFamily="18" charset="0"/>
              </a:rPr>
              <a:t>  -это всё то, из чего состоят физические тела.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accent1">
                  <a:lumMod val="25000"/>
                </a:schemeClr>
              </a:solidFill>
              <a:latin typeface="Bookman Old Style" pitchFamily="18" charset="0"/>
            </a:endParaRP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1">
                    <a:lumMod val="25000"/>
                  </a:schemeClr>
                </a:solidFill>
                <a:latin typeface="Bookman Old Style" pitchFamily="18" charset="0"/>
              </a:rPr>
              <a:t>Материя </a:t>
            </a:r>
            <a:r>
              <a:rPr lang="ru-RU" sz="2800" dirty="0">
                <a:solidFill>
                  <a:schemeClr val="accent1">
                    <a:lumMod val="25000"/>
                  </a:schemeClr>
                </a:solidFill>
                <a:latin typeface="Bookman Old Style" pitchFamily="18" charset="0"/>
              </a:rPr>
              <a:t>- это всё то, что существует во Вселенной независимо от нашего сознания (небесные тела, поля и т.д. )</a:t>
            </a:r>
          </a:p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1">
                    <a:lumMod val="25000"/>
                  </a:schemeClr>
                </a:solidFill>
                <a:latin typeface="+mn-lt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188" y="333375"/>
            <a:ext cx="8137525" cy="95408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800" b="1" dirty="0">
                <a:solidFill>
                  <a:schemeClr val="accent1">
                    <a:lumMod val="25000"/>
                  </a:schemeClr>
                </a:solidFill>
                <a:latin typeface="Bookman Old Style" pitchFamily="18" charset="0"/>
              </a:rPr>
              <a:t>Физические явления - </a:t>
            </a:r>
            <a:r>
              <a:rPr lang="ru-RU" sz="2800" dirty="0">
                <a:solidFill>
                  <a:schemeClr val="accent1">
                    <a:lumMod val="25000"/>
                  </a:schemeClr>
                </a:solidFill>
                <a:latin typeface="Bookman Old Style" pitchFamily="18" charset="0"/>
              </a:rPr>
              <a:t>это изменения, происходящие с физическими телами.</a:t>
            </a:r>
            <a:endParaRPr lang="ru-RU" sz="2800" dirty="0">
              <a:solidFill>
                <a:schemeClr val="accent1">
                  <a:lumMod val="25000"/>
                </a:schemeClr>
              </a:solidFill>
              <a:latin typeface="+mn-lt"/>
            </a:endParaRPr>
          </a:p>
        </p:txBody>
      </p:sp>
      <p:sp>
        <p:nvSpPr>
          <p:cNvPr id="36867" name="Прямоугольник 2"/>
          <p:cNvSpPr>
            <a:spLocks noChangeArrowheads="1"/>
          </p:cNvSpPr>
          <p:nvPr/>
        </p:nvSpPr>
        <p:spPr bwMode="auto">
          <a:xfrm>
            <a:off x="1403350" y="1700213"/>
            <a:ext cx="64087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latin typeface="Bookman Old Style" pitchFamily="18" charset="0"/>
              </a:rPr>
              <a:t> </a:t>
            </a:r>
            <a:endParaRPr lang="ru-RU">
              <a:solidFill>
                <a:srgbClr val="001426"/>
              </a:solidFill>
              <a:latin typeface="Calibri" pitchFamily="34" charset="0"/>
            </a:endParaRPr>
          </a:p>
        </p:txBody>
      </p:sp>
      <p:sp>
        <p:nvSpPr>
          <p:cNvPr id="36868" name="Прямоугольник 3"/>
          <p:cNvSpPr>
            <a:spLocks noChangeArrowheads="1"/>
          </p:cNvSpPr>
          <p:nvPr/>
        </p:nvSpPr>
        <p:spPr bwMode="auto">
          <a:xfrm>
            <a:off x="1846263" y="1412875"/>
            <a:ext cx="4746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Clr>
                <a:srgbClr val="53548A"/>
              </a:buClr>
            </a:pPr>
            <a:r>
              <a:rPr lang="ru-RU" sz="2800" b="1">
                <a:solidFill>
                  <a:srgbClr val="000000"/>
                </a:solidFill>
                <a:latin typeface="Bookman Old Style" pitchFamily="18" charset="0"/>
              </a:rPr>
              <a:t>Механические явления</a:t>
            </a:r>
          </a:p>
        </p:txBody>
      </p:sp>
      <p:pic>
        <p:nvPicPr>
          <p:cNvPr id="36869" name="Picture 2" descr="car!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2276872"/>
            <a:ext cx="3024435" cy="343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0" name="Picture 4" descr="plane!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88024" y="2276872"/>
            <a:ext cx="3240360" cy="3384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Прямоугольник 1"/>
          <p:cNvSpPr>
            <a:spLocks noChangeArrowheads="1"/>
          </p:cNvSpPr>
          <p:nvPr/>
        </p:nvSpPr>
        <p:spPr bwMode="auto">
          <a:xfrm>
            <a:off x="2460625" y="333375"/>
            <a:ext cx="398462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001426"/>
                </a:solidFill>
                <a:latin typeface="Bookman Old Style" pitchFamily="18" charset="0"/>
              </a:rPr>
              <a:t>Звуковые явления </a:t>
            </a:r>
            <a:endParaRPr lang="ru-RU" sz="2800" b="1">
              <a:solidFill>
                <a:srgbClr val="001426"/>
              </a:solidFill>
              <a:latin typeface="Calibri" pitchFamily="34" charset="0"/>
            </a:endParaRPr>
          </a:p>
        </p:txBody>
      </p:sp>
      <p:pic>
        <p:nvPicPr>
          <p:cNvPr id="37891" name="Picture 2" descr="C:\Users\МБОУ СОШ №5\Downloads\z5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388" y="1989138"/>
            <a:ext cx="2879725" cy="273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4" descr="C:\Users\МБОУ СОШ №5\Downloads\z6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32138" y="3357563"/>
            <a:ext cx="2808287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3" descr="C:\Users\МБОУ СОШ №5\Downloads\p4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11863" y="1989138"/>
            <a:ext cx="2881312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4" name="Прямоугольник 5"/>
          <p:cNvSpPr>
            <a:spLocks noChangeArrowheads="1"/>
          </p:cNvSpPr>
          <p:nvPr/>
        </p:nvSpPr>
        <p:spPr bwMode="auto">
          <a:xfrm>
            <a:off x="0" y="1052513"/>
            <a:ext cx="903605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>
              <a:latin typeface="Calibri" pitchFamily="34" charset="0"/>
            </a:endParaRPr>
          </a:p>
          <a:p>
            <a:endParaRPr lang="ru-RU" dirty="0">
              <a:latin typeface="Calibri" pitchFamily="34" charset="0"/>
            </a:endParaRPr>
          </a:p>
          <a:p>
            <a:r>
              <a:rPr lang="ru-RU" dirty="0">
                <a:solidFill>
                  <a:srgbClr val="001426"/>
                </a:solidFill>
                <a:latin typeface="Calibri" pitchFamily="34" charset="0"/>
              </a:rPr>
              <a:t>                   </a:t>
            </a:r>
            <a:r>
              <a:rPr lang="ru-RU" dirty="0">
                <a:solidFill>
                  <a:srgbClr val="002060"/>
                </a:solidFill>
                <a:latin typeface="Calibri" pitchFamily="34" charset="0"/>
              </a:rPr>
              <a:t>пение птиц                                                                                        звон колоколов          </a:t>
            </a:r>
          </a:p>
          <a:p>
            <a:endParaRPr lang="ru-RU" dirty="0">
              <a:solidFill>
                <a:srgbClr val="002060"/>
              </a:solidFill>
              <a:latin typeface="Calibri" pitchFamily="34" charset="0"/>
            </a:endParaRPr>
          </a:p>
          <a:p>
            <a:endParaRPr lang="ru-RU" dirty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Calibri" pitchFamily="34" charset="0"/>
              </a:rPr>
              <a:t>                                                               </a:t>
            </a:r>
          </a:p>
          <a:p>
            <a:r>
              <a:rPr lang="ru-RU" dirty="0">
                <a:solidFill>
                  <a:srgbClr val="002060"/>
                </a:solidFill>
                <a:latin typeface="Calibri" pitchFamily="34" charset="0"/>
              </a:rPr>
              <a:t>                                                                            </a:t>
            </a:r>
          </a:p>
          <a:p>
            <a:r>
              <a:rPr lang="ru-RU" dirty="0">
                <a:solidFill>
                  <a:srgbClr val="002060"/>
                </a:solidFill>
                <a:latin typeface="Calibri" pitchFamily="34" charset="0"/>
              </a:rPr>
              <a:t>                                                                        звук саксофона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Прямоугольник 1"/>
          <p:cNvSpPr>
            <a:spLocks noChangeArrowheads="1"/>
          </p:cNvSpPr>
          <p:nvPr/>
        </p:nvSpPr>
        <p:spPr bwMode="auto">
          <a:xfrm>
            <a:off x="1979613" y="333375"/>
            <a:ext cx="4572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000000"/>
                </a:solidFill>
                <a:latin typeface="Bookman Old Style" pitchFamily="18" charset="0"/>
              </a:rPr>
              <a:t>Тепловые явления</a:t>
            </a:r>
            <a:r>
              <a:rPr lang="ru-RU" sz="2800">
                <a:solidFill>
                  <a:srgbClr val="000000"/>
                </a:solidFill>
                <a:latin typeface="Bookman Old Style" pitchFamily="18" charset="0"/>
              </a:rPr>
              <a:t/>
            </a:r>
            <a:br>
              <a:rPr lang="ru-RU" sz="2800">
                <a:solidFill>
                  <a:srgbClr val="000000"/>
                </a:solidFill>
                <a:latin typeface="Bookman Old Style" pitchFamily="18" charset="0"/>
              </a:rPr>
            </a:br>
            <a:endParaRPr lang="ru-RU" sz="2800">
              <a:latin typeface="Calibri" pitchFamily="34" charset="0"/>
            </a:endParaRPr>
          </a:p>
        </p:txBody>
      </p:sp>
      <p:pic>
        <p:nvPicPr>
          <p:cNvPr id="38915" name="Picture 2" descr="C:\Users\МБОУ СОШ №5\Downloads\t4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388" y="1628775"/>
            <a:ext cx="3240087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4" descr="C:\Users\МБОУ СОШ №5\Downloads\t2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771775" y="4652963"/>
            <a:ext cx="3024188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3" descr="C:\Users\МБОУ СОШ №5\Downloads\t1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580063" y="1628775"/>
            <a:ext cx="3279775" cy="237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8" name="Прямоугольник 5"/>
          <p:cNvSpPr>
            <a:spLocks noChangeArrowheads="1"/>
          </p:cNvSpPr>
          <p:nvPr/>
        </p:nvSpPr>
        <p:spPr bwMode="auto">
          <a:xfrm>
            <a:off x="179388" y="981075"/>
            <a:ext cx="8785225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>
              <a:latin typeface="Calibri" pitchFamily="34" charset="0"/>
            </a:endParaRPr>
          </a:p>
          <a:p>
            <a:r>
              <a:rPr lang="ru-RU" dirty="0">
                <a:latin typeface="Calibri" pitchFamily="34" charset="0"/>
              </a:rPr>
              <a:t>                </a:t>
            </a:r>
            <a:r>
              <a:rPr lang="ru-RU" dirty="0">
                <a:solidFill>
                  <a:srgbClr val="002060"/>
                </a:solidFill>
                <a:latin typeface="Calibri" pitchFamily="34" charset="0"/>
              </a:rPr>
              <a:t>таяние льда                                                                             извержение вулкана</a:t>
            </a:r>
          </a:p>
          <a:p>
            <a:endParaRPr lang="ru-RU" dirty="0">
              <a:solidFill>
                <a:srgbClr val="002060"/>
              </a:solidFill>
              <a:latin typeface="Calibri" pitchFamily="34" charset="0"/>
            </a:endParaRPr>
          </a:p>
          <a:p>
            <a:endParaRPr lang="ru-RU" dirty="0">
              <a:solidFill>
                <a:srgbClr val="002060"/>
              </a:solidFill>
              <a:latin typeface="Calibri" pitchFamily="34" charset="0"/>
            </a:endParaRPr>
          </a:p>
          <a:p>
            <a:endParaRPr lang="ru-RU" dirty="0">
              <a:solidFill>
                <a:srgbClr val="002060"/>
              </a:solidFill>
              <a:latin typeface="Calibri" pitchFamily="34" charset="0"/>
            </a:endParaRPr>
          </a:p>
          <a:p>
            <a:endParaRPr lang="ru-RU" dirty="0">
              <a:solidFill>
                <a:srgbClr val="002060"/>
              </a:solidFill>
              <a:latin typeface="Calibri" pitchFamily="34" charset="0"/>
            </a:endParaRPr>
          </a:p>
          <a:p>
            <a:endParaRPr lang="ru-RU" dirty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Calibri" pitchFamily="34" charset="0"/>
              </a:rPr>
              <a:t>                        </a:t>
            </a:r>
          </a:p>
          <a:p>
            <a:r>
              <a:rPr lang="ru-RU" dirty="0">
                <a:solidFill>
                  <a:srgbClr val="002060"/>
                </a:solidFill>
                <a:latin typeface="Calibri" pitchFamily="34" charset="0"/>
              </a:rPr>
              <a:t>                      </a:t>
            </a:r>
          </a:p>
          <a:p>
            <a:endParaRPr lang="ru-RU" dirty="0">
              <a:solidFill>
                <a:srgbClr val="002060"/>
              </a:solidFill>
              <a:latin typeface="Calibri" pitchFamily="34" charset="0"/>
            </a:endParaRPr>
          </a:p>
          <a:p>
            <a:endParaRPr lang="ru-RU" dirty="0">
              <a:solidFill>
                <a:srgbClr val="002060"/>
              </a:solidFill>
              <a:latin typeface="Calibri" pitchFamily="34" charset="0"/>
            </a:endParaRPr>
          </a:p>
          <a:p>
            <a:endParaRPr lang="ru-RU" dirty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Calibri" pitchFamily="34" charset="0"/>
              </a:rPr>
              <a:t>                                                                 кипение воды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Прямоугольник 1"/>
          <p:cNvSpPr>
            <a:spLocks noChangeArrowheads="1"/>
          </p:cNvSpPr>
          <p:nvPr/>
        </p:nvSpPr>
        <p:spPr bwMode="auto">
          <a:xfrm>
            <a:off x="2195513" y="260350"/>
            <a:ext cx="4572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0000"/>
                </a:solidFill>
                <a:latin typeface="Bookman Old Style" pitchFamily="18" charset="0"/>
              </a:rPr>
              <a:t>Оптические явления</a:t>
            </a:r>
            <a:br>
              <a:rPr lang="ru-RU" sz="2800" b="1">
                <a:solidFill>
                  <a:srgbClr val="000000"/>
                </a:solidFill>
                <a:latin typeface="Bookman Old Style" pitchFamily="18" charset="0"/>
              </a:rPr>
            </a:br>
            <a:endParaRPr lang="ru-RU" sz="2800" b="1">
              <a:latin typeface="Calibri" pitchFamily="34" charset="0"/>
            </a:endParaRPr>
          </a:p>
        </p:txBody>
      </p:sp>
      <p:pic>
        <p:nvPicPr>
          <p:cNvPr id="39939" name="Picture 2" descr="C:\Users\МБОУ СОШ №5\Downloads\F2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850" y="1341438"/>
            <a:ext cx="3743325" cy="240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3" descr="C:\Users\МБОУ СОШ №5\Downloads\c55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724525" y="1412875"/>
            <a:ext cx="2951163" cy="239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4" descr="C:\Users\МБОУ СОШ №5\Downloads\lampa.pn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708400" y="4292600"/>
            <a:ext cx="2735263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2" name="Прямоугольник 6"/>
          <p:cNvSpPr>
            <a:spLocks noChangeArrowheads="1"/>
          </p:cNvSpPr>
          <p:nvPr/>
        </p:nvSpPr>
        <p:spPr bwMode="auto">
          <a:xfrm>
            <a:off x="179388" y="836613"/>
            <a:ext cx="8713787" cy="4802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002060"/>
                </a:solidFill>
                <a:latin typeface="Calibri" pitchFamily="34" charset="0"/>
              </a:rPr>
              <a:t>                     северное сияние                                                                        радуга</a:t>
            </a:r>
          </a:p>
          <a:p>
            <a:endParaRPr lang="ru-RU" dirty="0">
              <a:solidFill>
                <a:srgbClr val="002060"/>
              </a:solidFill>
              <a:latin typeface="Calibri" pitchFamily="34" charset="0"/>
            </a:endParaRPr>
          </a:p>
          <a:p>
            <a:endParaRPr lang="ru-RU" dirty="0">
              <a:solidFill>
                <a:srgbClr val="002060"/>
              </a:solidFill>
              <a:latin typeface="Calibri" pitchFamily="34" charset="0"/>
            </a:endParaRPr>
          </a:p>
          <a:p>
            <a:endParaRPr lang="ru-RU" dirty="0">
              <a:solidFill>
                <a:srgbClr val="002060"/>
              </a:solidFill>
              <a:latin typeface="Calibri" pitchFamily="34" charset="0"/>
            </a:endParaRPr>
          </a:p>
          <a:p>
            <a:endParaRPr lang="ru-RU" dirty="0">
              <a:solidFill>
                <a:srgbClr val="002060"/>
              </a:solidFill>
              <a:latin typeface="Calibri" pitchFamily="34" charset="0"/>
            </a:endParaRPr>
          </a:p>
          <a:p>
            <a:endParaRPr lang="ru-RU" dirty="0">
              <a:solidFill>
                <a:srgbClr val="002060"/>
              </a:solidFill>
              <a:latin typeface="Calibri" pitchFamily="34" charset="0"/>
            </a:endParaRPr>
          </a:p>
          <a:p>
            <a:endParaRPr lang="ru-RU" dirty="0">
              <a:solidFill>
                <a:srgbClr val="002060"/>
              </a:solidFill>
              <a:latin typeface="Calibri" pitchFamily="34" charset="0"/>
            </a:endParaRPr>
          </a:p>
          <a:p>
            <a:endParaRPr lang="ru-RU" dirty="0">
              <a:solidFill>
                <a:srgbClr val="002060"/>
              </a:solidFill>
              <a:latin typeface="Calibri" pitchFamily="34" charset="0"/>
            </a:endParaRPr>
          </a:p>
          <a:p>
            <a:endParaRPr lang="ru-RU" dirty="0">
              <a:solidFill>
                <a:srgbClr val="002060"/>
              </a:solidFill>
              <a:latin typeface="Calibri" pitchFamily="34" charset="0"/>
            </a:endParaRPr>
          </a:p>
          <a:p>
            <a:endParaRPr lang="ru-RU" dirty="0">
              <a:solidFill>
                <a:srgbClr val="002060"/>
              </a:solidFill>
              <a:latin typeface="Calibri" pitchFamily="34" charset="0"/>
            </a:endParaRPr>
          </a:p>
          <a:p>
            <a:endParaRPr lang="ru-RU" dirty="0">
              <a:solidFill>
                <a:srgbClr val="002060"/>
              </a:solidFill>
              <a:latin typeface="Calibri" pitchFamily="34" charset="0"/>
            </a:endParaRPr>
          </a:p>
          <a:p>
            <a:endParaRPr lang="ru-RU" dirty="0">
              <a:solidFill>
                <a:srgbClr val="002060"/>
              </a:solidFill>
              <a:latin typeface="Calibri" pitchFamily="34" charset="0"/>
            </a:endParaRPr>
          </a:p>
          <a:p>
            <a:endParaRPr lang="ru-RU" dirty="0">
              <a:solidFill>
                <a:srgbClr val="002060"/>
              </a:solidFill>
              <a:latin typeface="Calibri" pitchFamily="34" charset="0"/>
            </a:endParaRPr>
          </a:p>
          <a:p>
            <a:endParaRPr lang="ru-RU" dirty="0">
              <a:solidFill>
                <a:srgbClr val="002060"/>
              </a:solidFill>
              <a:latin typeface="Calibri" pitchFamily="34" charset="0"/>
            </a:endParaRPr>
          </a:p>
          <a:p>
            <a:endParaRPr lang="ru-RU" dirty="0">
              <a:solidFill>
                <a:srgbClr val="002060"/>
              </a:solidFill>
              <a:latin typeface="Calibri" pitchFamily="34" charset="0"/>
            </a:endParaRPr>
          </a:p>
          <a:p>
            <a:endParaRPr lang="ru-RU" dirty="0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ru-RU" dirty="0">
                <a:solidFill>
                  <a:srgbClr val="002060"/>
                </a:solidFill>
                <a:latin typeface="Calibri" pitchFamily="34" charset="0"/>
              </a:rPr>
              <a:t>                                    свет от лампы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Прямоугольник 1"/>
          <p:cNvSpPr>
            <a:spLocks noChangeArrowheads="1"/>
          </p:cNvSpPr>
          <p:nvPr/>
        </p:nvSpPr>
        <p:spPr bwMode="auto">
          <a:xfrm>
            <a:off x="2124075" y="333375"/>
            <a:ext cx="4905375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000000"/>
                </a:solidFill>
                <a:latin typeface="Bookman Old Style" pitchFamily="18" charset="0"/>
              </a:rPr>
              <a:t>Электрические явления</a:t>
            </a:r>
            <a:endParaRPr lang="ru-RU" sz="2800" b="1">
              <a:latin typeface="Calibri" pitchFamily="34" charset="0"/>
            </a:endParaRPr>
          </a:p>
        </p:txBody>
      </p:sp>
      <p:pic>
        <p:nvPicPr>
          <p:cNvPr id="40963" name="Picture 2" descr="C:\Users\МБОУ СОШ №5\Downloads\e3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288" y="1700213"/>
            <a:ext cx="3671887" cy="3097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3" descr="C:\Users\МБОУ СОШ №5\Downloads\e7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643438" y="3141663"/>
            <a:ext cx="3889375" cy="3297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Прямоугольник 4"/>
          <p:cNvSpPr>
            <a:spLocks noChangeArrowheads="1"/>
          </p:cNvSpPr>
          <p:nvPr/>
        </p:nvSpPr>
        <p:spPr bwMode="auto">
          <a:xfrm>
            <a:off x="395288" y="981075"/>
            <a:ext cx="8353425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                </a:t>
            </a:r>
          </a:p>
          <a:p>
            <a:r>
              <a:rPr lang="ru-RU">
                <a:latin typeface="Calibri" pitchFamily="34" charset="0"/>
              </a:rPr>
              <a:t>                         </a:t>
            </a:r>
            <a:r>
              <a:rPr lang="ru-RU">
                <a:solidFill>
                  <a:srgbClr val="002060"/>
                </a:solidFill>
                <a:latin typeface="Calibri" pitchFamily="34" charset="0"/>
              </a:rPr>
              <a:t>молния</a:t>
            </a:r>
          </a:p>
          <a:p>
            <a:r>
              <a:rPr lang="ru-RU">
                <a:solidFill>
                  <a:srgbClr val="002060"/>
                </a:solidFill>
                <a:latin typeface="Calibri" pitchFamily="34" charset="0"/>
              </a:rPr>
              <a:t>                                         </a:t>
            </a:r>
          </a:p>
          <a:p>
            <a:endParaRPr lang="ru-RU">
              <a:solidFill>
                <a:srgbClr val="002060"/>
              </a:solidFill>
              <a:latin typeface="Calibri" pitchFamily="34" charset="0"/>
            </a:endParaRPr>
          </a:p>
          <a:p>
            <a:r>
              <a:rPr lang="ru-RU">
                <a:solidFill>
                  <a:srgbClr val="002060"/>
                </a:solidFill>
                <a:latin typeface="Calibri" pitchFamily="34" charset="0"/>
              </a:rPr>
              <a:t>                                                                                                электрическая лампочка</a:t>
            </a:r>
          </a:p>
          <a:p>
            <a:r>
              <a:rPr lang="ru-RU">
                <a:solidFill>
                  <a:srgbClr val="002060"/>
                </a:solidFill>
                <a:latin typeface="Calibri" pitchFamily="34" charset="0"/>
              </a:rPr>
              <a:t>                                                                                                    загорается когда по                  </a:t>
            </a:r>
          </a:p>
          <a:p>
            <a:r>
              <a:rPr lang="ru-RU">
                <a:solidFill>
                  <a:srgbClr val="002060"/>
                </a:solidFill>
                <a:latin typeface="Calibri" pitchFamily="34" charset="0"/>
              </a:rPr>
              <a:t>                                                                                                     проводам  течет ток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 descr="Meditazii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757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0" y="357188"/>
            <a:ext cx="91440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ФИЗИКА ИЗУЧАЕТ: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Прямоугольник 1"/>
          <p:cNvSpPr>
            <a:spLocks noChangeArrowheads="1"/>
          </p:cNvSpPr>
          <p:nvPr/>
        </p:nvSpPr>
        <p:spPr bwMode="auto">
          <a:xfrm>
            <a:off x="2195513" y="476250"/>
            <a:ext cx="42672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0000"/>
                </a:solidFill>
                <a:latin typeface="Bookman Old Style" pitchFamily="18" charset="0"/>
              </a:rPr>
              <a:t> </a:t>
            </a:r>
            <a:r>
              <a:rPr lang="ru-RU" sz="2800" b="1">
                <a:solidFill>
                  <a:srgbClr val="000000"/>
                </a:solidFill>
                <a:latin typeface="Bookman Old Style" pitchFamily="18" charset="0"/>
              </a:rPr>
              <a:t>Магнитные явления</a:t>
            </a:r>
            <a:endParaRPr lang="ru-RU" sz="2800" b="1">
              <a:latin typeface="Calibri" pitchFamily="34" charset="0"/>
            </a:endParaRPr>
          </a:p>
        </p:txBody>
      </p:sp>
      <p:pic>
        <p:nvPicPr>
          <p:cNvPr id="41987" name="Picture 2" descr="C:\Users\МБОУ СОШ №5\Downloads\m1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750" y="2133600"/>
            <a:ext cx="33845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3" descr="C:\Users\МБОУ СОШ №5\Downloads\magnet_train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6825" y="3068638"/>
            <a:ext cx="311150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9" name="Прямоугольник 4"/>
          <p:cNvSpPr>
            <a:spLocks noChangeArrowheads="1"/>
          </p:cNvSpPr>
          <p:nvPr/>
        </p:nvSpPr>
        <p:spPr bwMode="auto">
          <a:xfrm>
            <a:off x="539750" y="1196975"/>
            <a:ext cx="7920038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 </a:t>
            </a:r>
          </a:p>
          <a:p>
            <a:endParaRPr lang="ru-RU">
              <a:latin typeface="Calibri" pitchFamily="34" charset="0"/>
            </a:endParaRPr>
          </a:p>
          <a:p>
            <a:r>
              <a:rPr lang="ru-RU">
                <a:latin typeface="Calibri" pitchFamily="34" charset="0"/>
              </a:rPr>
              <a:t>                       </a:t>
            </a:r>
            <a:r>
              <a:rPr lang="ru-RU">
                <a:solidFill>
                  <a:srgbClr val="002060"/>
                </a:solidFill>
                <a:latin typeface="Calibri" pitchFamily="34" charset="0"/>
              </a:rPr>
              <a:t>магнит</a:t>
            </a:r>
          </a:p>
          <a:p>
            <a:r>
              <a:rPr lang="ru-RU">
                <a:solidFill>
                  <a:srgbClr val="002060"/>
                </a:solidFill>
                <a:latin typeface="Calibri" pitchFamily="34" charset="0"/>
              </a:rPr>
              <a:t>                                        </a:t>
            </a:r>
          </a:p>
          <a:p>
            <a:r>
              <a:rPr lang="ru-RU">
                <a:solidFill>
                  <a:srgbClr val="002060"/>
                </a:solidFill>
                <a:latin typeface="Calibri" pitchFamily="34" charset="0"/>
              </a:rPr>
              <a:t>                                                                                                  поезд на магнитной</a:t>
            </a:r>
          </a:p>
          <a:p>
            <a:r>
              <a:rPr lang="ru-RU">
                <a:solidFill>
                  <a:srgbClr val="002060"/>
                </a:solidFill>
                <a:latin typeface="Calibri" pitchFamily="34" charset="0"/>
              </a:rPr>
              <a:t>                                                                                                              подушке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23850" y="404813"/>
            <a:ext cx="8424863" cy="11430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1426"/>
                </a:solidFill>
                <a:latin typeface="Bookman Old Style" pitchFamily="18" charset="0"/>
              </a:rPr>
              <a:t>Физическим телом </a:t>
            </a:r>
            <a:r>
              <a:rPr lang="ru-RU" sz="2400" dirty="0">
                <a:solidFill>
                  <a:srgbClr val="001426"/>
                </a:solidFill>
                <a:latin typeface="Bookman Old Style" pitchFamily="18" charset="0"/>
              </a:rPr>
              <a:t>-  </a:t>
            </a:r>
            <a:r>
              <a:rPr lang="ru-RU" sz="2400" dirty="0">
                <a:solidFill>
                  <a:srgbClr val="002060"/>
                </a:solidFill>
                <a:latin typeface="Bookman Old Style" pitchFamily="18" charset="0"/>
              </a:rPr>
              <a:t>называют  любое из окружающих  тел: каплю воды, тетрадь, школу, птицу, песчинку и др.</a:t>
            </a:r>
            <a:endParaRPr lang="ru-RU" sz="24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051050" y="1916113"/>
            <a:ext cx="4714875" cy="149860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2060"/>
                </a:solidFill>
                <a:latin typeface="Bookman Old Style" pitchFamily="18" charset="0"/>
              </a:rPr>
              <a:t>Физические тела могут иметь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2060"/>
                </a:solidFill>
                <a:latin typeface="Bookman Old Style" pitchFamily="18" charset="0"/>
              </a:rPr>
              <a:t>определенную форму и занимать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2060"/>
                </a:solidFill>
                <a:latin typeface="Bookman Old Style" pitchFamily="18" charset="0"/>
              </a:rPr>
              <a:t>некоторый  объем</a:t>
            </a:r>
          </a:p>
        </p:txBody>
      </p:sp>
      <p:sp>
        <p:nvSpPr>
          <p:cNvPr id="7" name="Выгнутая влево стрелка 6"/>
          <p:cNvSpPr/>
          <p:nvPr/>
        </p:nvSpPr>
        <p:spPr>
          <a:xfrm>
            <a:off x="1403350" y="3573463"/>
            <a:ext cx="571500" cy="1071562"/>
          </a:xfrm>
          <a:prstGeom prst="curv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Выгнутая вправо стрелка 7"/>
          <p:cNvSpPr/>
          <p:nvPr/>
        </p:nvSpPr>
        <p:spPr>
          <a:xfrm>
            <a:off x="6948488" y="3573463"/>
            <a:ext cx="642937" cy="1079500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50825" y="4797425"/>
            <a:ext cx="4035425" cy="10795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87900" y="4724400"/>
            <a:ext cx="3890963" cy="122555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3016" name="TextBox 14"/>
          <p:cNvSpPr txBox="1">
            <a:spLocks noChangeArrowheads="1"/>
          </p:cNvSpPr>
          <p:nvPr/>
        </p:nvSpPr>
        <p:spPr bwMode="auto">
          <a:xfrm>
            <a:off x="6516688" y="4797425"/>
            <a:ext cx="1841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59338" y="4652963"/>
            <a:ext cx="3816350" cy="1292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1426"/>
                </a:solidFill>
                <a:latin typeface="+mn-lt"/>
              </a:rPr>
              <a:t>Тела разной формы, но одинакового объема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</p:txBody>
      </p:sp>
      <p:sp>
        <p:nvSpPr>
          <p:cNvPr id="43018" name="TextBox 16"/>
          <p:cNvSpPr txBox="1">
            <a:spLocks noChangeArrowheads="1"/>
          </p:cNvSpPr>
          <p:nvPr/>
        </p:nvSpPr>
        <p:spPr bwMode="auto">
          <a:xfrm>
            <a:off x="539750" y="4941888"/>
            <a:ext cx="3459163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>
                <a:solidFill>
                  <a:srgbClr val="002060"/>
                </a:solidFill>
                <a:latin typeface="Calibri" pitchFamily="34" charset="0"/>
              </a:rPr>
              <a:t>Тела одинаковой формы, </a:t>
            </a:r>
          </a:p>
          <a:p>
            <a:pPr algn="ctr"/>
            <a:r>
              <a:rPr lang="ru-RU" sz="2000">
                <a:solidFill>
                  <a:srgbClr val="002060"/>
                </a:solidFill>
                <a:latin typeface="Calibri" pitchFamily="34" charset="0"/>
              </a:rPr>
              <a:t>но  разного объема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468313" y="692150"/>
            <a:ext cx="8143875" cy="1306513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Заголовок 2"/>
          <p:cNvSpPr txBox="1">
            <a:spLocks/>
          </p:cNvSpPr>
          <p:nvPr/>
        </p:nvSpPr>
        <p:spPr>
          <a:xfrm>
            <a:off x="468313" y="260350"/>
            <a:ext cx="8229600" cy="1654175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100" spc="-100" dirty="0">
                <a:solidFill>
                  <a:schemeClr val="accent1"/>
                </a:solidFill>
                <a:latin typeface="Bookman Old Style" pitchFamily="18" charset="0"/>
                <a:ea typeface="+mj-ea"/>
                <a:cs typeface="+mj-cs"/>
              </a:rPr>
              <a:t/>
            </a:r>
            <a:br>
              <a:rPr lang="ru-RU" sz="3100" spc="-100" dirty="0">
                <a:solidFill>
                  <a:schemeClr val="accent1"/>
                </a:solidFill>
                <a:latin typeface="Bookman Old Style" pitchFamily="18" charset="0"/>
                <a:ea typeface="+mj-ea"/>
                <a:cs typeface="+mj-cs"/>
              </a:rPr>
            </a:br>
            <a:r>
              <a:rPr lang="ru-RU" sz="2900" b="1" spc="-100" dirty="0">
                <a:solidFill>
                  <a:schemeClr val="accent3">
                    <a:lumMod val="25000"/>
                  </a:schemeClr>
                </a:solidFill>
                <a:latin typeface="Bookman Old Style" pitchFamily="18" charset="0"/>
                <a:ea typeface="+mj-ea"/>
                <a:cs typeface="+mj-cs"/>
              </a:rPr>
              <a:t>М</a:t>
            </a:r>
            <a:r>
              <a:rPr lang="ru-RU" sz="2900" b="1" spc="-100" dirty="0" err="1">
                <a:solidFill>
                  <a:schemeClr val="accent3">
                    <a:lumMod val="25000"/>
                  </a:schemeClr>
                </a:solidFill>
                <a:latin typeface="Bookman Old Style" pitchFamily="18" charset="0"/>
                <a:ea typeface="+mj-ea"/>
                <a:cs typeface="+mj-cs"/>
              </a:rPr>
              <a:t>атерия</a:t>
            </a:r>
            <a:r>
              <a:rPr lang="ru-RU" sz="2900" spc="-100" dirty="0">
                <a:solidFill>
                  <a:schemeClr val="accent3">
                    <a:lumMod val="25000"/>
                  </a:schemeClr>
                </a:solidFill>
                <a:latin typeface="Bookman Old Style" pitchFamily="18" charset="0"/>
                <a:ea typeface="+mj-ea"/>
                <a:cs typeface="+mj-cs"/>
              </a:rPr>
              <a:t>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ru-RU" sz="2900" spc="-100" dirty="0">
                <a:solidFill>
                  <a:schemeClr val="accent3">
                    <a:lumMod val="25000"/>
                  </a:schemeClr>
                </a:solidFill>
                <a:latin typeface="Bookman Old Style" pitchFamily="18" charset="0"/>
                <a:ea typeface="+mj-ea"/>
                <a:cs typeface="+mj-cs"/>
              </a:rPr>
              <a:t>означает все то, что существует во Вселенной</a:t>
            </a:r>
            <a:endParaRPr lang="ru-RU" sz="2900" spc="-100" dirty="0">
              <a:solidFill>
                <a:schemeClr val="accent3">
                  <a:lumMod val="2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750" y="4221163"/>
            <a:ext cx="3214688" cy="171450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3">
                    <a:lumMod val="25000"/>
                  </a:schemeClr>
                </a:solidFill>
                <a:latin typeface="Bookman Old Style" pitchFamily="18" charset="0"/>
              </a:rPr>
              <a:t>Вещество</a:t>
            </a:r>
            <a:r>
              <a:rPr lang="ru-RU" sz="2000" dirty="0">
                <a:solidFill>
                  <a:schemeClr val="accent3">
                    <a:lumMod val="25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000" i="1" dirty="0">
                <a:solidFill>
                  <a:schemeClr val="accent3">
                    <a:lumMod val="25000"/>
                  </a:schemeClr>
                </a:solidFill>
                <a:latin typeface="Bookman Old Style" pitchFamily="18" charset="0"/>
              </a:rPr>
              <a:t>-</a:t>
            </a:r>
            <a:r>
              <a:rPr lang="ru-RU" sz="2000" dirty="0">
                <a:solidFill>
                  <a:schemeClr val="accent3">
                    <a:lumMod val="25000"/>
                  </a:schemeClr>
                </a:solidFill>
                <a:latin typeface="Bookman Old Style" pitchFamily="18" charset="0"/>
              </a:rPr>
              <a:t>то, из чего состоят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3">
                    <a:lumMod val="25000"/>
                  </a:schemeClr>
                </a:solidFill>
                <a:latin typeface="Bookman Old Style" pitchFamily="18" charset="0"/>
              </a:rPr>
              <a:t> окружающие  тела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435600" y="4221163"/>
            <a:ext cx="3214688" cy="1714500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3">
                    <a:lumMod val="25000"/>
                  </a:schemeClr>
                </a:solidFill>
                <a:latin typeface="Bookman Old Style" pitchFamily="18" charset="0"/>
              </a:rPr>
              <a:t>Поле </a:t>
            </a:r>
            <a:r>
              <a:rPr lang="ru-RU" sz="2000" b="1" i="1" dirty="0">
                <a:solidFill>
                  <a:schemeClr val="accent3">
                    <a:lumMod val="25000"/>
                  </a:schemeClr>
                </a:solidFill>
                <a:latin typeface="Bookman Old Style" pitchFamily="18" charset="0"/>
              </a:rPr>
              <a:t>- </a:t>
            </a:r>
            <a:r>
              <a:rPr lang="ru-RU" sz="2400" dirty="0">
                <a:solidFill>
                  <a:schemeClr val="accent3">
                    <a:lumMod val="25000"/>
                  </a:schemeClr>
                </a:solidFill>
                <a:latin typeface="Bookman Old Style" pitchFamily="18" charset="0"/>
              </a:rPr>
              <a:t>особый вид материи,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3">
                    <a:lumMod val="25000"/>
                  </a:schemeClr>
                </a:solidFill>
                <a:latin typeface="Bookman Old Style" pitchFamily="18" charset="0"/>
              </a:rPr>
              <a:t> отличный от вещества</a:t>
            </a:r>
          </a:p>
        </p:txBody>
      </p:sp>
      <p:sp>
        <p:nvSpPr>
          <p:cNvPr id="8" name="Выгнутая влево стрелка 7"/>
          <p:cNvSpPr/>
          <p:nvPr/>
        </p:nvSpPr>
        <p:spPr>
          <a:xfrm>
            <a:off x="1258888" y="2708275"/>
            <a:ext cx="571500" cy="1152525"/>
          </a:xfrm>
          <a:prstGeom prst="curv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Выгнутая вправо стрелка 8"/>
          <p:cNvSpPr/>
          <p:nvPr/>
        </p:nvSpPr>
        <p:spPr>
          <a:xfrm>
            <a:off x="7164388" y="2708275"/>
            <a:ext cx="642937" cy="1143000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428625" y="214313"/>
            <a:ext cx="8286750" cy="928687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5" name="Заголовок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0000" lnSpcReduction="10000"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400" b="1" dirty="0">
                <a:ln/>
                <a:solidFill>
                  <a:schemeClr val="accent3">
                    <a:lumMod val="25000"/>
                  </a:schemeClr>
                </a:solidFill>
                <a:latin typeface="Book Antiqua" pitchFamily="18" charset="0"/>
                <a:ea typeface="+mj-ea"/>
                <a:cs typeface="+mj-cs"/>
              </a:rPr>
              <a:t>Источники физических знаний</a:t>
            </a:r>
            <a:r>
              <a:rPr lang="ru-RU" sz="4400" b="1" dirty="0">
                <a:ln/>
                <a:solidFill>
                  <a:schemeClr val="accent3"/>
                </a:solidFill>
                <a:latin typeface="Book Antiqua" pitchFamily="18" charset="0"/>
                <a:ea typeface="+mj-ea"/>
                <a:cs typeface="+mj-cs"/>
              </a:rPr>
              <a:t/>
            </a:r>
            <a:br>
              <a:rPr lang="ru-RU" sz="4400" b="1" dirty="0">
                <a:ln/>
                <a:solidFill>
                  <a:schemeClr val="accent3"/>
                </a:solidFill>
                <a:latin typeface="Book Antiqua" pitchFamily="18" charset="0"/>
                <a:ea typeface="+mj-ea"/>
                <a:cs typeface="+mj-cs"/>
              </a:rPr>
            </a:br>
            <a:endParaRPr lang="ru-RU" sz="4000" b="1" dirty="0">
              <a:ln/>
              <a:solidFill>
                <a:schemeClr val="accent3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11188" y="2636838"/>
            <a:ext cx="3000375" cy="85725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3">
                    <a:lumMod val="25000"/>
                  </a:schemeClr>
                </a:solidFill>
                <a:latin typeface="Bookman Old Style" pitchFamily="18" charset="0"/>
              </a:rPr>
              <a:t>наблюдения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435600" y="2636838"/>
            <a:ext cx="2998788" cy="857250"/>
          </a:xfrm>
          <a:prstGeom prst="round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3">
                    <a:lumMod val="25000"/>
                  </a:schemeClr>
                </a:solidFill>
                <a:latin typeface="Bookman Old Style" pitchFamily="18" charset="0"/>
              </a:rPr>
              <a:t>опыты</a:t>
            </a:r>
          </a:p>
        </p:txBody>
      </p:sp>
      <p:pic>
        <p:nvPicPr>
          <p:cNvPr id="10" name="Мой фильм 3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0825" y="3789363"/>
            <a:ext cx="4070350" cy="2782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3" name="Picture 5" descr="anipisa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940425" y="3789363"/>
            <a:ext cx="1871663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Выгнутая влево стрелка 11"/>
          <p:cNvSpPr/>
          <p:nvPr/>
        </p:nvSpPr>
        <p:spPr>
          <a:xfrm>
            <a:off x="1476375" y="1341438"/>
            <a:ext cx="571500" cy="1150937"/>
          </a:xfrm>
          <a:prstGeom prst="curved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Выгнутая вправо стрелка 12"/>
          <p:cNvSpPr/>
          <p:nvPr/>
        </p:nvSpPr>
        <p:spPr>
          <a:xfrm>
            <a:off x="6804025" y="1341438"/>
            <a:ext cx="642938" cy="1143000"/>
          </a:xfrm>
          <a:prstGeom prst="curvedLef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65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11638" y="765175"/>
            <a:ext cx="4608512" cy="18161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1">
                    <a:lumMod val="10000"/>
                  </a:schemeClr>
                </a:solidFill>
                <a:latin typeface="Bookman Old Style" pitchFamily="18" charset="0"/>
              </a:rPr>
              <a:t>Задача №1</a:t>
            </a:r>
            <a:r>
              <a:rPr lang="ru-RU" sz="2400" b="1" dirty="0">
                <a:solidFill>
                  <a:schemeClr val="accent1">
                    <a:lumMod val="10000"/>
                  </a:schemeClr>
                </a:solidFill>
                <a:latin typeface="Bookman Old Style" pitchFamily="18" charset="0"/>
              </a:rPr>
              <a:t>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10000"/>
                  </a:schemeClr>
                </a:solidFill>
                <a:latin typeface="Bookman Old Style" pitchFamily="18" charset="0"/>
              </a:rPr>
              <a:t>Что изучает ФИЗИКА? Какая у нее цель?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1">
                    <a:lumMod val="10000"/>
                  </a:schemeClr>
                </a:solidFill>
                <a:latin typeface="+mn-lt"/>
              </a:rPr>
              <a:t/>
            </a:r>
            <a:br>
              <a:rPr lang="ru-RU" sz="2000" dirty="0">
                <a:solidFill>
                  <a:schemeClr val="accent1">
                    <a:lumMod val="10000"/>
                  </a:schemeClr>
                </a:solidFill>
                <a:latin typeface="+mn-lt"/>
              </a:rPr>
            </a:br>
            <a:endParaRPr lang="ru-RU" sz="2000" dirty="0">
              <a:solidFill>
                <a:schemeClr val="accent1">
                  <a:lumMod val="10000"/>
                </a:schemeClr>
              </a:solidFill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4213" y="4221163"/>
            <a:ext cx="7848600" cy="15700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10000"/>
                  </a:schemeClr>
                </a:solidFill>
                <a:latin typeface="Bookman Old Style" pitchFamily="18" charset="0"/>
              </a:rPr>
              <a:t>И старается их объяснить. А если у нее не получается, физика не расстраивается. Ждет, когда ты вырастешь, все поймешь и сам ей объяснишь.</a:t>
            </a:r>
          </a:p>
        </p:txBody>
      </p:sp>
      <p:pic>
        <p:nvPicPr>
          <p:cNvPr id="47108" name="Picture 1" descr="D:\Profiles\Владелец\Рабочий стол\Новая папка\про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650" y="836613"/>
            <a:ext cx="3332163" cy="333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11638" y="2349500"/>
            <a:ext cx="4572000" cy="193833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1">
                    <a:lumMod val="10000"/>
                  </a:schemeClr>
                </a:solidFill>
                <a:latin typeface="Bookman Old Style" pitchFamily="18" charset="0"/>
              </a:rPr>
              <a:t>Ответ</a:t>
            </a:r>
            <a:r>
              <a:rPr lang="ru-RU" sz="2400" i="1" dirty="0">
                <a:solidFill>
                  <a:schemeClr val="accent1">
                    <a:lumMod val="10000"/>
                  </a:schemeClr>
                </a:solidFill>
                <a:latin typeface="Bookman Old Style" pitchFamily="18" charset="0"/>
              </a:rPr>
              <a:t>.</a:t>
            </a:r>
            <a:r>
              <a:rPr lang="ru-RU" sz="2400" dirty="0">
                <a:solidFill>
                  <a:schemeClr val="accent1">
                    <a:lumMod val="10000"/>
                  </a:schemeClr>
                </a:solidFill>
                <a:latin typeface="Bookman Old Style" pitchFamily="18" charset="0"/>
              </a:rPr>
              <a:t> Сама физика ни в кого не целится. Но бабахнуть может. Физика изучает физические явления, законы природы. </a:t>
            </a:r>
            <a:endParaRPr lang="ru-RU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2500" y="1052513"/>
            <a:ext cx="4787900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1">
                    <a:lumMod val="10000"/>
                  </a:schemeClr>
                </a:solidFill>
                <a:latin typeface="Bookman Old Style" pitchFamily="18" charset="0"/>
              </a:rPr>
              <a:t>Задача №3.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10000"/>
                  </a:schemeClr>
                </a:solidFill>
                <a:latin typeface="Bookman Old Style" pitchFamily="18" charset="0"/>
              </a:rPr>
              <a:t>Саша задумчиво раскачивался на стуле и строил жизненные планы. Совместное со стулом падение явилось для него полной неожиданностью. Имело ли место в данном случае физическое явление?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4213" y="4652963"/>
            <a:ext cx="7704137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1">
                    <a:lumMod val="10000"/>
                  </a:schemeClr>
                </a:solidFill>
                <a:latin typeface="Bookman Old Style" pitchFamily="18" charset="0"/>
              </a:rPr>
              <a:t>Ответ.</a:t>
            </a:r>
            <a:r>
              <a:rPr lang="ru-RU" sz="2400" i="1" dirty="0">
                <a:solidFill>
                  <a:schemeClr val="accent1">
                    <a:lumMod val="10000"/>
                  </a:schemeClr>
                </a:solidFill>
                <a:latin typeface="Bookman Old Style" pitchFamily="18" charset="0"/>
              </a:rPr>
              <a:t> </a:t>
            </a:r>
            <a:r>
              <a:rPr lang="ru-RU" sz="2400" dirty="0">
                <a:solidFill>
                  <a:schemeClr val="accent1">
                    <a:lumMod val="10000"/>
                  </a:schemeClr>
                </a:solidFill>
                <a:latin typeface="Bookman Old Style" pitchFamily="18" charset="0"/>
              </a:rPr>
              <a:t>Имело. Произошло изменение, в результате которого Саша потерял равновесие и приобрел шишку на лбу.</a:t>
            </a:r>
          </a:p>
        </p:txBody>
      </p:sp>
      <p:pic>
        <p:nvPicPr>
          <p:cNvPr id="49156" name="Picture 2" descr="Григорий Остер - Физика. Ненаглядное пособи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650" y="1125538"/>
            <a:ext cx="2376488" cy="343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7175" y="1052513"/>
            <a:ext cx="4572000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1">
                    <a:lumMod val="10000"/>
                  </a:schemeClr>
                </a:solidFill>
                <a:latin typeface="Bookman Old Style" pitchFamily="18" charset="0"/>
              </a:rPr>
              <a:t>Задача №4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10000"/>
                  </a:schemeClr>
                </a:solidFill>
                <a:latin typeface="Bookman Old Style" pitchFamily="18" charset="0"/>
              </a:rPr>
              <a:t>Мише во сне явилась добрая фея и подарила рогатку. Можно ли считать явление феи с рогаткой физическим явлением?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140200" y="3500438"/>
            <a:ext cx="4572000" cy="19399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1">
                    <a:lumMod val="10000"/>
                  </a:schemeClr>
                </a:solidFill>
                <a:latin typeface="Bookman Old Style" pitchFamily="18" charset="0"/>
              </a:rPr>
              <a:t>Ответ.</a:t>
            </a:r>
            <a:r>
              <a:rPr lang="ru-RU" sz="2400" dirty="0">
                <a:solidFill>
                  <a:schemeClr val="accent1">
                    <a:lumMod val="10000"/>
                  </a:schemeClr>
                </a:solidFill>
                <a:latin typeface="Bookman Old Style" pitchFamily="18" charset="0"/>
              </a:rPr>
              <a:t> Нельзя. Явления, которые происходят не наяву, а во сне или в мечтах физическими не называют.</a:t>
            </a:r>
          </a:p>
        </p:txBody>
      </p:sp>
      <p:pic>
        <p:nvPicPr>
          <p:cNvPr id="50180" name="Picture 1" descr="D:\Profiles\Владелец\Рабочий стол\Новая папка\Gadanie-po-snam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8313" y="1125538"/>
            <a:ext cx="3408362" cy="426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95738" y="1125538"/>
            <a:ext cx="4897437" cy="1754187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1">
                    <a:lumMod val="10000"/>
                  </a:schemeClr>
                </a:solidFill>
                <a:latin typeface="Bookman Old Style" pitchFamily="18" charset="0"/>
              </a:rPr>
              <a:t>Задача №5.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1">
                    <a:lumMod val="10000"/>
                  </a:schemeClr>
                </a:solidFill>
                <a:latin typeface="Bookman Old Style" pitchFamily="18" charset="0"/>
              </a:rPr>
              <a:t>Какие термины говорят друг другу физики?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lumMod val="10000"/>
                  </a:schemeClr>
                </a:solidFill>
                <a:latin typeface="+mn-lt"/>
              </a:rPr>
              <a:t/>
            </a:r>
            <a:br>
              <a:rPr lang="ru-RU" dirty="0">
                <a:solidFill>
                  <a:schemeClr val="accent1">
                    <a:lumMod val="10000"/>
                  </a:schemeClr>
                </a:solidFill>
                <a:latin typeface="+mn-lt"/>
              </a:rPr>
            </a:br>
            <a:endParaRPr lang="ru-RU" dirty="0">
              <a:solidFill>
                <a:schemeClr val="accent1">
                  <a:lumMod val="10000"/>
                </a:schemeClr>
              </a:solidFill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95738" y="2708275"/>
            <a:ext cx="4897437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1">
                    <a:lumMod val="10000"/>
                  </a:schemeClr>
                </a:solidFill>
                <a:latin typeface="Bookman Old Style" pitchFamily="18" charset="0"/>
              </a:rPr>
              <a:t>Ответ</a:t>
            </a:r>
            <a:r>
              <a:rPr lang="ru-RU" sz="2400" i="1" dirty="0">
                <a:solidFill>
                  <a:schemeClr val="accent1">
                    <a:lumMod val="10000"/>
                  </a:schemeClr>
                </a:solidFill>
                <a:latin typeface="Bookman Old Style" pitchFamily="18" charset="0"/>
              </a:rPr>
              <a:t>. </a:t>
            </a:r>
            <a:r>
              <a:rPr lang="ru-RU" sz="2400" dirty="0">
                <a:solidFill>
                  <a:schemeClr val="accent1">
                    <a:lumMod val="10000"/>
                  </a:schemeClr>
                </a:solidFill>
                <a:latin typeface="Bookman Old Style" pitchFamily="18" charset="0"/>
              </a:rPr>
              <a:t>Физик то и дело говорит физику: "тело", "форма", "объем", "масса". Они себя сразу понимают и смотрят друг на дружку счастливыми глазами.</a:t>
            </a:r>
          </a:p>
        </p:txBody>
      </p:sp>
      <p:pic>
        <p:nvPicPr>
          <p:cNvPr id="51204" name="Picture 2" descr="Григорий Остер - Физика. Ненаглядное пособи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850" y="1196975"/>
            <a:ext cx="3546475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tIns="12696" anchor="ctr">
            <a:spAutoFit/>
          </a:bodyPr>
          <a:lstStyle/>
          <a:p>
            <a:pPr indent="142875" algn="ctr">
              <a:defRPr/>
            </a:pPr>
            <a:r>
              <a:rPr lang="ru-RU" sz="1100">
                <a:solidFill>
                  <a:srgbClr val="333333"/>
                </a:solidFill>
                <a:latin typeface="Georgia" pitchFamily="18" charset="0"/>
              </a:rPr>
              <a:t>Коля ловил девчонок, окунал их в лужу и старательно измерял глубину погружения каждой девчонки, а Толя только стоял рядышком и смотрел, как девчонки барахтаются. Чем отличаются колины действия от толиных, и как такие действия называют физики?</a:t>
            </a:r>
            <a:endParaRPr lang="ru-RU" sz="900">
              <a:latin typeface="Arial" pitchFamily="34" charset="0"/>
            </a:endParaRPr>
          </a:p>
          <a:p>
            <a:pPr algn="ctr" eaLnBrk="0" hangingPunct="0">
              <a:defRPr/>
            </a:pPr>
            <a:r>
              <a:rPr lang="ru-RU" sz="1100" b="1">
                <a:solidFill>
                  <a:srgbClr val="333333"/>
                </a:solidFill>
                <a:latin typeface="Georgia" pitchFamily="18" charset="0"/>
              </a:rPr>
              <a:t>Ответ</a:t>
            </a:r>
            <a:r>
              <a:rPr lang="ru-RU" sz="1100">
                <a:solidFill>
                  <a:srgbClr val="333333"/>
                </a:solidFill>
                <a:latin typeface="Georgia" pitchFamily="18" charset="0"/>
              </a:rPr>
              <a:t>. И физики, и химики назовут колины и толины действия хулиганством и надают по шее обоим. Но надо признать, что с точки зрения бесстрастной науки Толя производил наблюдения, а Коля ставил опыты.</a:t>
            </a:r>
            <a:endParaRPr lang="ru-RU" sz="900">
              <a:latin typeface="Arial" pitchFamily="34" charset="0"/>
            </a:endParaRPr>
          </a:p>
          <a:p>
            <a:pPr algn="ctr" eaLnBrk="0" hangingPunct="0">
              <a:defRPr/>
            </a:pPr>
            <a:r>
              <a:rPr lang="ru-RU" sz="9900">
                <a:solidFill>
                  <a:srgbClr val="222222"/>
                </a:solidFill>
                <a:latin typeface="Georgia" pitchFamily="18" charset="0"/>
              </a:rPr>
              <a:t>  </a:t>
            </a:r>
            <a:endParaRPr lang="ru-RU" sz="18700">
              <a:solidFill>
                <a:srgbClr val="222222"/>
              </a:solidFill>
              <a:latin typeface="Georgia" pitchFamily="18" charset="0"/>
            </a:endParaRPr>
          </a:p>
        </p:txBody>
      </p:sp>
      <p:pic>
        <p:nvPicPr>
          <p:cNvPr id="52227" name="Picture 2" descr="Григорий Остер - Физика. Ненаглядное пособи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8175" y="2133600"/>
            <a:ext cx="4867275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95288" y="188913"/>
            <a:ext cx="8280400" cy="19383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1">
                    <a:lumMod val="10000"/>
                  </a:schemeClr>
                </a:solidFill>
                <a:latin typeface="Bookman Old Style" pitchFamily="18" charset="0"/>
              </a:rPr>
              <a:t>Задача №6.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1">
                    <a:lumMod val="10000"/>
                  </a:schemeClr>
                </a:solidFill>
                <a:latin typeface="Bookman Old Style" pitchFamily="18" charset="0"/>
              </a:rPr>
              <a:t>Коля ловил девчонок, окунал их в лужу и старательно измерял глубину погружения каждой девчонки, а Толя только стоял рядышком и смотрел, как девчонки барахтаются. Чем отличаются Колины действия от Толиных, и как такие действия называют физики?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8313" y="5229225"/>
            <a:ext cx="8135937" cy="13239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accent1">
                    <a:lumMod val="10000"/>
                  </a:schemeClr>
                </a:solidFill>
                <a:latin typeface="Bookman Old Style" pitchFamily="18" charset="0"/>
              </a:rPr>
              <a:t>Ответ</a:t>
            </a:r>
            <a:r>
              <a:rPr lang="ru-RU" sz="2000" i="1" dirty="0">
                <a:solidFill>
                  <a:schemeClr val="accent1">
                    <a:lumMod val="10000"/>
                  </a:schemeClr>
                </a:solidFill>
                <a:latin typeface="Bookman Old Style" pitchFamily="18" charset="0"/>
              </a:rPr>
              <a:t>. </a:t>
            </a:r>
            <a:r>
              <a:rPr lang="ru-RU" sz="2000" dirty="0">
                <a:solidFill>
                  <a:schemeClr val="accent1">
                    <a:lumMod val="10000"/>
                  </a:schemeClr>
                </a:solidFill>
                <a:latin typeface="Bookman Old Style" pitchFamily="18" charset="0"/>
              </a:rPr>
              <a:t>И физики, и химики назовут Колины и Толины действия хулиганством и надают по шее обоим. Но надо признать, что с точки зрения бесстрастной науки Толя производил наблюдения, а Коля ставил опыты.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spc="-100" dirty="0">
                <a:solidFill>
                  <a:srgbClr val="001426"/>
                </a:solidFill>
                <a:latin typeface="Bookman Old Style" pitchFamily="18" charset="0"/>
                <a:ea typeface="+mj-ea"/>
                <a:cs typeface="+mj-cs"/>
              </a:rPr>
              <a:t>Ответь на вопросы:</a:t>
            </a:r>
          </a:p>
        </p:txBody>
      </p:sp>
      <p:sp>
        <p:nvSpPr>
          <p:cNvPr id="3" name="Содержимое 1"/>
          <p:cNvSpPr txBox="1">
            <a:spLocks/>
          </p:cNvSpPr>
          <p:nvPr/>
        </p:nvSpPr>
        <p:spPr>
          <a:xfrm>
            <a:off x="457200" y="1481138"/>
            <a:ext cx="8229600" cy="4525962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 marL="582930" indent="-514350" fontAlgn="auto"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defRPr/>
            </a:pPr>
            <a:r>
              <a:rPr lang="ru-RU" sz="3000" dirty="0">
                <a:solidFill>
                  <a:srgbClr val="001426"/>
                </a:solidFill>
                <a:latin typeface="Bookman Old Style" pitchFamily="18" charset="0"/>
              </a:rPr>
              <a:t>1. Что изучает физика?</a:t>
            </a:r>
          </a:p>
          <a:p>
            <a:pPr marL="582930" indent="-514350" fontAlgn="auto"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defRPr/>
            </a:pPr>
            <a:endParaRPr lang="ru-RU" sz="3000" dirty="0">
              <a:solidFill>
                <a:srgbClr val="002060"/>
              </a:solidFill>
              <a:latin typeface="Bookman Old Style" pitchFamily="18" charset="0"/>
            </a:endParaRPr>
          </a:p>
          <a:p>
            <a:pPr marL="411480" indent="-342900" fontAlgn="auto"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None/>
              <a:defRPr/>
            </a:pPr>
            <a:r>
              <a:rPr lang="ru-RU" sz="3000" dirty="0">
                <a:solidFill>
                  <a:srgbClr val="002060"/>
                </a:solidFill>
                <a:latin typeface="Bookman Old Style" pitchFamily="18" charset="0"/>
              </a:rPr>
              <a:t>2. Почему физика помогает человеку занять главенствующее положение среди живых организмов?</a:t>
            </a:r>
          </a:p>
          <a:p>
            <a:pPr marL="411480" indent="-342900" fontAlgn="auto"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None/>
              <a:defRPr/>
            </a:pPr>
            <a:endParaRPr lang="ru-RU" sz="3000" dirty="0">
              <a:solidFill>
                <a:srgbClr val="002060"/>
              </a:solidFill>
              <a:latin typeface="Bookman Old Style" pitchFamily="18" charset="0"/>
            </a:endParaRPr>
          </a:p>
          <a:p>
            <a:pPr marL="411480" indent="-342900" fontAlgn="auto"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None/>
              <a:defRPr/>
            </a:pPr>
            <a:r>
              <a:rPr lang="ru-RU" sz="3000" dirty="0">
                <a:solidFill>
                  <a:srgbClr val="002060"/>
                </a:solidFill>
                <a:latin typeface="Bookman Old Style" pitchFamily="18" charset="0"/>
              </a:rPr>
              <a:t>3. Как взаимодействуют физика и техника?</a:t>
            </a:r>
          </a:p>
          <a:p>
            <a:pPr marL="411480" indent="-342900" fontAlgn="auto"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None/>
              <a:defRPr/>
            </a:pPr>
            <a:endParaRPr lang="ru-RU" sz="3000" dirty="0">
              <a:solidFill>
                <a:srgbClr val="002060"/>
              </a:solidFill>
              <a:latin typeface="Bookman Old Style" pitchFamily="18" charset="0"/>
            </a:endParaRPr>
          </a:p>
          <a:p>
            <a:pPr marL="411480" indent="-342900" fontAlgn="auto"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None/>
              <a:defRPr/>
            </a:pPr>
            <a:r>
              <a:rPr lang="ru-RU" sz="3000" dirty="0">
                <a:solidFill>
                  <a:srgbClr val="002060"/>
                </a:solidFill>
                <a:latin typeface="Bookman Old Style" pitchFamily="18" charset="0"/>
              </a:rPr>
              <a:t>4. Верно ли утверждение: «Физика является фундаментом, основой всех естественных наук?»</a:t>
            </a:r>
          </a:p>
          <a:p>
            <a:pPr marL="411480" indent="-342900" fontAlgn="auto"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None/>
              <a:defRPr/>
            </a:pPr>
            <a:endParaRPr lang="ru-RU" sz="3000" dirty="0">
              <a:solidFill>
                <a:srgbClr val="002060"/>
              </a:solidFill>
              <a:latin typeface="Bookman Old Style" pitchFamily="18" charset="0"/>
            </a:endParaRPr>
          </a:p>
          <a:p>
            <a:pPr marL="411480" indent="-342900" fontAlgn="auto">
              <a:spcBef>
                <a:spcPts val="700"/>
              </a:spcBef>
              <a:spcAft>
                <a:spcPts val="0"/>
              </a:spcAft>
              <a:buClr>
                <a:schemeClr val="tx2"/>
              </a:buClr>
              <a:buSzPct val="95000"/>
              <a:buFont typeface="Wingdings"/>
              <a:buChar char=""/>
              <a:defRPr/>
            </a:pPr>
            <a:endParaRPr lang="ru-RU" sz="3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 descr="0a074671aada0a193d3cbc01510e557a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188" y="-315913"/>
            <a:ext cx="7572375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57313" y="0"/>
            <a:ext cx="6286500" cy="1200150"/>
          </a:xfrm>
          <a:prstGeom prst="rect">
            <a:avLst/>
          </a:prstGeom>
          <a:noFill/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Силу Солнца!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spc="-100" dirty="0">
                <a:solidFill>
                  <a:srgbClr val="001426"/>
                </a:solidFill>
                <a:latin typeface="Bookman Old Style" pitchFamily="18" charset="0"/>
                <a:ea typeface="+mj-ea"/>
                <a:cs typeface="+mj-cs"/>
              </a:rPr>
              <a:t>Домашнее задание </a:t>
            </a:r>
          </a:p>
        </p:txBody>
      </p:sp>
      <p:sp>
        <p:nvSpPr>
          <p:cNvPr id="54275" name="TextBox 2"/>
          <p:cNvSpPr txBox="1">
            <a:spLocks noChangeArrowheads="1"/>
          </p:cNvSpPr>
          <p:nvPr/>
        </p:nvSpPr>
        <p:spPr bwMode="auto">
          <a:xfrm>
            <a:off x="1692275" y="1557338"/>
            <a:ext cx="5543550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800" b="1">
                <a:solidFill>
                  <a:srgbClr val="001426"/>
                </a:solidFill>
                <a:latin typeface="Bookman Old Style" pitchFamily="18" charset="0"/>
                <a:cs typeface="Arial" charset="0"/>
              </a:rPr>
              <a:t>§</a:t>
            </a:r>
            <a:r>
              <a:rPr lang="ru-RU" sz="4800" b="1">
                <a:solidFill>
                  <a:srgbClr val="001426"/>
                </a:solidFill>
                <a:latin typeface="Bookman Old Style" pitchFamily="18" charset="0"/>
                <a:cs typeface="Arial" charset="0"/>
              </a:rPr>
              <a:t> 1 - 3</a:t>
            </a:r>
          </a:p>
          <a:p>
            <a:pPr algn="ctr"/>
            <a:r>
              <a:rPr lang="ru-RU" sz="4800" b="1">
                <a:solidFill>
                  <a:srgbClr val="001426"/>
                </a:solidFill>
                <a:latin typeface="Bookman Old Style" pitchFamily="18" charset="0"/>
                <a:cs typeface="Arial" charset="0"/>
              </a:rPr>
              <a:t>Л: №5,12</a:t>
            </a:r>
            <a:endParaRPr lang="ru-RU" sz="4800" b="1">
              <a:solidFill>
                <a:srgbClr val="001426"/>
              </a:solidFill>
              <a:latin typeface="Bookman Old Style" pitchFamily="18" charset="0"/>
            </a:endParaRPr>
          </a:p>
        </p:txBody>
      </p:sp>
      <p:sp>
        <p:nvSpPr>
          <p:cNvPr id="54276" name="Прямоугольник 3"/>
          <p:cNvSpPr>
            <a:spLocks noChangeArrowheads="1"/>
          </p:cNvSpPr>
          <p:nvPr/>
        </p:nvSpPr>
        <p:spPr bwMode="auto">
          <a:xfrm>
            <a:off x="395288" y="3714750"/>
            <a:ext cx="80645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u="sng">
                <a:solidFill>
                  <a:srgbClr val="001426"/>
                </a:solidFill>
                <a:latin typeface="Bookman Old Style" pitchFamily="18" charset="0"/>
              </a:rPr>
              <a:t>принести 2 тетради 18 листов:</a:t>
            </a:r>
          </a:p>
          <a:p>
            <a:pPr algn="ctr">
              <a:buFont typeface="Arial" charset="0"/>
              <a:buChar char="•"/>
            </a:pPr>
            <a:r>
              <a:rPr lang="ru-RU" sz="3200" b="1">
                <a:solidFill>
                  <a:srgbClr val="001426"/>
                </a:solidFill>
                <a:latin typeface="Bookman Old Style" pitchFamily="18" charset="0"/>
              </a:rPr>
              <a:t> </a:t>
            </a:r>
            <a:r>
              <a:rPr lang="ru-RU" sz="3200">
                <a:solidFill>
                  <a:srgbClr val="001426"/>
                </a:solidFill>
                <a:latin typeface="Bookman Old Style" pitchFamily="18" charset="0"/>
              </a:rPr>
              <a:t>для контрольных работ по физике</a:t>
            </a:r>
          </a:p>
          <a:p>
            <a:pPr algn="ctr">
              <a:buFont typeface="Arial" charset="0"/>
              <a:buChar char="•"/>
            </a:pPr>
            <a:r>
              <a:rPr lang="ru-RU" sz="3200">
                <a:solidFill>
                  <a:srgbClr val="001426"/>
                </a:solidFill>
                <a:latin typeface="Bookman Old Style" pitchFamily="18" charset="0"/>
              </a:rPr>
              <a:t> для лабораторных работ по физике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395288" y="2781300"/>
            <a:ext cx="8229600" cy="1008063"/>
          </a:xfrm>
          <a:prstGeom prst="rect">
            <a:avLst/>
          </a:prstGeo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6600" b="1" spc="-100" dirty="0">
                <a:solidFill>
                  <a:schemeClr val="accent4">
                    <a:lumMod val="25000"/>
                  </a:schemeClr>
                </a:solidFill>
                <a:latin typeface="Bookman Old Style" pitchFamily="18" charset="0"/>
                <a:ea typeface="+mj-ea"/>
                <a:cs typeface="+mj-cs"/>
              </a:rPr>
              <a:t>Спасибо!!!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 descr="60642422_1277187923_1250659340_tornadodm3030a_800x53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078" y="0"/>
            <a:ext cx="913292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00188" y="0"/>
            <a:ext cx="6286500" cy="120015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Силу ветра!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2" descr="Atom_electron_59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28688" y="0"/>
            <a:ext cx="72866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500188" y="0"/>
            <a:ext cx="6286500" cy="120015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chemeClr val="bg1"/>
            </a:outerShdw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Силу атома!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" descr="70540253_fire_0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643042" y="0"/>
            <a:ext cx="6143668" cy="1323439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50800" dir="5400000" algn="ctr" rotWithShape="0">
              <a:schemeClr val="bg1"/>
            </a:outerShdw>
            <a:softEdge rad="31750"/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Силу огня!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" descr="f_20431803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50" y="0"/>
            <a:ext cx="75009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28662" y="0"/>
            <a:ext cx="7429552" cy="1200329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50800" dir="5400000" algn="ctr" rotWithShape="0">
              <a:schemeClr val="bg1"/>
            </a:outerShdw>
            <a:softEdge rad="31750"/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Физика живет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 descr="2012-1-la-mente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43000" y="9525"/>
            <a:ext cx="6858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643042" y="0"/>
            <a:ext cx="6143668" cy="1323439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50800" dir="5400000" algn="ctr" rotWithShape="0">
              <a:schemeClr val="bg1"/>
            </a:outerShdw>
            <a:softEdge rad="31750"/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Силой ума!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1" descr="1238863376_wipe_book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57224" y="0"/>
            <a:ext cx="7215238" cy="1323439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2">
                <a:satMod val="175000"/>
                <a:alpha val="40000"/>
              </a:schemeClr>
            </a:glow>
            <a:outerShdw blurRad="50800" dist="50800" dir="5400000" algn="ctr" rotWithShape="0">
              <a:schemeClr val="bg1"/>
            </a:outerShdw>
            <a:softEdge rad="31750"/>
          </a:effectLst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Силой знаний!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">
      <a:dk1>
        <a:srgbClr val="A7D6FF"/>
      </a:dk1>
      <a:lt1>
        <a:srgbClr val="A7D6FF"/>
      </a:lt1>
      <a:dk2>
        <a:srgbClr val="A7D6FF"/>
      </a:dk2>
      <a:lt2>
        <a:srgbClr val="A7D6FF"/>
      </a:lt2>
      <a:accent1>
        <a:srgbClr val="A7D6FF"/>
      </a:accent1>
      <a:accent2>
        <a:srgbClr val="D6ECFF"/>
      </a:accent2>
      <a:accent3>
        <a:srgbClr val="D6ECFF"/>
      </a:accent3>
      <a:accent4>
        <a:srgbClr val="D6ECFF"/>
      </a:accent4>
      <a:accent5>
        <a:srgbClr val="D6ECFF"/>
      </a:accent5>
      <a:accent6>
        <a:srgbClr val="D6ECFF"/>
      </a:accent6>
      <a:hlink>
        <a:srgbClr val="D6ECFF"/>
      </a:hlink>
      <a:folHlink>
        <a:srgbClr val="D6EC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1576</TotalTime>
  <Words>771</Words>
  <Application>Microsoft Office PowerPoint</Application>
  <PresentationFormat>Экран (4:3)</PresentationFormat>
  <Paragraphs>148</Paragraphs>
  <Slides>31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Master</cp:lastModifiedBy>
  <cp:revision>140</cp:revision>
  <dcterms:modified xsi:type="dcterms:W3CDTF">2018-04-06T06:35:55Z</dcterms:modified>
</cp:coreProperties>
</file>