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57" r:id="rId3"/>
    <p:sldId id="258" r:id="rId4"/>
    <p:sldId id="271" r:id="rId5"/>
    <p:sldId id="270" r:id="rId6"/>
    <p:sldId id="272" r:id="rId7"/>
    <p:sldId id="259" r:id="rId8"/>
    <p:sldId id="273" r:id="rId9"/>
    <p:sldId id="260" r:id="rId10"/>
    <p:sldId id="261" r:id="rId11"/>
    <p:sldId id="262" r:id="rId12"/>
    <p:sldId id="263" r:id="rId13"/>
    <p:sldId id="264" r:id="rId14"/>
    <p:sldId id="265" r:id="rId15"/>
    <p:sldId id="274" r:id="rId16"/>
    <p:sldId id="266" r:id="rId17"/>
    <p:sldId id="267" r:id="rId18"/>
    <p:sldId id="268" r:id="rId19"/>
    <p:sldId id="275" r:id="rId20"/>
    <p:sldId id="277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41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3A894-AF96-4D94-90B1-ABD3B3AD659C}" type="datetimeFigureOut">
              <a:rPr lang="ru-RU" smtClean="0"/>
              <a:pPr/>
              <a:t>10.02.2017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FFE14-7B60-46F4-A0DA-490F86AC88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3A894-AF96-4D94-90B1-ABD3B3AD659C}" type="datetimeFigureOut">
              <a:rPr lang="ru-RU" smtClean="0"/>
              <a:pPr/>
              <a:t>10.02.2017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FFE14-7B60-46F4-A0DA-490F86AC88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3A894-AF96-4D94-90B1-ABD3B3AD659C}" type="datetimeFigureOut">
              <a:rPr lang="ru-RU" smtClean="0"/>
              <a:pPr/>
              <a:t>10.02.2017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FFE14-7B60-46F4-A0DA-490F86AC88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3A894-AF96-4D94-90B1-ABD3B3AD659C}" type="datetimeFigureOut">
              <a:rPr lang="ru-RU" smtClean="0"/>
              <a:pPr/>
              <a:t>10.02.2017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FFE14-7B60-46F4-A0DA-490F86AC88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3A894-AF96-4D94-90B1-ABD3B3AD659C}" type="datetimeFigureOut">
              <a:rPr lang="ru-RU" smtClean="0"/>
              <a:pPr/>
              <a:t>10.02.2017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FFE14-7B60-46F4-A0DA-490F86AC88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3A894-AF96-4D94-90B1-ABD3B3AD659C}" type="datetimeFigureOut">
              <a:rPr lang="ru-RU" smtClean="0"/>
              <a:pPr/>
              <a:t>10.02.2017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FFE14-7B60-46F4-A0DA-490F86AC88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3A894-AF96-4D94-90B1-ABD3B3AD659C}" type="datetimeFigureOut">
              <a:rPr lang="ru-RU" smtClean="0"/>
              <a:pPr/>
              <a:t>10.02.2017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FFE14-7B60-46F4-A0DA-490F86AC88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3A894-AF96-4D94-90B1-ABD3B3AD659C}" type="datetimeFigureOut">
              <a:rPr lang="ru-RU" smtClean="0"/>
              <a:pPr/>
              <a:t>10.02.2017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FFE14-7B60-46F4-A0DA-490F86AC88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3A894-AF96-4D94-90B1-ABD3B3AD659C}" type="datetimeFigureOut">
              <a:rPr lang="ru-RU" smtClean="0"/>
              <a:pPr/>
              <a:t>10.02.2017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FFE14-7B60-46F4-A0DA-490F86AC88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3A894-AF96-4D94-90B1-ABD3B3AD659C}" type="datetimeFigureOut">
              <a:rPr lang="ru-RU" smtClean="0"/>
              <a:pPr/>
              <a:t>10.02.2017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FFE14-7B60-46F4-A0DA-490F86AC88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3A894-AF96-4D94-90B1-ABD3B3AD659C}" type="datetimeFigureOut">
              <a:rPr lang="ru-RU" smtClean="0"/>
              <a:pPr/>
              <a:t>10.02.2017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EFFE14-7B60-46F4-A0DA-490F86AC88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E3A894-AF96-4D94-90B1-ABD3B3AD659C}" type="datetimeFigureOut">
              <a:rPr lang="ru-RU" smtClean="0"/>
              <a:pPr/>
              <a:t>10.02.2017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EFFE14-7B60-46F4-A0DA-490F86AC88A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epo.ucoz.com/images/12june/fla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0" y="548680"/>
            <a:ext cx="8964488" cy="540147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15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Герои </a:t>
            </a:r>
          </a:p>
          <a:p>
            <a:pPr algn="ctr"/>
            <a:r>
              <a:rPr lang="ru-RU" sz="115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нашего времени</a:t>
            </a:r>
            <a:endParaRPr lang="ru-RU" sz="115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88640"/>
            <a:ext cx="399593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2 апреля 2012 года Дума г. Благовещенска, </a:t>
            </a:r>
            <a:r>
              <a:rPr lang="ru-RU" sz="2400" dirty="0" smtClean="0"/>
              <a:t>приняла </a:t>
            </a:r>
            <a:r>
              <a:rPr lang="ru-RU" sz="2400" dirty="0"/>
              <a:t>решение назвать одну из улиц нового квартала города именем Сергея </a:t>
            </a:r>
            <a:r>
              <a:rPr lang="ru-RU" sz="2400" dirty="0" err="1"/>
              <a:t>Солнечникова</a:t>
            </a:r>
            <a:r>
              <a:rPr lang="ru-RU" sz="2400" dirty="0" smtClean="0"/>
              <a:t>.</a:t>
            </a:r>
            <a:endParaRPr lang="ru-RU" sz="2400" dirty="0"/>
          </a:p>
          <a:p>
            <a:r>
              <a:rPr lang="ru-RU" sz="2400" dirty="0"/>
              <a:t>24 апреля 2012 года в Белогорске была открыта памятная стела майору Сергею </a:t>
            </a:r>
            <a:r>
              <a:rPr lang="ru-RU" sz="2400" dirty="0" err="1"/>
              <a:t>Солнечникову</a:t>
            </a:r>
            <a:r>
              <a:rPr lang="ru-RU" sz="2400" dirty="0" smtClean="0"/>
              <a:t>.</a:t>
            </a:r>
            <a:endParaRPr lang="ru-RU" sz="2400" dirty="0"/>
          </a:p>
          <a:p>
            <a:r>
              <a:rPr lang="ru-RU" sz="2400" dirty="0"/>
              <a:t>7 мая 2012 года в Белогорске на Аллее Славы установлена плита со звездой в память о Герое России майоре Сергее </a:t>
            </a:r>
            <a:r>
              <a:rPr lang="ru-RU" sz="2400" dirty="0" err="1"/>
              <a:t>Солнечникове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pic>
        <p:nvPicPr>
          <p:cNvPr id="4098" name="Picture 2" descr="http://2krota.ru/uploads/posts/2012-04/KombatSerggeroy-0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13938" y="1052736"/>
            <a:ext cx="4950550" cy="41764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220072" y="476672"/>
            <a:ext cx="392392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Майор Сергей Солнечников совершил свой подвиг ровно через десять лет после такого же подвига Героя России сержанта С. А. </a:t>
            </a:r>
            <a:r>
              <a:rPr lang="ru-RU" sz="2400" dirty="0" err="1"/>
              <a:t>Бурнаева</a:t>
            </a:r>
            <a:r>
              <a:rPr lang="ru-RU" sz="2400" dirty="0"/>
              <a:t>. 28 марта 2002 года во время спецоперации в городе Аргун Чеченской Республики Сергей </a:t>
            </a:r>
            <a:r>
              <a:rPr lang="ru-RU" sz="2400" dirty="0" err="1"/>
              <a:t>Бурнаев</a:t>
            </a:r>
            <a:r>
              <a:rPr lang="ru-RU" sz="2400" dirty="0"/>
              <a:t> закрыл своим телом брошенную боевиками гранату и погиб так же, защищая своих </a:t>
            </a:r>
            <a:r>
              <a:rPr lang="ru-RU" sz="2400" dirty="0" smtClean="0"/>
              <a:t>товарищей.</a:t>
            </a:r>
            <a:endParaRPr lang="ru-RU" sz="2400" dirty="0"/>
          </a:p>
        </p:txBody>
      </p:sp>
      <p:pic>
        <p:nvPicPr>
          <p:cNvPr id="4" name="Picture 2" descr="http://www.likt590.ru/project/kolokol/byrnae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908720"/>
            <a:ext cx="4918101" cy="44656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3968" y="117693"/>
            <a:ext cx="4572000" cy="674030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Андрей Алексеевич Туркин</a:t>
            </a:r>
            <a:r>
              <a:rPr lang="ru-RU" sz="2400" dirty="0"/>
              <a:t> (21 октября 1975 года, г. Орск, СССР — 3 сентября 2004 года, г. Беслан, Северная Осетия — </a:t>
            </a:r>
            <a:r>
              <a:rPr lang="ru-RU" sz="2400" dirty="0" err="1"/>
              <a:t>Алания,Россия</a:t>
            </a:r>
            <a:r>
              <a:rPr lang="ru-RU" sz="2400" dirty="0"/>
              <a:t>) — офицер Управления «В» («Вымпел») Центра специального назначения Федеральной службы безопасности Российской Федерации, лейтенант, погибший при освобождении заложников во время теракта в Беслане. Посмертно удостоен звания Героя Российской Федерации.</a:t>
            </a:r>
          </a:p>
        </p:txBody>
      </p:sp>
      <p:pic>
        <p:nvPicPr>
          <p:cNvPr id="2050" name="Picture 2" descr="Андрей Турки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052736"/>
            <a:ext cx="3781115" cy="489654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79512" y="260648"/>
            <a:ext cx="86409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Вместе с группой «Вымпел» Туркин прибыл в город Беслан Республики Северная Осетия — Алания, в котором 1 сентября 2004 года группа в составе 32-х террористов захватила свыше тысячи детей и взрослых в здании школы № 1.</a:t>
            </a:r>
          </a:p>
        </p:txBody>
      </p:sp>
      <p:pic>
        <p:nvPicPr>
          <p:cNvPr id="1030" name="Picture 6" descr="http://www.stihi.ru/pics/2009/06/19/29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9" y="1844824"/>
            <a:ext cx="6624736" cy="49656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0"/>
            <a:ext cx="864096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После того как на третий день в спортзале, где содержались большинство заложников, произошли взрывы, вызвавшие частичное обрушение крыши и стен спортзала, выжившие люди стали разбегаться. Штурмовая группа Андрея получила приказ на штурм здания, так как боевики открыли ожесточённый огонь по заложникам. Еще в начале штурма Туркин получил ранение, когда он в составе своего подразделения под мощным огнём боевиков ворвался в здание школы, но не вышел из боя. </a:t>
            </a:r>
          </a:p>
        </p:txBody>
      </p:sp>
      <p:pic>
        <p:nvPicPr>
          <p:cNvPr id="25604" name="Picture 4" descr="http://www.gazeta.ru/2004/09/16/images/i4_133684_7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2348880"/>
            <a:ext cx="6831999" cy="45091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60648"/>
            <a:ext cx="828092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Прикрывая огнём спасение заложников, лейтенант Туркин лично уничтожил одного террориста в столовой, куда боевики перегнали многих выживших после взрывов в спортзале заложников. Когда другой бандит бросил в скопление людей гранату, Андрей Туркин закрыл их своим телом, ценой собственной жизни сохранив заложников.</a:t>
            </a:r>
            <a:endParaRPr lang="ru-RU" sz="2400" dirty="0"/>
          </a:p>
        </p:txBody>
      </p:sp>
      <p:pic>
        <p:nvPicPr>
          <p:cNvPr id="31746" name="Picture 2" descr="http://www.yuga.ru/media/beslan_ga_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2639290"/>
            <a:ext cx="5616624" cy="42187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1032" y="4549676"/>
            <a:ext cx="871296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Мы кричали, чтобы не стреляли, что здесь заложники. Потом </a:t>
            </a:r>
            <a:r>
              <a:rPr lang="ru-RU" dirty="0" err="1"/>
              <a:t>альфовцы</a:t>
            </a:r>
            <a:r>
              <a:rPr lang="ru-RU" dirty="0"/>
              <a:t> выбили решетку и запрыгнули в столовую. Боевик по имени Ибрагим вскочил из-за печки, кинул гранату с криком «Аллах, Акбар». Произошел взрыв, мне раздробило осколком ногу. </a:t>
            </a:r>
            <a:r>
              <a:rPr lang="ru-RU" dirty="0" err="1"/>
              <a:t>Альфовец</a:t>
            </a:r>
            <a:r>
              <a:rPr lang="ru-RU" dirty="0"/>
              <a:t> прыгнул на нас и накрыл нас собой. Потом нас стали спасать. Я не видела, что у меня кровь идет из ноги, попыталась встать и почувствовала, что моя нога подо мной провалилась. Я упала, но все равно продолжала ползти. Потом меня вытащили.</a:t>
            </a:r>
          </a:p>
          <a:p>
            <a:r>
              <a:rPr lang="ru-RU" dirty="0" smtClean="0"/>
              <a:t>( </a:t>
            </a:r>
            <a:r>
              <a:rPr lang="ru-RU" dirty="0"/>
              <a:t>Надежда </a:t>
            </a:r>
            <a:r>
              <a:rPr lang="ru-RU" dirty="0" err="1"/>
              <a:t>Бадоева</a:t>
            </a:r>
            <a:r>
              <a:rPr lang="ru-RU" dirty="0"/>
              <a:t>, заложница, спасённая Андреем </a:t>
            </a:r>
            <a:r>
              <a:rPr lang="ru-RU" dirty="0" smtClean="0"/>
              <a:t>Туркиным.)</a:t>
            </a:r>
            <a:endParaRPr lang="ru-RU" dirty="0"/>
          </a:p>
        </p:txBody>
      </p:sp>
      <p:pic>
        <p:nvPicPr>
          <p:cNvPr id="24578" name="Picture 2" descr="http://img0.liveinternet.ru/images/attach/b/2/0/444/444185_besla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260648"/>
            <a:ext cx="5688632" cy="42664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764704"/>
            <a:ext cx="374441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За мужество и героизм, проявленные при выполнении специального задания Указом Президента Российской Федерации от 6 сентября 2004 года лейтенанту Туркину Андрею </a:t>
            </a:r>
            <a:r>
              <a:rPr lang="ru-RU" sz="2400" dirty="0" err="1"/>
              <a:t>Алекcеевичу</a:t>
            </a:r>
            <a:r>
              <a:rPr lang="ru-RU" sz="2400" dirty="0"/>
              <a:t> посмертно присвоено звание Героя Российской Федерации (медаль № 830).</a:t>
            </a:r>
          </a:p>
        </p:txBody>
      </p:sp>
      <p:pic>
        <p:nvPicPr>
          <p:cNvPr id="23554" name="Picture 2" descr="http://cs5957.userapi.com/u12384610/-14/x_d56553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1196752"/>
            <a:ext cx="4713727" cy="40324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88024" y="332656"/>
            <a:ext cx="4067944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Похоронен на Николо-Архангельском кладбище г. Москвы.</a:t>
            </a:r>
          </a:p>
          <a:p>
            <a:r>
              <a:rPr lang="ru-RU" dirty="0"/>
              <a:t>На родине Героя в городе Орске в Сквере Героев на Аллее Славы установлен бюст Героя России. Имя Героя Российской Федерации лейтенанта Андрея Туркина присвоено кадетскому классу </a:t>
            </a:r>
            <a:r>
              <a:rPr lang="ru-RU" dirty="0" err="1"/>
              <a:t>Орской</a:t>
            </a:r>
            <a:r>
              <a:rPr lang="ru-RU" dirty="0"/>
              <a:t> кадетской школы № </a:t>
            </a:r>
            <a:r>
              <a:rPr lang="ru-RU" dirty="0" smtClean="0"/>
              <a:t>53.</a:t>
            </a:r>
            <a:endParaRPr lang="ru-RU" dirty="0"/>
          </a:p>
          <a:p>
            <a:r>
              <a:rPr lang="ru-RU" dirty="0"/>
              <a:t>В Краснодарском крае, в станице Динской, МОУ СОШ №1 носит его </a:t>
            </a:r>
            <a:r>
              <a:rPr lang="ru-RU" dirty="0" smtClean="0"/>
              <a:t>имя. </a:t>
            </a:r>
            <a:r>
              <a:rPr lang="ru-RU" dirty="0"/>
              <a:t>Также перед входом в школу установлена мемориальная доска.</a:t>
            </a:r>
          </a:p>
          <a:p>
            <a:r>
              <a:rPr lang="ru-RU" dirty="0"/>
              <a:t>В городе Краснодаре на здании Академии маркетинга и социально-информационных технологий (ИМСИТ), где учился Андрей Туркин, установлена мемориальная доска в память о подвиге Героя.</a:t>
            </a:r>
          </a:p>
        </p:txBody>
      </p:sp>
      <p:pic>
        <p:nvPicPr>
          <p:cNvPr id="22530" name="Picture 2" descr="http://upload.wikimedia.org/wikipedia/commons/thumb/a/a6/%D0%91%D1%8E%D1%81%D1%82_%D0%90%D0%BD%D0%B4%D1%80%D0%B5%D1%8F_%D0%A2%D1%83%D1%80%D0%BA%D0%B8%D0%BD%D0%B0.JPG/220px-%D0%91%D1%8E%D1%81%D1%82_%D0%90%D0%BD%D0%B4%D1%80%D0%B5%D1%8F_%D0%A2%D1%83%D1%80%D0%BA%D0%B8%D0%BD%D0%B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88640"/>
            <a:ext cx="2592288" cy="3464241"/>
          </a:xfrm>
          <a:prstGeom prst="rect">
            <a:avLst/>
          </a:prstGeom>
          <a:noFill/>
        </p:spPr>
      </p:pic>
      <p:pic>
        <p:nvPicPr>
          <p:cNvPr id="22532" name="Picture 4" descr="http://www.new.imsit.ru/upload/image/news/17.02.2012_69_3/1_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951" y="3861048"/>
            <a:ext cx="4211821" cy="28134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www.pravoedelo.ru/sites/default/files/ct_news/r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51520" y="548680"/>
            <a:ext cx="8712968" cy="230832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Героями не рождаются, героями становятся в час испытаний.</a:t>
            </a: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15616" y="2996952"/>
            <a:ext cx="698477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/>
              <a:t>О </a:t>
            </a:r>
            <a:r>
              <a:rPr lang="ru-RU" sz="4000" b="1" dirty="0"/>
              <a:t>подвигах - стихи слагают.</a:t>
            </a: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/>
              <a:t>О славе – песни создают.</a:t>
            </a: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/>
              <a:t>“Герои никогда не умирают,</a:t>
            </a: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/>
              <a:t>Герои в нашей памяти живут!”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43808" y="1196752"/>
            <a:ext cx="603041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Геро́й</a:t>
            </a:r>
            <a: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28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Росси́йской</a:t>
            </a:r>
            <a: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28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Федера́ции</a:t>
            </a:r>
            <a: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 </a:t>
            </a:r>
            <a:r>
              <a:rPr lang="ru-RU" sz="2800" dirty="0"/>
              <a:t>— государственная награда Российской </a:t>
            </a:r>
            <a:r>
              <a:rPr lang="ru-RU" sz="2800" dirty="0" smtClean="0"/>
              <a:t>Федерации— </a:t>
            </a:r>
            <a:r>
              <a:rPr lang="ru-RU" sz="2800" dirty="0"/>
              <a:t>звание, присваиваемое за заслуги перед государством и народом, связанные с совершением геройского подвига.</a:t>
            </a:r>
          </a:p>
          <a:p>
            <a:r>
              <a:rPr lang="ru-RU" sz="2800" dirty="0" smtClean="0"/>
              <a:t>Герою </a:t>
            </a:r>
            <a:r>
              <a:rPr lang="ru-RU" sz="2800" dirty="0"/>
              <a:t>Российской Федерации вручается знак особого отличия — медаль «Золотая Звезда».</a:t>
            </a:r>
          </a:p>
        </p:txBody>
      </p:sp>
      <p:pic>
        <p:nvPicPr>
          <p:cNvPr id="8194" name="Picture 2" descr="Hero of the Russian Federation meda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065537"/>
            <a:ext cx="2202790" cy="43076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Рыжикова\Pictures\Рисунок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877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021288"/>
            <a:ext cx="8229600" cy="720000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 Днем защитника Отечества</a:t>
            </a: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50696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5364088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Первым удостоенным звания Героя Российской Федерации стал начальник Липецкого центра боевой подготовки и переучивания лётного состава генерал-майор авиации </a:t>
            </a:r>
            <a:r>
              <a:rPr lang="ru-RU" sz="2400" dirty="0" err="1">
                <a:solidFill>
                  <a:srgbClr val="FF0000"/>
                </a:solidFill>
              </a:rPr>
              <a:t>Суламбек</a:t>
            </a:r>
            <a:r>
              <a:rPr lang="ru-RU" sz="2400" dirty="0">
                <a:solidFill>
                  <a:srgbClr val="FF0000"/>
                </a:solidFill>
              </a:rPr>
              <a:t> </a:t>
            </a:r>
            <a:r>
              <a:rPr lang="ru-RU" sz="2400" dirty="0" err="1">
                <a:solidFill>
                  <a:srgbClr val="FF0000"/>
                </a:solidFill>
              </a:rPr>
              <a:t>Сусаркулович</a:t>
            </a:r>
            <a:r>
              <a:rPr lang="ru-RU" sz="2400" dirty="0">
                <a:solidFill>
                  <a:srgbClr val="FF0000"/>
                </a:solidFill>
              </a:rPr>
              <a:t> </a:t>
            </a:r>
            <a:r>
              <a:rPr lang="ru-RU" sz="2400" dirty="0" err="1">
                <a:solidFill>
                  <a:srgbClr val="FF0000"/>
                </a:solidFill>
              </a:rPr>
              <a:t>Осканов</a:t>
            </a:r>
            <a:r>
              <a:rPr lang="ru-RU" sz="2400" dirty="0"/>
              <a:t>. Высокое звание ему было присвоено указом Президента РФ № 384 от 11 апреля 1992 года (посмертно). При выполнении 7 февраля 1992 года лётного задания на </a:t>
            </a:r>
            <a:r>
              <a:rPr lang="ru-RU" sz="2400" dirty="0" smtClean="0"/>
              <a:t>самолёте МиГ-29 произошёл </a:t>
            </a:r>
            <a:r>
              <a:rPr lang="ru-RU" sz="2400" dirty="0"/>
              <a:t>отказ техники, и генерал </a:t>
            </a:r>
            <a:r>
              <a:rPr lang="ru-RU" sz="2400" dirty="0" err="1"/>
              <a:t>Осканов</a:t>
            </a:r>
            <a:r>
              <a:rPr lang="ru-RU" sz="2400" dirty="0"/>
              <a:t> ценой своей жизни предотвратил падение самолёта на населённый пункт. Вдове С. С. </a:t>
            </a:r>
            <a:r>
              <a:rPr lang="ru-RU" sz="2400" dirty="0" err="1"/>
              <a:t>Осканова</a:t>
            </a:r>
            <a:r>
              <a:rPr lang="ru-RU" sz="2400" dirty="0"/>
              <a:t> была вручена медаль «Золотая Звезда</a:t>
            </a:r>
            <a:r>
              <a:rPr lang="ru-RU" sz="2400" dirty="0" smtClean="0"/>
              <a:t>» №</a:t>
            </a:r>
            <a:r>
              <a:rPr lang="ru-RU" sz="2400" dirty="0"/>
              <a:t> 2, потому </a:t>
            </a:r>
            <a:r>
              <a:rPr lang="ru-RU" sz="2400" dirty="0" smtClean="0"/>
              <a:t>что в </a:t>
            </a:r>
            <a:r>
              <a:rPr lang="ru-RU" sz="2400" dirty="0"/>
              <a:t>руководстве России решили, что Герой России № 1 должен был быть </a:t>
            </a:r>
            <a:r>
              <a:rPr lang="ru-RU" sz="2400" dirty="0" smtClean="0"/>
              <a:t>живым.</a:t>
            </a:r>
            <a:endParaRPr lang="ru-RU" sz="2400" dirty="0"/>
          </a:p>
        </p:txBody>
      </p:sp>
      <p:pic>
        <p:nvPicPr>
          <p:cNvPr id="7170" name="Picture 2" descr="http://vaynah.su/_nw/6/823094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980728"/>
            <a:ext cx="3288236" cy="475252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88024" y="908720"/>
            <a:ext cx="40862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Медаль «Золотая Звезда» № 1 была вручена лётчику-космонавту </a:t>
            </a:r>
            <a:r>
              <a:rPr lang="ru-RU" sz="2400" dirty="0" err="1" smtClean="0">
                <a:solidFill>
                  <a:srgbClr val="FF0000"/>
                </a:solidFill>
              </a:rPr>
              <a:t>Крикалёву</a:t>
            </a:r>
            <a:r>
              <a:rPr lang="ru-RU" sz="2400" dirty="0" smtClean="0">
                <a:solidFill>
                  <a:srgbClr val="FF0000"/>
                </a:solidFill>
              </a:rPr>
              <a:t> Сергею Константиновичу</a:t>
            </a:r>
            <a:r>
              <a:rPr lang="ru-RU" sz="2400" dirty="0" smtClean="0"/>
              <a:t> за выполнение длительного космического полёта на орбитальной станции «Мир». Звание Героя Российской Федерации ему было присвоено указом Президента РФ в этот же день (11 апреля 1992 года), но более поздним указом (№ 387).</a:t>
            </a:r>
            <a:endParaRPr lang="ru-RU" sz="2400" dirty="0"/>
          </a:p>
        </p:txBody>
      </p:sp>
      <p:pic>
        <p:nvPicPr>
          <p:cNvPr id="27650" name="Picture 2" descr="http://zhitejnik.ru/uploads/posts/2011-03/thumbs/1300773299_krikale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7" y="764704"/>
            <a:ext cx="4260473" cy="54006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По имеющимся данным, общее число награждённых (по состоянию на 13 ноября 2012 года) составляет 1000 человек, из них 457 награждены посмертно. Списки граждан, удостоенных звания Героя Российской Федерации, и большинство Указов о присвоении звания Героя официально не публикуются. </a:t>
            </a:r>
            <a:endParaRPr lang="ru-RU" sz="2400" dirty="0"/>
          </a:p>
        </p:txBody>
      </p:sp>
      <p:pic>
        <p:nvPicPr>
          <p:cNvPr id="28674" name="Picture 2" descr="http://img.istpravda.com.ua/images/doc/8/2/82b4cd5-014wxwy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844824"/>
            <a:ext cx="7056784" cy="48103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052736"/>
            <a:ext cx="410445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Среди удостоенных звания — лётчики-космонавты, военнослужащие, участники Великой Отечественной войны и иных боевых действий, лётчики-испытатели, спортсмены, разведчики, учёные и многие другие.</a:t>
            </a:r>
            <a:endParaRPr lang="ru-RU" sz="2800" dirty="0"/>
          </a:p>
        </p:txBody>
      </p:sp>
      <p:pic>
        <p:nvPicPr>
          <p:cNvPr id="29698" name="Picture 2" descr="http://zabort.ru/uploads/images/00/60/57/2010/11/06/2aa5cf87f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1340768"/>
            <a:ext cx="4754876" cy="3888432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44008" y="548680"/>
            <a:ext cx="4067944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err="1">
                <a:solidFill>
                  <a:srgbClr val="FF0000"/>
                </a:solidFill>
              </a:rPr>
              <a:t>Серге́й</a:t>
            </a:r>
            <a:r>
              <a:rPr lang="ru-RU" sz="2800" b="1" dirty="0">
                <a:solidFill>
                  <a:srgbClr val="FF0000"/>
                </a:solidFill>
              </a:rPr>
              <a:t> </a:t>
            </a:r>
            <a:r>
              <a:rPr lang="ru-RU" sz="2800" b="1" dirty="0" err="1">
                <a:solidFill>
                  <a:srgbClr val="FF0000"/>
                </a:solidFill>
              </a:rPr>
              <a:t>Алекса́ндрович</a:t>
            </a:r>
            <a:r>
              <a:rPr lang="ru-RU" sz="2800" b="1" dirty="0">
                <a:solidFill>
                  <a:srgbClr val="FF0000"/>
                </a:solidFill>
              </a:rPr>
              <a:t> </a:t>
            </a:r>
            <a:r>
              <a:rPr lang="ru-RU" sz="2800" b="1" dirty="0" err="1">
                <a:solidFill>
                  <a:srgbClr val="FF0000"/>
                </a:solidFill>
              </a:rPr>
              <a:t>Со́лнечников</a:t>
            </a:r>
            <a:r>
              <a:rPr lang="ru-RU" sz="2800" dirty="0"/>
              <a:t> (19 августа 1980, Потсдам — 28 </a:t>
            </a:r>
            <a:r>
              <a:rPr lang="ru-RU" sz="2800" dirty="0" smtClean="0"/>
              <a:t>марта</a:t>
            </a:r>
            <a:r>
              <a:rPr lang="ru-RU" sz="2800" dirty="0"/>
              <a:t> 2012, Амурская область) — российский офицер, </a:t>
            </a:r>
            <a:endParaRPr lang="ru-RU" sz="2800" dirty="0" smtClean="0"/>
          </a:p>
          <a:p>
            <a:r>
              <a:rPr lang="ru-RU" sz="2800" dirty="0" smtClean="0"/>
              <a:t>майор войск </a:t>
            </a:r>
            <a:r>
              <a:rPr lang="ru-RU" sz="2800" dirty="0"/>
              <a:t>связи, ценой своей жизни спасший подчинённых ему солдат при взрыве боевой гранаты. Герой Российской Федерации (2012).</a:t>
            </a:r>
          </a:p>
        </p:txBody>
      </p:sp>
      <p:pic>
        <p:nvPicPr>
          <p:cNvPr id="6146" name="Picture 2" descr="Солнечников Сергей Александрович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692696"/>
            <a:ext cx="4177328" cy="556420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889248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28 марта 2012 года во время учений солдат, проходящий военную службу по призыву, — 19-летний рядовой Максим Журавлёв из положения «стоя» неудачно бросил гранату РГД-5. Боеприпас попал в край переднего бруствера, ограждавшего огневую позицию, срикошетил и отлетел в зону поражения сослуживцев. Майор мгновенно осознал произошедшее, оттолкнул растерявшегося солдата и накрыл собой гранату. Через полтора часа майор скончался на операционном столе от полученных ранений, несовместимых с жизнью.</a:t>
            </a:r>
            <a:endParaRPr lang="ru-RU" sz="2000" dirty="0"/>
          </a:p>
        </p:txBody>
      </p:sp>
      <p:pic>
        <p:nvPicPr>
          <p:cNvPr id="30722" name="Picture 2" descr="http://odin.ya1.ru/uploads/posts/2012-04/thumbs/1333748643_kombat_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67" y="2348880"/>
            <a:ext cx="5952661" cy="44644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332656"/>
            <a:ext cx="468052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2 </a:t>
            </a:r>
            <a:r>
              <a:rPr lang="ru-RU" sz="2400" b="1" dirty="0"/>
              <a:t>апреля </a:t>
            </a:r>
            <a:r>
              <a:rPr lang="ru-RU" sz="2400" b="1" dirty="0" smtClean="0"/>
              <a:t>2012 года</a:t>
            </a:r>
            <a:r>
              <a:rPr lang="ru-RU" sz="2400" dirty="0"/>
              <a:t> С. А. Солнечников с воинскими почестями похоронен на городском кладбище № 2 в городе Волжский Волгоградской области, в котором проживают его родители и родная сестра.</a:t>
            </a:r>
          </a:p>
          <a:p>
            <a:r>
              <a:rPr lang="ru-RU" sz="2400" b="1" dirty="0"/>
              <a:t>3 апреля 2012 года </a:t>
            </a:r>
            <a:r>
              <a:rPr lang="ru-RU" sz="2400" dirty="0"/>
              <a:t>Указом Президента Российской Федерации майору </a:t>
            </a:r>
            <a:endParaRPr lang="ru-RU" sz="2400" dirty="0" smtClean="0"/>
          </a:p>
          <a:p>
            <a:r>
              <a:rPr lang="ru-RU" sz="2400" dirty="0" err="1" smtClean="0"/>
              <a:t>Солнечникову</a:t>
            </a:r>
            <a:r>
              <a:rPr lang="ru-RU" sz="2400" dirty="0" smtClean="0"/>
              <a:t> </a:t>
            </a:r>
            <a:r>
              <a:rPr lang="ru-RU" sz="2400" dirty="0"/>
              <a:t>С. А. за героизм, мужество и самоотверженность, проявленные при исполнении воинского долга, присвоено звание Героя Российской Федерации (посмертно</a:t>
            </a:r>
            <a:r>
              <a:rPr lang="ru-RU" sz="2400" dirty="0" smtClean="0"/>
              <a:t>).</a:t>
            </a:r>
            <a:endParaRPr lang="ru-RU" sz="2400" dirty="0"/>
          </a:p>
        </p:txBody>
      </p:sp>
      <p:pic>
        <p:nvPicPr>
          <p:cNvPr id="5122" name="Picture 2" descr="http://www.rusdemotivator.ru/uploads/04-25-12/1335379305-major-solnce-nikto-krome-meny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476672"/>
            <a:ext cx="3765744" cy="61307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340</Words>
  <Application>Microsoft Office PowerPoint</Application>
  <PresentationFormat>Экран (4:3)</PresentationFormat>
  <Paragraphs>32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 Днем защитника Отечества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Все прочие</dc:creator>
  <cp:lastModifiedBy>Екатерина</cp:lastModifiedBy>
  <cp:revision>17</cp:revision>
  <dcterms:created xsi:type="dcterms:W3CDTF">2012-12-09T16:27:19Z</dcterms:created>
  <dcterms:modified xsi:type="dcterms:W3CDTF">2017-02-10T20:02:14Z</dcterms:modified>
</cp:coreProperties>
</file>