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309" r:id="rId2"/>
    <p:sldId id="289" r:id="rId3"/>
    <p:sldId id="315" r:id="rId4"/>
    <p:sldId id="311" r:id="rId5"/>
    <p:sldId id="319" r:id="rId6"/>
    <p:sldId id="320" r:id="rId7"/>
    <p:sldId id="321" r:id="rId8"/>
    <p:sldId id="323" r:id="rId9"/>
    <p:sldId id="294" r:id="rId10"/>
    <p:sldId id="295" r:id="rId11"/>
    <p:sldId id="318" r:id="rId12"/>
    <p:sldId id="317" r:id="rId13"/>
    <p:sldId id="313" r:id="rId14"/>
    <p:sldId id="292" r:id="rId15"/>
    <p:sldId id="322" r:id="rId16"/>
    <p:sldId id="304" r:id="rId17"/>
    <p:sldId id="305" r:id="rId18"/>
    <p:sldId id="306" r:id="rId19"/>
    <p:sldId id="31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5" autoAdjust="0"/>
    <p:restoredTop sz="86609" autoAdjust="0"/>
  </p:normalViewPr>
  <p:slideViewPr>
    <p:cSldViewPr>
      <p:cViewPr>
        <p:scale>
          <a:sx n="80" d="100"/>
          <a:sy n="80" d="100"/>
        </p:scale>
        <p:origin x="-115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6BCFC-3D6C-42B5-8816-C804C31D52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B8DD8-A10A-49CC-8C55-4C4E8C239B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43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Специалист</a:t>
            </a:r>
            <a:r>
              <a:rPr lang="ru-RU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Ц(С)СТВ ПОО/психолог/социальный педагог: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Элемент тренинга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целеполагания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позволит в игровой форме за короткий промежуток времени обозначить основную цель студента-выпускника для предстоящего года обучения.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4FE6F-206D-4CF6-947D-B1AFC591FEB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smtClean="0"/>
              <a:t>Дайте краткий обзор презентации. Опишите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smtClean="0"/>
              <a:t>Представьте каждую из основных тем.</a:t>
            </a:r>
          </a:p>
          <a:p>
            <a:pPr>
              <a:spcBef>
                <a:spcPct val="0"/>
              </a:spcBef>
            </a:pPr>
            <a:r>
              <a:rPr smtClean="0"/>
              <a:t>Чтобы предоставить слушателям ориентир, можно можете 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614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930EBDC-1B95-461E-8FC8-FF5B0EDCCB0B}" type="slidenum">
              <a:rPr lang="ru-RU" sz="1200">
                <a:latin typeface="Calibri" pitchFamily="34" charset="0"/>
              </a:rPr>
              <a:pPr algn="r"/>
              <a:t>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Специалист</a:t>
            </a:r>
            <a:r>
              <a:rPr lang="ru-RU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Ц(С)СТВ ПОО/психолог/социальный педагог: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Элемент тренинга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целеполагания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позволит в игровой форме за короткий промежуток времени обозначить основную цель студента-выпускника для предстоящего года обучения.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4FE6F-206D-4CF6-947D-B1AFC591FEB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753" y="685728"/>
            <a:ext cx="6802495" cy="3428634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этом слайде как раз представлен шаблон рабочего листа для студента, которым он может пользоваться при подготовке к заполнению ИПППР.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так еще раз напоминаю, что при заполнении индивидуального перспективного плана профессионального развития студентов (выпускникам) вам, специалистам Ц(С)СТВ ПОО, необходимо будет уделять особое внимание на оформление целей в виде списка, а в диалоге со студентами уточнять насколько данная цель: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точная,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измеряемая,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достижимая,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учитывающая ресурс,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результативная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определена временными рамками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Именно осознание собственных истинных желаний может стать самой трудной частью процесса выбора карьерного пути. Тем не менее, этот этап нельзя обойти или оставить «на потом», так как он является ключевым.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знаем, что большинство людей, пусть даже самых успешных, в определенные периоды своей карьеры не были уверены в том, что они делают правильный выбор и движутся к правильной цели.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Временные сомнения часто возникают, когда нам приходится сталкиваться со значительными преградами на пути, но впоследствии они проходят.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в более тяжелой ситуации находятся те, кого сомнения не покидают.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Лучше, если формулирование карьерных целей проходит по плану.  Собственно, как это происходит в обычной жизни. Вначале формулируются карьерные или профессиональные цели и записываются в порядке убывания приоритетности. Понимание выгоды от достижения этой цели помогает повысить мотивацию. Наличие установленных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дедлайнов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осознание ресурсов, таких как время, деньги, связи, способствуют структурированию деятельности.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Специалисты Ц(С)СТВ должны всячески помогать студентам проделать эту работу.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E0CC3-F339-4401-A1D6-416DD615B30E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2122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B8DD8-A10A-49CC-8C55-4C4E8C239B2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4FE6F-206D-4CF6-947D-B1AFC591FEB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4FE6F-206D-4CF6-947D-B1AFC591FEB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BBC4B-B2F1-4493-97E1-6502CBE2E7FC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34DC8-ED30-47A3-B3C5-FB51626B51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hyperlink" Target="http://www.tlt.ru/uploads/2010/08/797354bd5be5aa258791c3a66cbe3fc6_x102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rabota.ru/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superjob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http://www.moscow-hi.ru/hotel" TargetMode="External"/><Relationship Id="rId18" Type="http://schemas.openxmlformats.org/officeDocument/2006/relationships/hyperlink" Target="http://www.ritzcarltonmoscow.ru/" TargetMode="External"/><Relationship Id="rId26" Type="http://schemas.openxmlformats.org/officeDocument/2006/relationships/image" Target="../media/image31.jpeg"/><Relationship Id="rId3" Type="http://schemas.openxmlformats.org/officeDocument/2006/relationships/image" Target="../media/image16.jpeg"/><Relationship Id="rId21" Type="http://schemas.openxmlformats.org/officeDocument/2006/relationships/image" Target="../media/image28.jpeg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17" Type="http://schemas.openxmlformats.org/officeDocument/2006/relationships/image" Target="../media/image26.jpeg"/><Relationship Id="rId25" Type="http://schemas.openxmlformats.org/officeDocument/2006/relationships/image" Target="../media/image30.jpeg"/><Relationship Id="rId2" Type="http://schemas.openxmlformats.org/officeDocument/2006/relationships/image" Target="../media/image15.png"/><Relationship Id="rId16" Type="http://schemas.openxmlformats.org/officeDocument/2006/relationships/image" Target="../media/image25.png"/><Relationship Id="rId20" Type="http://schemas.openxmlformats.org/officeDocument/2006/relationships/hyperlink" Target="http://marriottmoscowtverskaya.ru/" TargetMode="External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hyperlink" Target="http://mosgortur.ru/" TargetMode="External"/><Relationship Id="rId24" Type="http://schemas.openxmlformats.org/officeDocument/2006/relationships/hyperlink" Target="http://www.leningradskaia.ru/" TargetMode="External"/><Relationship Id="rId5" Type="http://schemas.openxmlformats.org/officeDocument/2006/relationships/image" Target="../media/image18.jpeg"/><Relationship Id="rId15" Type="http://schemas.openxmlformats.org/officeDocument/2006/relationships/hyperlink" Target="http://www.tesser.ru/" TargetMode="External"/><Relationship Id="rId23" Type="http://schemas.openxmlformats.org/officeDocument/2006/relationships/image" Target="../media/image29.jpeg"/><Relationship Id="rId28" Type="http://schemas.openxmlformats.org/officeDocument/2006/relationships/image" Target="../media/image33.png"/><Relationship Id="rId10" Type="http://schemas.openxmlformats.org/officeDocument/2006/relationships/image" Target="../media/image22.jpeg"/><Relationship Id="rId19" Type="http://schemas.openxmlformats.org/officeDocument/2006/relationships/image" Target="../media/image27.jpeg"/><Relationship Id="rId4" Type="http://schemas.openxmlformats.org/officeDocument/2006/relationships/image" Target="../media/image17.png"/><Relationship Id="rId9" Type="http://schemas.openxmlformats.org/officeDocument/2006/relationships/hyperlink" Target="http://www.mvideo.ru/" TargetMode="External"/><Relationship Id="rId14" Type="http://schemas.openxmlformats.org/officeDocument/2006/relationships/image" Target="../media/image24.jpeg"/><Relationship Id="rId22" Type="http://schemas.openxmlformats.org/officeDocument/2006/relationships/hyperlink" Target="http://www.presnja.ru/ru/default.html" TargetMode="External"/><Relationship Id="rId27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95536" y="4149080"/>
            <a:ext cx="8352928" cy="223224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900" dirty="0" smtClean="0">
                <a:solidFill>
                  <a:srgbClr val="004D86"/>
                </a:solidFill>
                <a:latin typeface="+mn-lt"/>
              </a:rPr>
              <a:t>Единый мультимедийный </a:t>
            </a:r>
            <a:r>
              <a:rPr lang="ru-RU" sz="2900" dirty="0" err="1" smtClean="0">
                <a:solidFill>
                  <a:srgbClr val="004D86"/>
                </a:solidFill>
                <a:latin typeface="+mn-lt"/>
              </a:rPr>
              <a:t>профориентационный</a:t>
            </a:r>
            <a:r>
              <a:rPr lang="ru-RU" sz="2900" dirty="0" smtClean="0">
                <a:solidFill>
                  <a:srgbClr val="004D86"/>
                </a:solidFill>
                <a:latin typeface="+mn-lt"/>
              </a:rPr>
              <a:t> урок</a:t>
            </a:r>
            <a:br>
              <a:rPr lang="ru-RU" sz="2900" dirty="0" smtClean="0">
                <a:solidFill>
                  <a:srgbClr val="004D86"/>
                </a:solidFill>
                <a:latin typeface="+mn-lt"/>
              </a:rPr>
            </a:br>
            <a:r>
              <a:rPr lang="ru-RU" sz="2900" dirty="0" smtClean="0">
                <a:solidFill>
                  <a:srgbClr val="004D86"/>
                </a:solidFill>
                <a:latin typeface="+mn-lt"/>
              </a:rPr>
              <a:t>для студентов </a:t>
            </a:r>
            <a:r>
              <a:rPr lang="ru-RU" sz="2900" b="1" dirty="0" smtClean="0">
                <a:solidFill>
                  <a:schemeClr val="tx2"/>
                </a:solidFill>
              </a:rPr>
              <a:t>(в том числе - выпускных групп) </a:t>
            </a:r>
            <a:r>
              <a:rPr lang="ru-RU" sz="2900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ru-RU" sz="2900" dirty="0" smtClean="0">
                <a:solidFill>
                  <a:schemeClr val="tx2"/>
                </a:solidFill>
                <a:latin typeface="+mn-lt"/>
              </a:rPr>
            </a:b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 будущего</a:t>
            </a: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9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Гурова Е.Ф.</a:t>
            </a:r>
            <a:r>
              <a:rPr lang="ru-RU" sz="2700" b="1" dirty="0" smtClean="0">
                <a:solidFill>
                  <a:srgbClr val="004D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700" b="1" dirty="0" smtClean="0">
                <a:solidFill>
                  <a:srgbClr val="004D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2700" b="1" dirty="0" smtClean="0">
              <a:solidFill>
                <a:srgbClr val="004D8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ru-RU" sz="2700" b="1" dirty="0" smtClean="0">
                <a:solidFill>
                  <a:srgbClr val="004D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 smtClean="0">
                <a:solidFill>
                  <a:srgbClr val="004D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4D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04.10.2017</a:t>
            </a:r>
            <a:endParaRPr lang="ru-RU" sz="4900" b="1" dirty="0" smtClean="0">
              <a:solidFill>
                <a:srgbClr val="004D8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лого бцст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308555"/>
            <a:ext cx="2664295" cy="15362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2568967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4D86"/>
                </a:solidFill>
              </a:rPr>
              <a:t>ГОРОДСКОЙ ПРОЕКТ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«Сто дорог – одна твоя»</a:t>
            </a:r>
            <a:r>
              <a:rPr lang="ru-RU" sz="2400" dirty="0" smtClean="0">
                <a:solidFill>
                  <a:schemeClr val="tx2"/>
                </a:solidFill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rgbClr val="004D86"/>
                </a:solidFill>
              </a:rPr>
              <a:t>модуль  «Москва – территория профессиональных достижений</a:t>
            </a:r>
            <a:r>
              <a:rPr lang="ru-RU" b="1" dirty="0" smtClean="0">
                <a:solidFill>
                  <a:srgbClr val="004D86"/>
                </a:solidFill>
              </a:rPr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1682" y="356463"/>
            <a:ext cx="30307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Государственное бюджетное профессиональное образовательное учреждение города Москвы «Техникум сервиса </a:t>
            </a:r>
            <a:br>
              <a:rPr lang="ru-RU" b="1" dirty="0" smtClean="0"/>
            </a:br>
            <a:r>
              <a:rPr lang="ru-RU" b="1" dirty="0" smtClean="0"/>
              <a:t>и туризма № 29» </a:t>
            </a:r>
            <a:endParaRPr lang="ru-RU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5677" y="356463"/>
            <a:ext cx="2009762" cy="168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541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272808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Проведение тренинга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776864" cy="38408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целеполагания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по теме «Карьерное проектирование: учебные, профессиональные и личностные цели»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педагог-психолог - </a:t>
            </a:r>
            <a:r>
              <a:rPr lang="ru-RU" b="1" i="1" u="sng" dirty="0" err="1" smtClean="0">
                <a:solidFill>
                  <a:schemeClr val="tx1"/>
                </a:solidFill>
              </a:rPr>
              <a:t>Шурякова</a:t>
            </a:r>
            <a:r>
              <a:rPr lang="ru-RU" b="1" i="1" u="sng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i="1" u="sng" dirty="0" smtClean="0">
                <a:solidFill>
                  <a:schemeClr val="tx1"/>
                </a:solidFill>
              </a:rPr>
              <a:t>Кристина Петровна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Кабинет </a:t>
            </a:r>
            <a:r>
              <a:rPr lang="ru-RU" b="1" i="1" u="sng" dirty="0" smtClean="0">
                <a:solidFill>
                  <a:schemeClr val="tx1"/>
                </a:solidFill>
              </a:rPr>
              <a:t>№ 204</a:t>
            </a:r>
            <a:endParaRPr lang="ru-RU" i="1" u="sng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59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485900" y="917848"/>
            <a:ext cx="6172200" cy="1143000"/>
          </a:xfrm>
        </p:spPr>
        <p:txBody>
          <a:bodyPr/>
          <a:lstStyle/>
          <a:p>
            <a:r>
              <a:rPr lang="ru-RU" dirty="0" smtClean="0"/>
              <a:t>Пример рабочего листа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510" y="-1150570"/>
            <a:ext cx="10423158" cy="7985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Постановка целей по схеме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SMART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fd4bf4e68d0c88490a9291f012b095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556792"/>
            <a:ext cx="5328592" cy="4677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23111"/>
            <a:ext cx="8136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на 2017-2018 учебный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Центра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содействия трудоустройству выпускников ГБПОУ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ТСиТ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 29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836712"/>
          <a:ext cx="8280920" cy="6056451"/>
        </p:xfrm>
        <a:graphic>
          <a:graphicData uri="http://schemas.openxmlformats.org/drawingml/2006/table">
            <a:tbl>
              <a:tblPr/>
              <a:tblGrid>
                <a:gridCol w="6976205"/>
                <a:gridCol w="1304715"/>
              </a:tblGrid>
              <a:tr h="343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ГОРОДСКИЕ МЕРОПРИЯТИЯ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00" marR="52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МЕСЯЦ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00" marR="52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Единый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мультимедийный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профориентационный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урок для студентов выпускных групп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«Профессионал будущего»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06.10.2016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488"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Мастер-класс по теме: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Гравитация»  от Гении  Розен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14.09.2017г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150"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Научно-практическая конференция «</a:t>
                      </a:r>
                      <a:r>
                        <a:rPr lang="ru-RU" sz="1400" kern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Вы-наше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будущее» с получением сертификата участника в рамках Международного туристического Форума ОТДЫХ 2017. г. Москва, в ЦВК Экспоцентр (студенты)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21.09.2017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433"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Мастер-класс от  победителя «Звезда Эстель» юниор  Голобурдо Наталья  для школьников города Москвы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23.09.2017г.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433"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WORK PICNIC (Екатерининский парк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): ярмарка вакансий, </a:t>
                      </a:r>
                      <a:r>
                        <a:rPr lang="ru-RU" sz="1400" kern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профориентационное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тестирование, </a:t>
                      </a:r>
                      <a:r>
                        <a:rPr lang="ru-RU" sz="1400" kern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квестовая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игра, мастер-классы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27.09.2017 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150"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Московский образовательный форум «Содействие трудоустройству и адаптации к рынку труда молодёжи, обучающейся в образовательных организациях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r>
                        <a:rPr lang="ru-RU" sz="1400" dirty="0" smtClean="0"/>
                        <a:t> научить планировать или строить свою карьеру.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 2017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открытых дверей гостиницы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РЕНЕССАНС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Монарх 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16.10.2017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Мастер-класс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 красоты и здоровья 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Aldo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Coppola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23.10.2017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2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Дни открытых дверей  Академии ЭСТЕЛЬ 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12.12.2017</a:t>
                      </a:r>
                      <a:endParaRPr lang="ru-RU" sz="1400" kern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17">
                <a:tc>
                  <a:txBody>
                    <a:bodyPr/>
                    <a:lstStyle/>
                    <a:p>
                      <a:pPr algn="just">
                        <a:lnSpc>
                          <a:spcPct val="97000"/>
                        </a:lnSpc>
                        <a:spcAft>
                          <a:spcPts val="0"/>
                        </a:spcAft>
                        <a:tabLst>
                          <a:tab pos="638175" algn="l"/>
                        </a:tabLs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Городской чемпионат по предпринимательству «Молодёжная инициатива – 2018»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 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23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Подготовка и участие в Региональных Чемпионатах движения WorldSkills в компетенциях: «Парикмахерское искусство», «Туризм», «Предпринимательство»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течение года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23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Международный конкурс профессионального мастерства «MOSCOW. FASHION. LOOK. – ГОРОД. МОДА. ОБРАЗ»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27.11.2017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9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Национальный чемпионат конкурсов профессионального мастерства для людей с инвалидностью 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Абилимпикс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03-08.12.2017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9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РЕГИОНАЛЬНЫЙ ЧЕМПИОНАТ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JUNIORSKILLS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МОСКВА «Молодые профессионалы Москвы» 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04.12.2017- 09.02.2018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http://szaopressa.ru/sitefiles/rn/655/News/moskva-moimi-glazami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3296"/>
            <a:ext cx="2843808" cy="1849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439144" y="2132856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предлагаем Вам использовать Индивидуальный перспективный план профессионального развития выпускника студента как одну из технологий трудоустройства, планирования будущего через профессиональное развитие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31640" y="260648"/>
            <a:ext cx="691276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4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hlink"/>
                </a:solidFill>
                <a:latin typeface="Times New Roman" pitchFamily="18" charset="0"/>
              </a:rPr>
              <a:t>ИПППР поможет: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систематизировать знания о себе, о своих учебных и других достижениях.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dirty="0" smtClean="0"/>
              <a:t>    Понять: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какие качества являются вашей сильной стороной, чтобы развивать их и использовать во благо,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чего пока не хватает для успешного трудоустройства,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что можно предпринять, чтобы эти недостатки устранить.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ИНДИВИДУАЛЬНЫЙ ПЕРСПЕКТИВНЫЙ ПЛАН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ПРОФЕССИОНАЛЬНОГО РАЗВИТИЯ ВЫПУСКНИКА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797" t="29080" r="28283" b="15304"/>
          <a:stretch>
            <a:fillRect/>
          </a:stretch>
        </p:blipFill>
        <p:spPr bwMode="auto">
          <a:xfrm>
            <a:off x="1619672" y="1268760"/>
            <a:ext cx="641378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679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ИНДИВИДУАЛЬНЫЙ ПЕРСПЕКТИВНЫЙ ПЛАН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ПРОФЕССИОНАЛЬНОГО РАЗВИТИЯ ВЫПУСКНИКА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дмин\Desktop\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000" y="1576388"/>
            <a:ext cx="7920000" cy="473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523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ИНДИВИДУАЛЬНЫЙ ПЕРСПЕКТИВНЫЙ ПЛАН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ПРОФЕССИОНАЛЬНОГО РАЗВИТИЯ ВЫПУСКНИКА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Админ\Desktop\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000" y="1985963"/>
            <a:ext cx="7920000" cy="368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4118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738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280920" cy="52772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Служба содействия трудоустройству выпускников ГБПОУ </a:t>
            </a:r>
            <a:r>
              <a:rPr lang="ru-RU" b="1" dirty="0" err="1" smtClean="0"/>
              <a:t>ТСиТ</a:t>
            </a:r>
            <a:r>
              <a:rPr lang="ru-RU" b="1" dirty="0" smtClean="0"/>
              <a:t> № 29</a:t>
            </a:r>
          </a:p>
          <a:p>
            <a:pPr algn="ctr">
              <a:buNone/>
            </a:pPr>
            <a:r>
              <a:rPr lang="ru-RU" b="1" u="sng" dirty="0" smtClean="0"/>
              <a:t>Ул. Донецкая дом 28</a:t>
            </a:r>
            <a:endParaRPr lang="ru-RU" u="sng" dirty="0" smtClean="0"/>
          </a:p>
          <a:p>
            <a:r>
              <a:rPr lang="en-US" dirty="0" smtClean="0"/>
              <a:t>Web</a:t>
            </a:r>
            <a:r>
              <a:rPr lang="ru-RU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http://tsit29.mskobr.ru/sluzhba_sodejstviya_trudoustrojstvu_vypusknikov/o_nas/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Контактный телефон: </a:t>
            </a:r>
            <a:r>
              <a:rPr lang="ru-RU" b="1" dirty="0" smtClean="0"/>
              <a:t>8 (495) 678-30-64 (</a:t>
            </a:r>
            <a:r>
              <a:rPr lang="ru-RU" b="1" dirty="0" err="1" smtClean="0"/>
              <a:t>доб</a:t>
            </a:r>
            <a:r>
              <a:rPr lang="ru-RU" b="1" dirty="0" smtClean="0"/>
              <a:t>. 305, 318)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dirty="0" smtClean="0"/>
              <a:t>Контактное лицо: </a:t>
            </a:r>
          </a:p>
          <a:p>
            <a:pPr lvl="1">
              <a:buFontTx/>
              <a:buChar char="-"/>
            </a:pPr>
            <a:r>
              <a:rPr lang="ru-RU" b="1" dirty="0" smtClean="0"/>
              <a:t>Гурова Елена Федоровна, </a:t>
            </a:r>
            <a:r>
              <a:rPr lang="ru-RU" b="1" dirty="0" err="1" smtClean="0"/>
              <a:t>каб</a:t>
            </a:r>
            <a:r>
              <a:rPr lang="ru-RU" b="1" dirty="0" smtClean="0"/>
              <a:t>. № 203; </a:t>
            </a:r>
          </a:p>
          <a:p>
            <a:pPr lvl="1">
              <a:buFontTx/>
              <a:buChar char="-"/>
            </a:pPr>
            <a:r>
              <a:rPr lang="ru-RU" b="1" dirty="0" err="1" smtClean="0"/>
              <a:t>Полуничева</a:t>
            </a:r>
            <a:r>
              <a:rPr lang="ru-RU" b="1" dirty="0" smtClean="0"/>
              <a:t> Елена Николаевна, </a:t>
            </a:r>
            <a:r>
              <a:rPr lang="ru-RU" b="1" dirty="0" err="1" smtClean="0"/>
              <a:t>каб</a:t>
            </a:r>
            <a:r>
              <a:rPr lang="ru-RU" b="1" dirty="0" smtClean="0"/>
              <a:t>. № 304; </a:t>
            </a:r>
          </a:p>
          <a:p>
            <a:pPr lvl="1">
              <a:buFontTx/>
              <a:buChar char="-"/>
            </a:pPr>
            <a:r>
              <a:rPr lang="ru-RU" b="1" dirty="0" smtClean="0"/>
              <a:t>Колесникова Елена Борисовна, </a:t>
            </a:r>
            <a:r>
              <a:rPr lang="ru-RU" b="1" dirty="0" err="1" smtClean="0"/>
              <a:t>каб</a:t>
            </a:r>
            <a:r>
              <a:rPr lang="ru-RU" b="1" dirty="0" smtClean="0"/>
              <a:t>. № 203.</a:t>
            </a:r>
          </a:p>
          <a:p>
            <a:pPr lvl="1">
              <a:buFontTx/>
              <a:buChar char="-"/>
            </a:pPr>
            <a:r>
              <a:rPr lang="ru-RU" b="1" dirty="0" err="1" smtClean="0"/>
              <a:t>Широбокова</a:t>
            </a:r>
            <a:r>
              <a:rPr lang="ru-RU" b="1" dirty="0" smtClean="0"/>
              <a:t> Татьяна Сергеевна, </a:t>
            </a:r>
            <a:r>
              <a:rPr lang="ru-RU" b="1" dirty="0" err="1" smtClean="0"/>
              <a:t>каб</a:t>
            </a:r>
            <a:r>
              <a:rPr lang="ru-RU" b="1" dirty="0" smtClean="0"/>
              <a:t> №35</a:t>
            </a:r>
          </a:p>
          <a:p>
            <a:r>
              <a:rPr lang="ru-RU" dirty="0" smtClean="0"/>
              <a:t>График работы: </a:t>
            </a:r>
          </a:p>
          <a:p>
            <a:pPr>
              <a:buNone/>
            </a:pPr>
            <a:r>
              <a:rPr lang="ru-RU" b="1" dirty="0" smtClean="0"/>
              <a:t>	понедельник – пятница,  09:00 – 16:30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начало работы выпускников с индивидуальным перспективным планом профессионального развития </a:t>
            </a:r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научить планировать или строить свою карьеру.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повышать мотивацию в получении необходимых для успешной карьеры знаний и навыков;</a:t>
            </a:r>
          </a:p>
        </p:txBody>
      </p:sp>
      <p:sp>
        <p:nvSpPr>
          <p:cNvPr id="8194" name="AutoShape 2" descr="http://%D0%BD%D0%BE%D0%B2%D0%BE%D1%80%D1%83%D1%81.%D1%80%D1%84/thumb/250/0/http://red.xn--b1avdbkgn.xn--p1ai/uploads/posts/2014-08/1409057652_a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://%D0%BD%D0%BE%D0%B2%D0%BE%D1%80%D1%83%D1%81.%D1%80%D1%84/thumb/250/0/http://red.xn--b1avdbkgn.xn--p1ai/uploads/posts/2014-08/1409057652_a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://%D0%BD%D0%BE%D0%B2%D0%BE%D1%80%D1%83%D1%81.%D1%80%D1%84/thumb/250/0/http://red.xn--b1avdbkgn.xn--p1ai/uploads/posts/2014-08/1409057652_a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469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Картинка 77 из 667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988840"/>
            <a:ext cx="4581525" cy="3810000"/>
          </a:xfrm>
          <a:prstGeom prst="rect">
            <a:avLst/>
          </a:prstGeom>
          <a:noFill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228184" y="2924944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Georgia" pitchFamily="18" charset="0"/>
              </a:rPr>
              <a:t>пребывает </a:t>
            </a:r>
            <a:r>
              <a:rPr lang="ru-RU" dirty="0" smtClean="0">
                <a:latin typeface="Georgia" pitchFamily="18" charset="0"/>
              </a:rPr>
              <a:t>  в </a:t>
            </a:r>
            <a:r>
              <a:rPr lang="ru-RU" dirty="0">
                <a:latin typeface="Georgia" pitchFamily="18" charset="0"/>
              </a:rPr>
              <a:t>растерянности</a:t>
            </a:r>
          </a:p>
        </p:txBody>
      </p:sp>
      <p:sp>
        <p:nvSpPr>
          <p:cNvPr id="9" name="Title 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611560" y="260648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Georgia" pitchFamily="18" charset="0"/>
              </a:rPr>
              <a:t>Выпускник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  профессионального </a:t>
            </a:r>
            <a:r>
              <a:rPr lang="ru-RU" sz="2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Georgia" pitchFamily="18" charset="0"/>
              </a:rPr>
              <a:t>образования, 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  как   </a:t>
            </a:r>
            <a:r>
              <a:rPr lang="ru-RU" sz="2400" b="1" dirty="0">
                <a:solidFill>
                  <a:schemeClr val="tx2"/>
                </a:solidFill>
                <a:latin typeface="Georgia" pitchFamily="18" charset="0"/>
              </a:rPr>
              <a:t>правило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39552" y="1700808"/>
            <a:ext cx="2819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Georgia" pitchFamily="18" charset="0"/>
              </a:rPr>
              <a:t>не </a:t>
            </a:r>
            <a:r>
              <a:rPr lang="ru-RU" dirty="0" smtClean="0">
                <a:latin typeface="Georgia" pitchFamily="18" charset="0"/>
              </a:rPr>
              <a:t>  знает,   куда  податься</a:t>
            </a:r>
            <a:r>
              <a:rPr lang="ru-RU" dirty="0">
                <a:latin typeface="Georgia" pitchFamily="18" charset="0"/>
              </a:rPr>
              <a:t>, </a:t>
            </a:r>
            <a:r>
              <a:rPr lang="ru-RU" dirty="0" smtClean="0">
                <a:latin typeface="Georgia" pitchFamily="18" charset="0"/>
              </a:rPr>
              <a:t>  где</a:t>
            </a:r>
            <a:r>
              <a:rPr lang="ru-RU" dirty="0">
                <a:latin typeface="Georgia" pitchFamily="18" charset="0"/>
              </a:rPr>
              <a:t>, </a:t>
            </a:r>
            <a:r>
              <a:rPr lang="ru-RU" dirty="0" smtClean="0">
                <a:latin typeface="Georgia" pitchFamily="18" charset="0"/>
              </a:rPr>
              <a:t>  и </a:t>
            </a:r>
            <a:r>
              <a:rPr lang="ru-RU" dirty="0">
                <a:latin typeface="Georgia" pitchFamily="18" charset="0"/>
              </a:rPr>
              <a:t>главное </a:t>
            </a:r>
            <a:r>
              <a:rPr lang="ru-RU" dirty="0" smtClean="0">
                <a:latin typeface="Georgia" pitchFamily="18" charset="0"/>
              </a:rPr>
              <a:t>– как   </a:t>
            </a:r>
            <a:r>
              <a:rPr lang="ru-RU" dirty="0">
                <a:latin typeface="Georgia" pitchFamily="18" charset="0"/>
              </a:rPr>
              <a:t>искать работу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221288" y="1772816"/>
            <a:ext cx="2743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Georgia" pitchFamily="18" charset="0"/>
              </a:rPr>
              <a:t>удивлен </a:t>
            </a:r>
            <a:r>
              <a:rPr lang="ru-RU" dirty="0" smtClean="0">
                <a:latin typeface="Georgia" pitchFamily="18" charset="0"/>
              </a:rPr>
              <a:t>  равнодушию </a:t>
            </a:r>
            <a:r>
              <a:rPr lang="ru-RU" dirty="0">
                <a:latin typeface="Georgia" pitchFamily="18" charset="0"/>
              </a:rPr>
              <a:t>работодателя </a:t>
            </a:r>
            <a:r>
              <a:rPr lang="ru-RU" dirty="0" smtClean="0">
                <a:latin typeface="Georgia" pitchFamily="18" charset="0"/>
              </a:rPr>
              <a:t>  к молодому специалисту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11560" y="3356992"/>
            <a:ext cx="2438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Georgia" pitchFamily="18" charset="0"/>
              </a:rPr>
              <a:t>убеждается </a:t>
            </a:r>
            <a:r>
              <a:rPr lang="ru-RU" dirty="0" smtClean="0">
                <a:latin typeface="Georgia" pitchFamily="18" charset="0"/>
              </a:rPr>
              <a:t>  в   том</a:t>
            </a:r>
            <a:r>
              <a:rPr lang="ru-RU" dirty="0">
                <a:latin typeface="Georgia" pitchFamily="18" charset="0"/>
              </a:rPr>
              <a:t>, </a:t>
            </a:r>
            <a:r>
              <a:rPr lang="ru-RU" dirty="0" smtClean="0">
                <a:latin typeface="Georgia" pitchFamily="18" charset="0"/>
              </a:rPr>
              <a:t>что   </a:t>
            </a:r>
            <a:r>
              <a:rPr lang="ru-RU" dirty="0">
                <a:latin typeface="Georgia" pitchFamily="18" charset="0"/>
              </a:rPr>
              <a:t>диплом оказывается бесполезным, </a:t>
            </a:r>
            <a:r>
              <a:rPr lang="ru-RU" dirty="0" smtClean="0">
                <a:latin typeface="Georgia" pitchFamily="18" charset="0"/>
              </a:rPr>
              <a:t> если нет   стажа работы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228184" y="4005064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Georgia" pitchFamily="18" charset="0"/>
              </a:rPr>
              <a:t>не </a:t>
            </a:r>
            <a:r>
              <a:rPr lang="ru-RU" dirty="0" smtClean="0">
                <a:latin typeface="Georgia" pitchFamily="18" charset="0"/>
              </a:rPr>
              <a:t>  может   найти </a:t>
            </a:r>
            <a:r>
              <a:rPr lang="ru-RU" dirty="0">
                <a:latin typeface="Georgia" pitchFamily="18" charset="0"/>
              </a:rPr>
              <a:t>работу </a:t>
            </a:r>
            <a:r>
              <a:rPr lang="ru-RU" dirty="0" smtClean="0">
                <a:latin typeface="Georgia" pitchFamily="18" charset="0"/>
              </a:rPr>
              <a:t>  по   своему   профилю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59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838200" y="-152400"/>
            <a:ext cx="8077200" cy="1143000"/>
          </a:xfrm>
        </p:spPr>
        <p:txBody>
          <a:bodyPr/>
          <a:lstStyle/>
          <a:p>
            <a:pPr algn="ctr"/>
            <a:r>
              <a:rPr sz="2400" b="1" dirty="0" err="1" smtClean="0">
                <a:solidFill>
                  <a:schemeClr val="tx2"/>
                </a:solidFill>
                <a:latin typeface="Georgia" pitchFamily="18" charset="0"/>
              </a:rPr>
              <a:t>Причины</a:t>
            </a:r>
            <a:r>
              <a:rPr sz="2400" b="1" dirty="0" smtClean="0">
                <a:solidFill>
                  <a:schemeClr val="tx2"/>
                </a:solidFill>
                <a:latin typeface="Georgia" pitchFamily="18" charset="0"/>
              </a:rPr>
              <a:t>,   </a:t>
            </a:r>
            <a:r>
              <a:rPr sz="2400" b="1" dirty="0" err="1" smtClean="0">
                <a:solidFill>
                  <a:schemeClr val="tx2"/>
                </a:solidFill>
                <a:latin typeface="Georgia" pitchFamily="18" charset="0"/>
              </a:rPr>
              <a:t>сдерживающие</a:t>
            </a:r>
            <a:r>
              <a:rPr sz="2400" b="1" dirty="0" smtClean="0">
                <a:solidFill>
                  <a:schemeClr val="tx2"/>
                </a:solidFill>
                <a:latin typeface="Georgia" pitchFamily="18" charset="0"/>
              </a:rPr>
              <a:t>  </a:t>
            </a:r>
            <a:r>
              <a:rPr sz="2400" b="1" dirty="0" smtClean="0">
                <a:latin typeface="Georgia" pitchFamily="18" charset="0"/>
              </a:rPr>
              <a:t> </a:t>
            </a:r>
            <a:r>
              <a:rPr sz="2400" b="1" dirty="0" err="1" smtClean="0">
                <a:solidFill>
                  <a:schemeClr val="tx2"/>
                </a:solidFill>
                <a:latin typeface="Georgia" pitchFamily="18" charset="0"/>
              </a:rPr>
              <a:t>эффективное</a:t>
            </a:r>
            <a:r>
              <a:rPr sz="2400" b="1" dirty="0" smtClean="0">
                <a:solidFill>
                  <a:schemeClr val="tx2"/>
                </a:solidFill>
                <a:latin typeface="Georgia" pitchFamily="18" charset="0"/>
              </a:rPr>
              <a:t> </a:t>
            </a:r>
            <a:r>
              <a:rPr sz="2400" b="1" dirty="0" err="1" smtClean="0">
                <a:solidFill>
                  <a:schemeClr val="tx2"/>
                </a:solidFill>
                <a:latin typeface="Georgia" pitchFamily="18" charset="0"/>
              </a:rPr>
              <a:t>трудоустройство</a:t>
            </a:r>
            <a:r>
              <a:rPr sz="2400" b="1" dirty="0" smtClean="0">
                <a:solidFill>
                  <a:schemeClr val="tx2"/>
                </a:solidFill>
                <a:latin typeface="Georgia" pitchFamily="18" charset="0"/>
              </a:rPr>
              <a:t>   </a:t>
            </a:r>
            <a:r>
              <a:rPr sz="2400" b="1" dirty="0" err="1" smtClean="0">
                <a:solidFill>
                  <a:schemeClr val="tx2"/>
                </a:solidFill>
                <a:latin typeface="Georgia" pitchFamily="18" charset="0"/>
              </a:rPr>
              <a:t>выпускников</a:t>
            </a:r>
            <a:r>
              <a:rPr sz="2400" b="1" dirty="0" smtClean="0">
                <a:solidFill>
                  <a:schemeClr val="tx2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251520" y="836712"/>
            <a:ext cx="8610600" cy="405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269875" algn="just"/>
            <a:endParaRPr lang="ru-RU" sz="1000" dirty="0">
              <a:latin typeface="Georgia" pitchFamily="18" charset="0"/>
            </a:endParaRPr>
          </a:p>
          <a:p>
            <a:pPr indent="269875" algn="just">
              <a:buFontTx/>
              <a:buBlip>
                <a:blip r:embed="rId5"/>
              </a:buBlip>
            </a:pPr>
            <a:endParaRPr lang="ru-RU" sz="1050" dirty="0">
              <a:latin typeface="Georgia" pitchFamily="18" charset="0"/>
            </a:endParaRPr>
          </a:p>
          <a:p>
            <a:pPr indent="269875" algn="just">
              <a:buFontTx/>
              <a:buBlip>
                <a:blip r:embed="rId5"/>
              </a:buBlip>
            </a:pPr>
            <a:r>
              <a:rPr lang="ru-RU" sz="2400" b="1" dirty="0" smtClean="0">
                <a:latin typeface="Georgia" pitchFamily="18" charset="0"/>
              </a:rPr>
              <a:t>отсутствие у</a:t>
            </a:r>
            <a:r>
              <a:rPr lang="en-US" sz="2400" b="1" dirty="0" smtClean="0">
                <a:latin typeface="Georgia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</a:rPr>
              <a:t>большинства </a:t>
            </a:r>
            <a:r>
              <a:rPr lang="ru-RU" sz="2400" b="1" dirty="0">
                <a:latin typeface="Georgia" pitchFamily="18" charset="0"/>
              </a:rPr>
              <a:t>выпускников</a:t>
            </a:r>
            <a:r>
              <a:rPr lang="ru-RU" sz="2400" dirty="0">
                <a:latin typeface="Georgia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</a:rPr>
              <a:t>необходимых  навыков  самоопределения  на  рынке  труда</a:t>
            </a:r>
            <a:r>
              <a:rPr lang="ru-RU" sz="2400" dirty="0" smtClean="0">
                <a:latin typeface="Georgia" pitchFamily="18" charset="0"/>
              </a:rPr>
              <a:t>,  поиска работы и развития   трудовой   карьеры;</a:t>
            </a:r>
          </a:p>
          <a:p>
            <a:pPr indent="269875" algn="just">
              <a:buFontTx/>
              <a:buBlip>
                <a:blip r:embed="rId5"/>
              </a:buBlip>
            </a:pPr>
            <a:endParaRPr lang="ru-RU" sz="1050" dirty="0" smtClean="0">
              <a:latin typeface="Georgia" pitchFamily="18" charset="0"/>
            </a:endParaRPr>
          </a:p>
          <a:p>
            <a:pPr indent="269875" algn="just">
              <a:buFontTx/>
              <a:buBlip>
                <a:blip r:embed="rId5"/>
              </a:buBlip>
            </a:pPr>
            <a:r>
              <a:rPr lang="ru-RU" sz="2400" b="1" dirty="0" smtClean="0">
                <a:latin typeface="Georgia" pitchFamily="18" charset="0"/>
              </a:rPr>
              <a:t>завышенная </a:t>
            </a:r>
            <a:r>
              <a:rPr lang="ru-RU" sz="2400" b="1" dirty="0">
                <a:latin typeface="Georgia" pitchFamily="18" charset="0"/>
              </a:rPr>
              <a:t>самооценка</a:t>
            </a:r>
            <a:r>
              <a:rPr lang="ru-RU" sz="2400" dirty="0">
                <a:latin typeface="Georgia" pitchFamily="18" charset="0"/>
              </a:rPr>
              <a:t> своего </a:t>
            </a:r>
            <a:r>
              <a:rPr lang="ru-RU" sz="2400" dirty="0" smtClean="0">
                <a:latin typeface="Georgia" pitchFamily="18" charset="0"/>
              </a:rPr>
              <a:t>профессионально-квалификационного  уровня;</a:t>
            </a:r>
            <a:endParaRPr lang="ru-RU" sz="2400" dirty="0">
              <a:latin typeface="Georgia" pitchFamily="18" charset="0"/>
            </a:endParaRPr>
          </a:p>
          <a:p>
            <a:pPr indent="269875" algn="just"/>
            <a:endParaRPr lang="ru-RU" sz="1050" dirty="0">
              <a:latin typeface="Georgia" pitchFamily="18" charset="0"/>
            </a:endParaRPr>
          </a:p>
          <a:p>
            <a:pPr indent="269875" algn="just">
              <a:buFontTx/>
              <a:buBlip>
                <a:blip r:embed="rId5"/>
              </a:buBlip>
            </a:pPr>
            <a:r>
              <a:rPr lang="ru-RU" sz="2400" b="1" dirty="0" smtClean="0">
                <a:latin typeface="Georgia" pitchFamily="18" charset="0"/>
              </a:rPr>
              <a:t>отсутствие  </a:t>
            </a:r>
            <a:r>
              <a:rPr lang="ru-RU" sz="2400" b="1" dirty="0">
                <a:latin typeface="Georgia" pitchFamily="18" charset="0"/>
              </a:rPr>
              <a:t>у </a:t>
            </a:r>
            <a:r>
              <a:rPr lang="ru-RU" sz="2400" b="1" dirty="0" smtClean="0">
                <a:latin typeface="Georgia" pitchFamily="18" charset="0"/>
              </a:rPr>
              <a:t> молодых  людей  </a:t>
            </a:r>
            <a:r>
              <a:rPr lang="ru-RU" sz="2400" b="1" dirty="0">
                <a:latin typeface="Georgia" pitchFamily="18" charset="0"/>
              </a:rPr>
              <a:t>профориентации и </a:t>
            </a:r>
            <a:r>
              <a:rPr lang="ru-RU" sz="2400" b="1" dirty="0" smtClean="0">
                <a:latin typeface="Georgia" pitchFamily="18" charset="0"/>
              </a:rPr>
              <a:t>достоверной  информации 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>
                <a:latin typeface="Georgia" pitchFamily="18" charset="0"/>
              </a:rPr>
              <a:t>о </a:t>
            </a:r>
            <a:r>
              <a:rPr lang="ru-RU" sz="2400" dirty="0" smtClean="0">
                <a:latin typeface="Georgia" pitchFamily="18" charset="0"/>
              </a:rPr>
              <a:t>  спросе   и   </a:t>
            </a:r>
            <a:r>
              <a:rPr lang="ru-RU" sz="2400" dirty="0">
                <a:latin typeface="Georgia" pitchFamily="18" charset="0"/>
              </a:rPr>
              <a:t>предложениях </a:t>
            </a:r>
            <a:r>
              <a:rPr lang="ru-RU" sz="2400" dirty="0" smtClean="0">
                <a:latin typeface="Georgia" pitchFamily="18" charset="0"/>
              </a:rPr>
              <a:t>  на рынке   труда.</a:t>
            </a:r>
            <a:endParaRPr lang="ru-RU" sz="2400" dirty="0">
              <a:latin typeface="Georgia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Arial" charset="0"/>
                <a:cs typeface="Arial" charset="0"/>
              </a:rPr>
              <a:t>Высокая конкуренция за рабочие места</a:t>
            </a:r>
          </a:p>
        </p:txBody>
      </p:sp>
      <p:pic>
        <p:nvPicPr>
          <p:cNvPr id="19458" name="Picture 4" descr="publicationTitleImage1724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1916113"/>
            <a:ext cx="59928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5"/>
          <p:cNvSpPr>
            <a:spLocks/>
          </p:cNvSpPr>
          <p:nvPr/>
        </p:nvSpPr>
        <p:spPr bwMode="auto">
          <a:xfrm>
            <a:off x="0" y="1989138"/>
            <a:ext cx="23399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/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323850" y="1700213"/>
            <a:ext cx="1944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>
                <a:solidFill>
                  <a:srgbClr val="004D8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3200" b="1">
                <a:solidFill>
                  <a:srgbClr val="004D8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/>
              <a:t>вакансия</a:t>
            </a:r>
          </a:p>
        </p:txBody>
      </p:sp>
      <p:sp>
        <p:nvSpPr>
          <p:cNvPr id="19461" name="AutoShape 9"/>
          <p:cNvSpPr>
            <a:spLocks noChangeArrowheads="1"/>
          </p:cNvSpPr>
          <p:nvPr/>
        </p:nvSpPr>
        <p:spPr bwMode="auto">
          <a:xfrm rot="-5400000">
            <a:off x="791369" y="3248819"/>
            <a:ext cx="1009650" cy="360362"/>
          </a:xfrm>
          <a:prstGeom prst="leftArrow">
            <a:avLst>
              <a:gd name="adj1" fmla="val 50000"/>
              <a:gd name="adj2" fmla="val 70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22" name="Rectangle 10"/>
          <p:cNvSpPr>
            <a:spLocks/>
          </p:cNvSpPr>
          <p:nvPr/>
        </p:nvSpPr>
        <p:spPr bwMode="auto">
          <a:xfrm>
            <a:off x="0" y="3933825"/>
            <a:ext cx="2700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>
                <a:solidFill>
                  <a:srgbClr val="004D8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4-5</a:t>
            </a:r>
            <a:r>
              <a:rPr lang="ru-RU" sz="3200" b="1">
                <a:solidFill>
                  <a:srgbClr val="004D8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900"/>
              <a:t>претендентов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4D8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Советы работодателей: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179388" y="1989138"/>
            <a:ext cx="8229600" cy="4525962"/>
          </a:xfrm>
        </p:spPr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600" b="1" dirty="0" smtClean="0">
                <a:latin typeface="Arial" charset="0"/>
                <a:cs typeface="Arial" charset="0"/>
              </a:rPr>
              <a:t>р</a:t>
            </a:r>
            <a:r>
              <a:rPr lang="ru-RU" sz="2600" b="1" dirty="0" smtClean="0">
                <a:cs typeface="Arial" charset="0"/>
              </a:rPr>
              <a:t>аботать над собственным брендом</a:t>
            </a:r>
            <a:r>
              <a:rPr lang="ru-RU" sz="2600" b="1" dirty="0" smtClean="0">
                <a:latin typeface="Arial" charset="0"/>
                <a:cs typeface="Arial" charset="0"/>
              </a:rPr>
              <a:t> – </a:t>
            </a:r>
            <a:r>
              <a:rPr lang="ru-RU" sz="2600" b="1" dirty="0" err="1" smtClean="0">
                <a:latin typeface="Arial" charset="0"/>
                <a:cs typeface="Arial" charset="0"/>
              </a:rPr>
              <a:t>саморазвиваться</a:t>
            </a:r>
            <a:r>
              <a:rPr lang="ru-RU" sz="2600" b="1" dirty="0" smtClean="0">
                <a:latin typeface="Arial" charset="0"/>
                <a:cs typeface="Arial" charset="0"/>
              </a:rPr>
              <a:t>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sz="800" b="1" dirty="0" smtClean="0">
              <a:latin typeface="Arial" charset="0"/>
              <a:cs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sz="800" b="1" dirty="0" smtClean="0">
              <a:latin typeface="Arial" charset="0"/>
              <a:cs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600" b="1" dirty="0" smtClean="0">
                <a:cs typeface="Arial" charset="0"/>
              </a:rPr>
              <a:t>Собирать информацию о требованиях работодателей к соискателям рабочего места</a:t>
            </a:r>
            <a:r>
              <a:rPr lang="ru-RU" sz="2600" b="1" dirty="0" smtClean="0">
                <a:latin typeface="Arial" charset="0"/>
                <a:cs typeface="Arial" charset="0"/>
              </a:rPr>
              <a:t>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sz="800" b="1" dirty="0" smtClean="0">
              <a:latin typeface="Arial" charset="0"/>
              <a:cs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sz="800" b="1" dirty="0" smtClean="0">
              <a:latin typeface="Arial" charset="0"/>
              <a:cs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600" b="1" dirty="0" smtClean="0">
                <a:latin typeface="Arial" charset="0"/>
                <a:cs typeface="Arial" charset="0"/>
              </a:rPr>
              <a:t>Б</a:t>
            </a:r>
            <a:r>
              <a:rPr lang="ru-RU" sz="2600" b="1" dirty="0" smtClean="0">
                <a:cs typeface="Arial" charset="0"/>
              </a:rPr>
              <a:t>ыть активным!</a:t>
            </a: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sz="2600" b="1" dirty="0" smtClean="0">
              <a:cs typeface="Arial" charset="0"/>
            </a:endParaRPr>
          </a:p>
        </p:txBody>
      </p:sp>
      <p:sp>
        <p:nvSpPr>
          <p:cNvPr id="20483" name="Rectangle 4"/>
          <p:cNvSpPr>
            <a:spLocks/>
          </p:cNvSpPr>
          <p:nvPr/>
        </p:nvSpPr>
        <p:spPr bwMode="auto">
          <a:xfrm>
            <a:off x="684213" y="1268413"/>
            <a:ext cx="30972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ru-RU" sz="2600" b="1" dirty="0"/>
              <a:t>Необходимо:</a:t>
            </a:r>
          </a:p>
        </p:txBody>
      </p:sp>
      <p:pic>
        <p:nvPicPr>
          <p:cNvPr id="20484" name="Picture 7" descr="ке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37063"/>
            <a:ext cx="432117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4D86"/>
                </a:solidFill>
                <a:latin typeface="Arial" charset="0"/>
                <a:cs typeface="Arial" charset="0"/>
              </a:rPr>
              <a:t>Личностная цель – трудоустройство!</a:t>
            </a:r>
            <a:r>
              <a:rPr lang="ru-RU" sz="3200" b="1" smtClean="0">
                <a:solidFill>
                  <a:srgbClr val="004D86"/>
                </a:solidFill>
                <a:cs typeface="Arial" charset="0"/>
              </a:rPr>
              <a:t/>
            </a:r>
            <a:br>
              <a:rPr lang="ru-RU" sz="3200" b="1" smtClean="0">
                <a:solidFill>
                  <a:srgbClr val="004D86"/>
                </a:solidFill>
                <a:cs typeface="Arial" charset="0"/>
              </a:rPr>
            </a:br>
            <a:endParaRPr lang="ru-RU" sz="3200" b="1" smtClean="0">
              <a:solidFill>
                <a:srgbClr val="004D86"/>
              </a:solidFill>
              <a:latin typeface="Arial" charset="0"/>
              <a:cs typeface="Arial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684213" y="1268413"/>
            <a:ext cx="8229600" cy="3273425"/>
          </a:xfrm>
        </p:spPr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</a:rPr>
              <a:t>Помощь: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</a:rPr>
              <a:t>Мероприятия, организованные в техникуме.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</a:rPr>
              <a:t>Деятельность различных служб:</a:t>
            </a:r>
          </a:p>
        </p:txBody>
      </p:sp>
      <p:pic>
        <p:nvPicPr>
          <p:cNvPr id="21507" name="Picture 4" descr="IMG_9757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581525"/>
            <a:ext cx="31242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5"/>
          <p:cNvSpPr>
            <a:spLocks/>
          </p:cNvSpPr>
          <p:nvPr/>
        </p:nvSpPr>
        <p:spPr bwMode="auto">
          <a:xfrm>
            <a:off x="900113" y="3860800"/>
            <a:ext cx="367188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Центр занятости молодежи</a:t>
            </a:r>
          </a:p>
          <a:p>
            <a:pPr marL="609600" indent="-609600">
              <a:spcBef>
                <a:spcPct val="20000"/>
              </a:spcBef>
              <a:buFont typeface="Arial" charset="0"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</a:rPr>
              <a:t>Москва, ул. Щепкина д. 38 к.1</a:t>
            </a:r>
          </a:p>
        </p:txBody>
      </p:sp>
      <p:pic>
        <p:nvPicPr>
          <p:cNvPr id="21509" name="Рисунок 5" descr="лого бцст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4724400"/>
            <a:ext cx="25923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Текст 8"/>
          <p:cNvSpPr>
            <a:spLocks/>
          </p:cNvSpPr>
          <p:nvPr/>
        </p:nvSpPr>
        <p:spPr bwMode="auto">
          <a:xfrm>
            <a:off x="4643438" y="3716338"/>
            <a:ext cx="33131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b="1" dirty="0">
                <a:solidFill>
                  <a:schemeClr val="tx2"/>
                </a:solidFill>
                <a:cs typeface="Times New Roman" pitchFamily="18" charset="0"/>
              </a:rPr>
              <a:t>БЦСТ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b="1" dirty="0">
                <a:solidFill>
                  <a:schemeClr val="tx2"/>
                </a:solidFill>
                <a:cs typeface="Times New Roman" pitchFamily="18" charset="0"/>
              </a:rPr>
              <a:t>ул. Малая Семёновская, д.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15,</a:t>
            </a:r>
            <a:r>
              <a:rPr lang="ru-RU" b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>
                <a:solidFill>
                  <a:schemeClr val="tx2"/>
                </a:solidFill>
                <a:cs typeface="Times New Roman" pitchFamily="18" charset="0"/>
              </a:rPr>
              <a:t>этаж, кабинет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Единый телефон: 8 (495) 963-21-61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buFont typeface="Arial" charset="0"/>
              <a:buNone/>
            </a:pPr>
            <a:endParaRPr lang="ru-RU" sz="16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  <a:t> Интернет-сайты: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</a:rPr>
            </a:br>
            <a:endParaRPr lang="ru-RU" sz="40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539750" y="11969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      </a:t>
            </a:r>
            <a:r>
              <a:rPr lang="ru-RU" sz="2800" smtClean="0">
                <a:latin typeface="Times New Roman" pitchFamily="18" charset="0"/>
                <a:hlinkClick r:id="rId2"/>
              </a:rPr>
              <a:t>http://superjob.ru</a:t>
            </a:r>
            <a:r>
              <a:rPr lang="ru-RU" sz="2800" smtClean="0">
                <a:latin typeface="Times New Roman" pitchFamily="18" charset="0"/>
              </a:rPr>
              <a:t>,</a:t>
            </a:r>
            <a:r>
              <a:rPr lang="ru-RU" sz="2800" smtClean="0"/>
              <a:t>                             </a:t>
            </a:r>
            <a:r>
              <a:rPr lang="ru-RU" sz="2800" smtClean="0">
                <a:latin typeface="Times New Roman" pitchFamily="18" charset="0"/>
              </a:rPr>
              <a:t>http://hh.ru,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      </a:t>
            </a:r>
            <a:r>
              <a:rPr lang="ru-RU" sz="2800" smtClean="0">
                <a:latin typeface="Times New Roman" pitchFamily="18" charset="0"/>
                <a:hlinkClick r:id="rId3"/>
              </a:rPr>
              <a:t>http://rabota.ru</a:t>
            </a:r>
            <a:r>
              <a:rPr lang="ru-RU" sz="2800" smtClean="0">
                <a:latin typeface="Times New Roman" pitchFamily="18" charset="0"/>
              </a:rPr>
              <a:t>,</a:t>
            </a:r>
            <a:r>
              <a:rPr lang="ru-RU" sz="2800" smtClean="0"/>
              <a:t>                               </a:t>
            </a:r>
            <a:r>
              <a:rPr lang="ru-RU" sz="2800" smtClean="0">
                <a:latin typeface="Times New Roman" pitchFamily="18" charset="0"/>
              </a:rPr>
              <a:t>http://zarplata.ru,</a:t>
            </a:r>
            <a:r>
              <a:rPr lang="ru-RU" sz="2800" smtClean="0"/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                      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                                       </a:t>
            </a:r>
            <a:r>
              <a:rPr lang="ru-RU" sz="2800" smtClean="0">
                <a:latin typeface="Times New Roman" pitchFamily="18" charset="0"/>
              </a:rPr>
              <a:t>http://job.ru </a:t>
            </a:r>
          </a:p>
        </p:txBody>
      </p:sp>
      <p:pic>
        <p:nvPicPr>
          <p:cNvPr id="22531" name="Picture 4" descr="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1700213"/>
            <a:ext cx="23050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и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557338"/>
            <a:ext cx="17637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сс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3789363"/>
            <a:ext cx="27368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ффф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3800" y="3573463"/>
            <a:ext cx="3649663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9" descr="ььь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675" y="5589588"/>
            <a:ext cx="30241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&amp;Ncy;&amp;acy; &amp;ecy;&amp;kcy;&amp;rcy;&amp;acy;&amp;ncy;&amp;iecy;: 31.png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733256"/>
            <a:ext cx="3168352" cy="633670"/>
          </a:xfrm>
          <a:prstGeom prst="rect">
            <a:avLst/>
          </a:prstGeom>
          <a:noFill/>
        </p:spPr>
      </p:pic>
      <p:pic>
        <p:nvPicPr>
          <p:cNvPr id="3086" name="Picture 14" descr="&amp;Ncy;&amp;acy; &amp;ecy;&amp;kcy;&amp;rcy;&amp;acy;&amp;ncy;&amp;iecy;: 3.jpg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0887" y="4869160"/>
            <a:ext cx="2169169" cy="678870"/>
          </a:xfrm>
          <a:prstGeom prst="rect">
            <a:avLst/>
          </a:prstGeom>
          <a:noFill/>
        </p:spPr>
      </p:pic>
      <p:pic>
        <p:nvPicPr>
          <p:cNvPr id="3088" name="Picture 16" descr="&amp;Ncy;&amp;acy; &amp;ecy;&amp;kcy;&amp;rcy;&amp;acy;&amp;ncy;&amp;iecy;: 4.png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717032"/>
            <a:ext cx="1759687" cy="166595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51720" y="18864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Наши работодатели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AltoSens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92896"/>
            <a:ext cx="2061220" cy="135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Точка красоты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мперия солнца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5794" y="476672"/>
            <a:ext cx="2138206" cy="182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империя цвета лого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373216"/>
            <a:ext cx="2628900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м-видео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908050"/>
            <a:ext cx="1905000" cy="1304926"/>
          </a:xfrm>
          <a:prstGeom prst="rect">
            <a:avLst/>
          </a:prstGeom>
          <a:noFill/>
        </p:spPr>
      </p:pic>
      <p:pic>
        <p:nvPicPr>
          <p:cNvPr id="15366" name="Picture 6" descr="МОСГОРТУР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21174" y="1154832"/>
            <a:ext cx="1466850" cy="762000"/>
          </a:xfrm>
          <a:prstGeom prst="rect">
            <a:avLst/>
          </a:prstGeom>
          <a:noFill/>
        </p:spPr>
      </p:pic>
      <p:pic>
        <p:nvPicPr>
          <p:cNvPr id="15368" name="Picture 8" descr="Holiday inn_lesnaya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512" y="404664"/>
            <a:ext cx="1524000" cy="1171575"/>
          </a:xfrm>
          <a:prstGeom prst="rect">
            <a:avLst/>
          </a:prstGeom>
          <a:noFill/>
        </p:spPr>
      </p:pic>
      <p:pic>
        <p:nvPicPr>
          <p:cNvPr id="15370" name="Picture 10" descr="logo-tesser.pn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979712" y="2204864"/>
            <a:ext cx="1524000" cy="962025"/>
          </a:xfrm>
          <a:prstGeom prst="rect">
            <a:avLst/>
          </a:prstGeom>
          <a:noFill/>
        </p:spPr>
      </p:pic>
      <p:pic>
        <p:nvPicPr>
          <p:cNvPr id="15372" name="Picture 12" descr="logo_rostelecom_v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107160" y="2996952"/>
            <a:ext cx="1905000" cy="781051"/>
          </a:xfrm>
          <a:prstGeom prst="rect">
            <a:avLst/>
          </a:prstGeom>
          <a:noFill/>
        </p:spPr>
      </p:pic>
      <p:pic>
        <p:nvPicPr>
          <p:cNvPr id="15376" name="Picture 16" descr="ritz-carlton-logo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221088"/>
            <a:ext cx="1428750" cy="1095376"/>
          </a:xfrm>
          <a:prstGeom prst="rect">
            <a:avLst/>
          </a:prstGeom>
          <a:noFill/>
        </p:spPr>
      </p:pic>
      <p:pic>
        <p:nvPicPr>
          <p:cNvPr id="15382" name="Picture 22" descr="Mariott_тверская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51520" y="2420888"/>
            <a:ext cx="1714500" cy="666751"/>
          </a:xfrm>
          <a:prstGeom prst="rect">
            <a:avLst/>
          </a:prstGeom>
          <a:noFill/>
        </p:spPr>
      </p:pic>
      <p:pic>
        <p:nvPicPr>
          <p:cNvPr id="15384" name="Picture 24" descr="ЛОГОТИП.jpg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51520" y="3429000"/>
            <a:ext cx="1428750" cy="704851"/>
          </a:xfrm>
          <a:prstGeom prst="rect">
            <a:avLst/>
          </a:prstGeom>
          <a:noFill/>
        </p:spPr>
      </p:pic>
      <p:pic>
        <p:nvPicPr>
          <p:cNvPr id="15374" name="Picture 14" descr="Hltn Moscow Leningradskaya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12776"/>
            <a:ext cx="1619250" cy="1143001"/>
          </a:xfrm>
          <a:prstGeom prst="rect">
            <a:avLst/>
          </a:prstGeom>
          <a:noFill/>
        </p:spPr>
      </p:pic>
      <p:pic>
        <p:nvPicPr>
          <p:cNvPr id="2" name="Picture 2" descr="C:\Users\EF656C~1.GUR\AppData\Local\Temp\Rar$DIa0.940\Логотип.jpg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980728"/>
            <a:ext cx="1598290" cy="1192570"/>
          </a:xfrm>
          <a:prstGeom prst="rect">
            <a:avLst/>
          </a:prstGeom>
          <a:noFill/>
        </p:spPr>
      </p:pic>
      <p:pic>
        <p:nvPicPr>
          <p:cNvPr id="1027" name="Picture 3" descr="C:\Users\EF656C~1.GUR\AppData\Local\Temp\Rar$DIa0.563\Логотип ESTEL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228184" y="4002384"/>
            <a:ext cx="2023725" cy="578744"/>
          </a:xfrm>
          <a:prstGeom prst="rect">
            <a:avLst/>
          </a:prstGeom>
          <a:noFill/>
        </p:spPr>
      </p:pic>
      <p:pic>
        <p:nvPicPr>
          <p:cNvPr id="1029" name="Picture 5" descr="Компания «ПЭК» - крупнейший перевозчик сборных грузов, осуществляющий&#10;             доставку грузов по всей территории РФ (включая Крым), Казахстана и КНР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907704" y="3717032"/>
            <a:ext cx="2302404" cy="271463"/>
          </a:xfrm>
          <a:prstGeom prst="rect">
            <a:avLst/>
          </a:prstGeom>
          <a:noFill/>
        </p:spPr>
      </p:pic>
      <p:pic>
        <p:nvPicPr>
          <p:cNvPr id="3" name="Picture 6" descr="C:\Users\ef.gurova\Desktop\МЕРОПРИЯТИЯ 2017-18\ПРОФИМПУЛЬС\заявка профимпульс сорбос\Сорбус название лого.png"/>
          <p:cNvPicPr>
            <a:picLocks noChangeAspect="1" noChangeArrowheads="1"/>
          </p:cNvPicPr>
          <p:nvPr/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188" t="36357" r="16925" b="31830"/>
          <a:stretch>
            <a:fillRect/>
          </a:stretch>
        </p:blipFill>
        <p:spPr bwMode="auto">
          <a:xfrm>
            <a:off x="2123728" y="4437112"/>
            <a:ext cx="1656184" cy="504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03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2940</TotalTime>
  <Words>750</Words>
  <Application>Microsoft Office PowerPoint</Application>
  <PresentationFormat>Экран (4:3)</PresentationFormat>
  <Paragraphs>167</Paragraphs>
  <Slides>19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Причины,   сдерживающие   эффективное трудоустройство   выпускников </vt:lpstr>
      <vt:lpstr>Высокая конкуренция за рабочие места</vt:lpstr>
      <vt:lpstr>Советы работодателей:</vt:lpstr>
      <vt:lpstr>Личностная цель – трудоустройство! </vt:lpstr>
      <vt:lpstr> Интернет-сайты: </vt:lpstr>
      <vt:lpstr>Слайд 9</vt:lpstr>
      <vt:lpstr>Проведение тренинга</vt:lpstr>
      <vt:lpstr>Пример рабочего листа</vt:lpstr>
      <vt:lpstr>Постановка целей по схеме SMART</vt:lpstr>
      <vt:lpstr>Слайд 13</vt:lpstr>
      <vt:lpstr>Слайд 14</vt:lpstr>
      <vt:lpstr>ИПППР поможет:</vt:lpstr>
      <vt:lpstr>Слайд 16</vt:lpstr>
      <vt:lpstr>Слайд 17</vt:lpstr>
      <vt:lpstr>Слайд 18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Техникум сервиса и туризма №29</dc:title>
  <dc:creator>admin</dc:creator>
  <cp:lastModifiedBy>ef.gurova</cp:lastModifiedBy>
  <cp:revision>374</cp:revision>
  <dcterms:created xsi:type="dcterms:W3CDTF">2015-01-28T08:44:29Z</dcterms:created>
  <dcterms:modified xsi:type="dcterms:W3CDTF">2018-04-04T14:45:14Z</dcterms:modified>
</cp:coreProperties>
</file>