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1"/>
    <p:sldMasterId id="2147483658" r:id="rId2"/>
    <p:sldMasterId id="2147483659" r:id="rId3"/>
    <p:sldMasterId id="2147483660" r:id="rId4"/>
    <p:sldMasterId id="2147483662" r:id="rId5"/>
    <p:sldMasterId id="2147483663" r:id="rId6"/>
  </p:sldMasterIdLst>
  <p:notesMasterIdLst>
    <p:notesMasterId r:id="rId27"/>
  </p:notesMasterIdLst>
  <p:sldIdLst>
    <p:sldId id="256" r:id="rId7"/>
    <p:sldId id="261" r:id="rId8"/>
    <p:sldId id="257" r:id="rId9"/>
    <p:sldId id="258" r:id="rId10"/>
    <p:sldId id="259" r:id="rId11"/>
    <p:sldId id="260" r:id="rId12"/>
    <p:sldId id="262" r:id="rId13"/>
    <p:sldId id="265" r:id="rId14"/>
    <p:sldId id="266" r:id="rId15"/>
    <p:sldId id="278" r:id="rId16"/>
    <p:sldId id="288" r:id="rId17"/>
    <p:sldId id="267" r:id="rId18"/>
    <p:sldId id="268" r:id="rId19"/>
    <p:sldId id="289" r:id="rId20"/>
    <p:sldId id="280" r:id="rId21"/>
    <p:sldId id="269" r:id="rId22"/>
    <p:sldId id="284" r:id="rId23"/>
    <p:sldId id="287" r:id="rId24"/>
    <p:sldId id="286" r:id="rId25"/>
    <p:sldId id="282" r:id="rId2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8579" autoAdjust="0"/>
  </p:normalViewPr>
  <p:slideViewPr>
    <p:cSldViewPr>
      <p:cViewPr varScale="1">
        <p:scale>
          <a:sx n="73" d="100"/>
          <a:sy n="7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rnd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1279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0" name="Shape 4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6" name="Shape 4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6" name="Shape 4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7" name="Shape 3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7" name="Shape 3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3" name="Shape 3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0" name="Shape 3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2" name="Shape 4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1" name="Shape 4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139951" y="1340767"/>
            <a:ext cx="4030216" cy="13730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Clr>
                <a:srgbClr val="7F7F7F"/>
              </a:buClr>
              <a:buFont typeface="Calibri"/>
              <a:buNone/>
              <a:defRPr sz="4400" b="1" i="0" u="none" strike="noStrike" cap="none" baseline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139951" y="3383898"/>
            <a:ext cx="4049036" cy="18496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chemeClr val="dk1"/>
              </a:buClr>
              <a:buFont typeface="Calibri"/>
              <a:buNone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6060034" cy="12241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b="1" cap="none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90947" y="2231840"/>
            <a:ext cx="8229600" cy="4234233"/>
          </a:xfrm>
          <a:prstGeom prst="rect">
            <a:avLst/>
          </a:prstGeom>
          <a:solidFill>
            <a:schemeClr val="lt1">
              <a:alpha val="68627"/>
            </a:schemeClr>
          </a:solidFill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940175" y="476250"/>
            <a:ext cx="4038599" cy="2665411"/>
          </a:xfrm>
          <a:prstGeom prst="rect">
            <a:avLst/>
          </a:prstGeom>
          <a:solidFill>
            <a:schemeClr val="lt1"/>
          </a:solidFill>
          <a:ln w="9525" cap="rnd">
            <a:solidFill>
              <a:srgbClr val="2373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algn="l" rtl="0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1" name="Shape 211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080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-67470" y="5447382"/>
            <a:ext cx="6249293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b="1" cap="none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2123727" y="260648"/>
            <a:ext cx="6884923" cy="1701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xfrm>
            <a:off x="15650" y="5568676"/>
            <a:ext cx="6132883" cy="10286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 b="1" cap="none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0" name="Shape 330"/>
          <p:cNvSpPr txBox="1">
            <a:spLocks noGrp="1"/>
          </p:cNvSpPr>
          <p:nvPr>
            <p:ph type="body" idx="1"/>
          </p:nvPr>
        </p:nvSpPr>
        <p:spPr>
          <a:xfrm>
            <a:off x="6084167" y="332656"/>
            <a:ext cx="2872690" cy="4139934"/>
          </a:xfrm>
          <a:prstGeom prst="rect">
            <a:avLst/>
          </a:prstGeom>
          <a:solidFill>
            <a:schemeClr val="lt1">
              <a:alpha val="63921"/>
            </a:schemeClr>
          </a:solidFill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8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theme" Target="../theme/theme3.xml"/><Relationship Id="rId9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 rot="120000">
            <a:off x="2698750" y="-42861"/>
            <a:ext cx="842962" cy="6869111"/>
          </a:xfrm>
          <a:custGeom>
            <a:avLst/>
            <a:gdLst/>
            <a:ahLst/>
            <a:cxnLst/>
            <a:rect l="0" t="0" r="0" b="0"/>
            <a:pathLst>
              <a:path w="1726017" h="6868632" extrusionOk="0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noFill/>
          <a:ln w="38100" cap="flat">
            <a:solidFill>
              <a:srgbClr val="568D1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6" name="Shape 16"/>
          <p:cNvGrpSpPr/>
          <p:nvPr/>
        </p:nvGrpSpPr>
        <p:grpSpPr>
          <a:xfrm>
            <a:off x="1773236" y="-139700"/>
            <a:ext cx="2012950" cy="7491411"/>
            <a:chOff x="1773236" y="-139700"/>
            <a:chExt cx="2012950" cy="7491411"/>
          </a:xfrm>
        </p:grpSpPr>
        <p:pic>
          <p:nvPicPr>
            <p:cNvPr id="17" name="Shape 17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x="1773236" y="-139700"/>
              <a:ext cx="2012950" cy="7491411"/>
            </a:xfrm>
            <a:prstGeom prst="rect">
              <a:avLst/>
            </a:prstGeom>
          </p:spPr>
        </p:pic>
        <p:sp>
          <p:nvSpPr>
            <p:cNvPr id="18" name="Shape 18"/>
            <p:cNvSpPr txBox="1"/>
            <p:nvPr/>
          </p:nvSpPr>
          <p:spPr>
            <a:xfrm rot="180000">
              <a:off x="1976437" y="63500"/>
              <a:ext cx="1471611" cy="6858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9" name="Shape 19"/>
          <p:cNvGrpSpPr/>
          <p:nvPr/>
        </p:nvGrpSpPr>
        <p:grpSpPr>
          <a:xfrm>
            <a:off x="1139825" y="-244475"/>
            <a:ext cx="2432049" cy="7553324"/>
            <a:chOff x="1139825" y="-244475"/>
            <a:chExt cx="2432049" cy="7553324"/>
          </a:xfrm>
        </p:grpSpPr>
        <p:pic>
          <p:nvPicPr>
            <p:cNvPr id="20" name="Shape 20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>
              <a:off x="1139825" y="-244475"/>
              <a:ext cx="2432049" cy="7553324"/>
            </a:xfrm>
            <a:prstGeom prst="rect">
              <a:avLst/>
            </a:prstGeom>
          </p:spPr>
        </p:pic>
        <p:sp>
          <p:nvSpPr>
            <p:cNvPr id="21" name="Shape 21"/>
            <p:cNvSpPr txBox="1"/>
            <p:nvPr/>
          </p:nvSpPr>
          <p:spPr>
            <a:xfrm>
              <a:off x="1368425" y="-20636"/>
              <a:ext cx="1763711" cy="68897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1036637" y="-238125"/>
            <a:ext cx="2389186" cy="7699375"/>
            <a:chOff x="1036637" y="-238125"/>
            <a:chExt cx="2389186" cy="7699375"/>
          </a:xfrm>
        </p:grpSpPr>
        <p:pic>
          <p:nvPicPr>
            <p:cNvPr id="23" name="Shape 23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1036637" y="-238125"/>
              <a:ext cx="2389186" cy="7699375"/>
            </a:xfrm>
            <a:prstGeom prst="rect">
              <a:avLst/>
            </a:prstGeom>
          </p:spPr>
        </p:pic>
        <p:sp>
          <p:nvSpPr>
            <p:cNvPr id="24" name="Shape 24"/>
            <p:cNvSpPr txBox="1"/>
            <p:nvPr/>
          </p:nvSpPr>
          <p:spPr>
            <a:xfrm>
              <a:off x="1258887" y="-14286"/>
              <a:ext cx="1727199" cy="7035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" name="Shape 25"/>
          <p:cNvGrpSpPr/>
          <p:nvPr/>
        </p:nvGrpSpPr>
        <p:grpSpPr>
          <a:xfrm>
            <a:off x="-19050" y="-19050"/>
            <a:ext cx="2828925" cy="6913562"/>
            <a:chOff x="-19050" y="-19050"/>
            <a:chExt cx="2828925" cy="6913562"/>
          </a:xfrm>
        </p:grpSpPr>
        <p:pic>
          <p:nvPicPr>
            <p:cNvPr id="26" name="Shape 26"/>
            <p:cNvPicPr preferRelativeResize="0"/>
            <p:nvPr/>
          </p:nvPicPr>
          <p:blipFill>
            <a:blip r:embed="rId7"/>
            <a:stretch>
              <a:fillRect/>
            </a:stretch>
          </p:blipFill>
          <p:spPr>
            <a:xfrm>
              <a:off x="-19050" y="-19050"/>
              <a:ext cx="2828925" cy="6913562"/>
            </a:xfrm>
            <a:prstGeom prst="rect">
              <a:avLst/>
            </a:prstGeom>
          </p:spPr>
        </p:pic>
        <p:sp>
          <p:nvSpPr>
            <p:cNvPr id="27" name="Shape 27"/>
            <p:cNvSpPr txBox="1"/>
            <p:nvPr/>
          </p:nvSpPr>
          <p:spPr>
            <a:xfrm>
              <a:off x="0" y="0"/>
              <a:ext cx="2795587" cy="687863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Shape 37"/>
          <p:cNvGrpSpPr/>
          <p:nvPr/>
        </p:nvGrpSpPr>
        <p:grpSpPr>
          <a:xfrm>
            <a:off x="-403141" y="-2329383"/>
            <a:ext cx="9999037" cy="11516772"/>
            <a:chOff x="0" y="0"/>
            <a:chExt cx="2147483646" cy="2147483647"/>
          </a:xfrm>
        </p:grpSpPr>
        <p:grpSp>
          <p:nvGrpSpPr>
            <p:cNvPr id="38" name="Shape 38"/>
            <p:cNvGrpSpPr/>
            <p:nvPr/>
          </p:nvGrpSpPr>
          <p:grpSpPr>
            <a:xfrm>
              <a:off x="40592678" y="387661151"/>
              <a:ext cx="2106890968" cy="539997205"/>
              <a:chOff x="0" y="0"/>
              <a:chExt cx="2147483647" cy="2147483647"/>
            </a:xfrm>
          </p:grpSpPr>
          <p:pic>
            <p:nvPicPr>
              <p:cNvPr id="39" name="Shape 39"/>
              <p:cNvPicPr preferRelativeResize="0"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40" name="Shape 40"/>
              <p:cNvSpPr txBox="1"/>
              <p:nvPr/>
            </p:nvSpPr>
            <p:spPr>
              <a:xfrm>
                <a:off x="48988466" y="165052763"/>
                <a:ext cx="2002004723" cy="16572156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41" name="Shape 41"/>
            <p:cNvGrpSpPr/>
            <p:nvPr/>
          </p:nvGrpSpPr>
          <p:grpSpPr>
            <a:xfrm>
              <a:off x="5237764" y="0"/>
              <a:ext cx="2062369965" cy="1117510006"/>
              <a:chOff x="0" y="0"/>
              <a:chExt cx="2147483646" cy="2147483647"/>
            </a:xfrm>
          </p:grpSpPr>
          <p:pic>
            <p:nvPicPr>
              <p:cNvPr id="42" name="Shape 42"/>
              <p:cNvPicPr preferRelativeResize="0"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2147483646" cy="2147483647"/>
              </a:xfrm>
              <a:prstGeom prst="rect">
                <a:avLst/>
              </a:prstGeom>
            </p:spPr>
          </p:pic>
          <p:sp>
            <p:nvSpPr>
              <p:cNvPr id="43" name="Shape 43"/>
              <p:cNvSpPr txBox="1"/>
              <p:nvPr/>
            </p:nvSpPr>
            <p:spPr>
              <a:xfrm rot="6299999">
                <a:off x="651278314" y="-520222498"/>
                <a:ext cx="844733019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pic>
          <p:nvPicPr>
            <p:cNvPr id="44" name="Shape 44"/>
            <p:cNvPicPr preferRelativeResize="0"/>
            <p:nvPr/>
          </p:nvPicPr>
          <p:blipFill>
            <a:blip r:embed="rId7"/>
            <a:stretch>
              <a:fillRect/>
            </a:stretch>
          </p:blipFill>
          <p:spPr>
            <a:xfrm>
              <a:off x="1446932552" y="512713136"/>
              <a:ext cx="652101741" cy="643449301"/>
            </a:xfrm>
            <a:prstGeom prst="rect">
              <a:avLst/>
            </a:prstGeom>
          </p:spPr>
        </p:pic>
        <p:pic>
          <p:nvPicPr>
            <p:cNvPr id="45" name="Shape 45"/>
            <p:cNvPicPr preferRelativeResize="0"/>
            <p:nvPr/>
          </p:nvPicPr>
          <p:blipFill>
            <a:blip r:embed="rId8"/>
            <a:stretch>
              <a:fillRect/>
            </a:stretch>
          </p:blipFill>
          <p:spPr>
            <a:xfrm>
              <a:off x="1528117963" y="974268618"/>
              <a:ext cx="483183820" cy="549091895"/>
            </a:xfrm>
            <a:prstGeom prst="rect">
              <a:avLst/>
            </a:prstGeom>
          </p:spPr>
        </p:pic>
        <p:pic>
          <p:nvPicPr>
            <p:cNvPr id="46" name="Shape 46"/>
            <p:cNvPicPr preferRelativeResize="0"/>
            <p:nvPr/>
          </p:nvPicPr>
          <p:blipFill>
            <a:blip r:embed="rId9"/>
            <a:stretch>
              <a:fillRect/>
            </a:stretch>
          </p:blipFill>
          <p:spPr>
            <a:xfrm>
              <a:off x="0" y="990184372"/>
              <a:ext cx="1186353770" cy="1157299274"/>
            </a:xfrm>
            <a:prstGeom prst="rect">
              <a:avLst/>
            </a:prstGeom>
          </p:spPr>
        </p:pic>
      </p:grpSp>
      <p:grpSp>
        <p:nvGrpSpPr>
          <p:cNvPr id="47" name="Shape 47"/>
          <p:cNvGrpSpPr/>
          <p:nvPr/>
        </p:nvGrpSpPr>
        <p:grpSpPr>
          <a:xfrm rot="7980000">
            <a:off x="2271034" y="6380382"/>
            <a:ext cx="1158674" cy="501762"/>
            <a:chOff x="0" y="0"/>
            <a:chExt cx="2147483647" cy="2147483647"/>
          </a:xfrm>
        </p:grpSpPr>
        <p:sp>
          <p:nvSpPr>
            <p:cNvPr id="48" name="Shape 48"/>
            <p:cNvSpPr/>
            <p:nvPr/>
          </p:nvSpPr>
          <p:spPr>
            <a:xfrm>
              <a:off x="868535153" y="400117026"/>
              <a:ext cx="416330531" cy="20848559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49" name="Shape 49"/>
            <p:cNvGrpSpPr/>
            <p:nvPr/>
          </p:nvGrpSpPr>
          <p:grpSpPr>
            <a:xfrm rot="-8040000">
              <a:off x="348379626" y="280320136"/>
              <a:ext cx="1450724394" cy="1586843375"/>
              <a:chOff x="0" y="0"/>
              <a:chExt cx="2147483647" cy="2147483647"/>
            </a:xfrm>
          </p:grpSpPr>
          <p:pic>
            <p:nvPicPr>
              <p:cNvPr id="50" name="Shape 50"/>
              <p:cNvPicPr preferRelativeResize="0"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51" name="Shape 51"/>
              <p:cNvSpPr txBox="1"/>
              <p:nvPr/>
            </p:nvSpPr>
            <p:spPr>
              <a:xfrm rot="7980000">
                <a:off x="635997737" y="518358527"/>
                <a:ext cx="861769725" cy="1109754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52" name="Shape 52"/>
            <p:cNvCxnSpPr/>
            <p:nvPr/>
          </p:nvCxnSpPr>
          <p:spPr>
            <a:xfrm rot="10800000" flipH="1">
              <a:off x="504245943" y="1077695684"/>
              <a:ext cx="1144908994" cy="231721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53" name="Shape 53"/>
            <p:cNvSpPr/>
            <p:nvPr/>
          </p:nvSpPr>
          <p:spPr>
            <a:xfrm>
              <a:off x="969148765" y="334092319"/>
              <a:ext cx="208165265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868535153" y="71284590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764452360" y="92133108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764452360" y="1129816996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868535153" y="1338302177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1180782798" y="71284590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1284865592" y="92133108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1284865592" y="1129816996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1180782798" y="1338302177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" name="Shape 62"/>
          <p:cNvGrpSpPr/>
          <p:nvPr/>
        </p:nvGrpSpPr>
        <p:grpSpPr>
          <a:xfrm rot="-7860000">
            <a:off x="-287083" y="6308691"/>
            <a:ext cx="1169476" cy="501063"/>
            <a:chOff x="0" y="0"/>
            <a:chExt cx="2147483646" cy="2147483647"/>
          </a:xfrm>
        </p:grpSpPr>
        <p:sp>
          <p:nvSpPr>
            <p:cNvPr id="63" name="Shape 63"/>
            <p:cNvSpPr/>
            <p:nvPr/>
          </p:nvSpPr>
          <p:spPr>
            <a:xfrm>
              <a:off x="866884046" y="394487480"/>
              <a:ext cx="413942968" cy="20877627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64" name="Shape 64"/>
            <p:cNvGrpSpPr/>
            <p:nvPr/>
          </p:nvGrpSpPr>
          <p:grpSpPr>
            <a:xfrm rot="7799999">
              <a:off x="352539441" y="270286465"/>
              <a:ext cx="1442404763" cy="1606910717"/>
              <a:chOff x="0" y="0"/>
              <a:chExt cx="2147483647" cy="2147483647"/>
            </a:xfrm>
          </p:grpSpPr>
          <p:pic>
            <p:nvPicPr>
              <p:cNvPr id="65" name="Shape 65"/>
              <p:cNvPicPr preferRelativeResize="0"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66" name="Shape 66"/>
              <p:cNvSpPr txBox="1"/>
              <p:nvPr/>
            </p:nvSpPr>
            <p:spPr>
              <a:xfrm rot="-7860000">
                <a:off x="646799155" y="519387828"/>
                <a:ext cx="852194469" cy="1109754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67" name="Shape 67"/>
            <p:cNvCxnSpPr/>
            <p:nvPr/>
          </p:nvCxnSpPr>
          <p:spPr>
            <a:xfrm rot="10800000" flipH="1">
              <a:off x="504683953" y="1073010860"/>
              <a:ext cx="1138343196" cy="232044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68" name="Shape 68"/>
            <p:cNvSpPr/>
            <p:nvPr/>
          </p:nvSpPr>
          <p:spPr>
            <a:xfrm>
              <a:off x="966920661" y="328370718"/>
              <a:ext cx="206971483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866884046" y="70765238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763398144" y="916428243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763398144" y="1125204842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66884046" y="133398070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1177341021" y="70765238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1280826923" y="916428243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1280826923" y="1125204842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1177341021" y="133398070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7" name="Shape 77"/>
          <p:cNvGrpSpPr/>
          <p:nvPr/>
        </p:nvGrpSpPr>
        <p:grpSpPr>
          <a:xfrm rot="4919999">
            <a:off x="8333701" y="170819"/>
            <a:ext cx="807393" cy="316064"/>
            <a:chOff x="0" y="0"/>
            <a:chExt cx="2147483647" cy="2147483647"/>
          </a:xfrm>
        </p:grpSpPr>
        <p:sp>
          <p:nvSpPr>
            <p:cNvPr id="78" name="Shape 78"/>
            <p:cNvSpPr/>
            <p:nvPr/>
          </p:nvSpPr>
          <p:spPr>
            <a:xfrm>
              <a:off x="777249597" y="104275972"/>
              <a:ext cx="599579389" cy="32927125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79" name="Shape 79"/>
            <p:cNvGrpSpPr/>
            <p:nvPr/>
          </p:nvGrpSpPr>
          <p:grpSpPr>
            <a:xfrm rot="-4980000">
              <a:off x="302138407" y="90061398"/>
              <a:ext cx="1543206831" cy="0"/>
              <a:chOff x="0" y="0"/>
              <a:chExt cx="2147483647" cy="2147483646"/>
            </a:xfrm>
          </p:grpSpPr>
          <p:pic>
            <p:nvPicPr>
              <p:cNvPr id="80" name="Shape 80"/>
              <p:cNvPicPr preferRelativeResize="0"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2147483647" cy="2147483646"/>
              </a:xfrm>
              <a:prstGeom prst="rect">
                <a:avLst/>
              </a:prstGeom>
            </p:spPr>
          </p:pic>
          <p:sp>
            <p:nvSpPr>
              <p:cNvPr id="81" name="Shape 81"/>
              <p:cNvSpPr txBox="1"/>
              <p:nvPr/>
            </p:nvSpPr>
            <p:spPr>
              <a:xfrm rot="4920000">
                <a:off x="575981828" y="327100411"/>
                <a:ext cx="996071489" cy="1502436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82" name="Shape 82"/>
            <p:cNvCxnSpPr/>
            <p:nvPr/>
          </p:nvCxnSpPr>
          <p:spPr>
            <a:xfrm rot="10800000" flipH="1">
              <a:off x="252617639" y="1174408297"/>
              <a:ext cx="1648843368" cy="3659694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83" name="Shape 83"/>
            <p:cNvSpPr/>
            <p:nvPr/>
          </p:nvSpPr>
          <p:spPr>
            <a:xfrm>
              <a:off x="922148526" y="0"/>
              <a:ext cx="299789693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77249597" y="59818361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627354519" y="92745421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627354519" y="125672597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777249597" y="158599657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1226933775" y="59818361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376828853" y="92745421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1376828853" y="125672597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1226933775" y="158599657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4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Shape 101"/>
          <p:cNvGrpSpPr/>
          <p:nvPr/>
        </p:nvGrpSpPr>
        <p:grpSpPr>
          <a:xfrm>
            <a:off x="-445643" y="-115426"/>
            <a:ext cx="10065779" cy="9336537"/>
            <a:chOff x="0" y="0"/>
            <a:chExt cx="2147483647" cy="2147483646"/>
          </a:xfrm>
        </p:grpSpPr>
        <p:grpSp>
          <p:nvGrpSpPr>
            <p:cNvPr id="102" name="Shape 102"/>
            <p:cNvGrpSpPr/>
            <p:nvPr/>
          </p:nvGrpSpPr>
          <p:grpSpPr>
            <a:xfrm>
              <a:off x="75441581" y="1034767462"/>
              <a:ext cx="2049929877" cy="630955787"/>
              <a:chOff x="0" y="0"/>
              <a:chExt cx="2147483647" cy="2147483647"/>
            </a:xfrm>
          </p:grpSpPr>
          <p:pic>
            <p:nvPicPr>
              <p:cNvPr id="103" name="Shape 103"/>
              <p:cNvPicPr preferRelativeResize="0"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104" name="Shape 104"/>
              <p:cNvSpPr txBox="1"/>
              <p:nvPr/>
            </p:nvSpPr>
            <p:spPr>
              <a:xfrm rot="10800000">
                <a:off x="12277932" y="142351558"/>
                <a:ext cx="2066501844" cy="18640348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05" name="Shape 105"/>
            <p:cNvGrpSpPr/>
            <p:nvPr/>
          </p:nvGrpSpPr>
          <p:grpSpPr>
            <a:xfrm>
              <a:off x="0" y="741161943"/>
              <a:ext cx="2062937046" cy="1406321703"/>
              <a:chOff x="0" y="0"/>
              <a:chExt cx="2147483647" cy="2147483647"/>
            </a:xfrm>
          </p:grpSpPr>
          <p:pic>
            <p:nvPicPr>
              <p:cNvPr id="106" name="Shape 106"/>
              <p:cNvPicPr preferRelativeResize="0"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5845192"/>
                <a:ext cx="2147483647" cy="2115380738"/>
              </a:xfrm>
              <a:prstGeom prst="rect">
                <a:avLst/>
              </a:prstGeom>
            </p:spPr>
          </p:pic>
          <p:sp>
            <p:nvSpPr>
              <p:cNvPr id="107" name="Shape 107"/>
              <p:cNvSpPr txBox="1"/>
              <p:nvPr/>
            </p:nvSpPr>
            <p:spPr>
              <a:xfrm rot="4440000">
                <a:off x="652852583" y="-499702716"/>
                <a:ext cx="842154441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pic>
          <p:nvPicPr>
            <p:cNvPr id="108" name="Shape 108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>
              <a:off x="937816904" y="473917917"/>
              <a:ext cx="1209666742" cy="1427362204"/>
            </a:xfrm>
            <a:prstGeom prst="rect">
              <a:avLst/>
            </a:prstGeom>
          </p:spPr>
        </p:pic>
        <p:pic>
          <p:nvPicPr>
            <p:cNvPr id="109" name="Shape 109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75441581" y="0"/>
              <a:ext cx="478663829" cy="675823754"/>
            </a:xfrm>
            <a:prstGeom prst="rect">
              <a:avLst/>
            </a:prstGeom>
          </p:spPr>
        </p:pic>
      </p:grpSp>
      <p:grpSp>
        <p:nvGrpSpPr>
          <p:cNvPr id="110" name="Shape 110"/>
          <p:cNvGrpSpPr/>
          <p:nvPr/>
        </p:nvGrpSpPr>
        <p:grpSpPr>
          <a:xfrm rot="4440000">
            <a:off x="7418036" y="2148260"/>
            <a:ext cx="938124" cy="361514"/>
            <a:chOff x="0" y="0"/>
            <a:chExt cx="2147483647" cy="2147483646"/>
          </a:xfrm>
        </p:grpSpPr>
        <p:sp>
          <p:nvSpPr>
            <p:cNvPr id="111" name="Shape 111"/>
            <p:cNvSpPr/>
            <p:nvPr/>
          </p:nvSpPr>
          <p:spPr>
            <a:xfrm>
              <a:off x="820575553" y="143239676"/>
              <a:ext cx="514208194" cy="28936628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12" name="Shape 112"/>
            <p:cNvGrpSpPr/>
            <p:nvPr/>
          </p:nvGrpSpPr>
          <p:grpSpPr>
            <a:xfrm rot="-4499999">
              <a:off x="330559174" y="46756451"/>
              <a:ext cx="1486365296" cy="2053970742"/>
              <a:chOff x="0" y="0"/>
              <a:chExt cx="2147483647" cy="2147483647"/>
            </a:xfrm>
          </p:grpSpPr>
          <p:pic>
            <p:nvPicPr>
              <p:cNvPr id="113" name="Shape 113"/>
              <p:cNvPicPr preferRelativeResize="0"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114" name="Shape 114"/>
              <p:cNvSpPr txBox="1"/>
              <p:nvPr/>
            </p:nvSpPr>
            <p:spPr>
              <a:xfrm rot="4439999">
                <a:off x="602983024" y="413412037"/>
                <a:ext cx="924066337" cy="13377858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115" name="Shape 115"/>
            <p:cNvCxnSpPr/>
            <p:nvPr/>
          </p:nvCxnSpPr>
          <p:spPr>
            <a:xfrm rot="10800000" flipH="1">
              <a:off x="370643389" y="1083680763"/>
              <a:ext cx="1414072575" cy="321616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116" name="Shape 116"/>
            <p:cNvSpPr/>
            <p:nvPr/>
          </p:nvSpPr>
          <p:spPr>
            <a:xfrm>
              <a:off x="944843027" y="51601094"/>
              <a:ext cx="257104096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820575553" y="577289772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92023307" y="866655483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692023307" y="1156022214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820575553" y="1445387924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1206231386" y="577289772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1334783633" y="866655483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1334783633" y="1156022214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1206231386" y="1445387924"/>
              <a:ext cx="128552048" cy="14468314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5" name="Shape 125"/>
          <p:cNvGrpSpPr/>
          <p:nvPr/>
        </p:nvGrpSpPr>
        <p:grpSpPr>
          <a:xfrm rot="-7860000">
            <a:off x="6030374" y="4797408"/>
            <a:ext cx="1165357" cy="501063"/>
            <a:chOff x="0" y="0"/>
            <a:chExt cx="2147483646" cy="2147483647"/>
          </a:xfrm>
        </p:grpSpPr>
        <p:sp>
          <p:nvSpPr>
            <p:cNvPr id="126" name="Shape 126"/>
            <p:cNvSpPr/>
            <p:nvPr/>
          </p:nvSpPr>
          <p:spPr>
            <a:xfrm>
              <a:off x="868259470" y="390921494"/>
              <a:ext cx="413942968" cy="20877627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27" name="Shape 127"/>
            <p:cNvGrpSpPr/>
            <p:nvPr/>
          </p:nvGrpSpPr>
          <p:grpSpPr>
            <a:xfrm rot="7799999">
              <a:off x="352539441" y="270286465"/>
              <a:ext cx="1442404763" cy="1606910717"/>
              <a:chOff x="0" y="0"/>
              <a:chExt cx="2147483647" cy="2147483647"/>
            </a:xfrm>
          </p:grpSpPr>
          <p:pic>
            <p:nvPicPr>
              <p:cNvPr id="128" name="Shape 128"/>
              <p:cNvPicPr preferRelativeResize="0"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129" name="Shape 129"/>
              <p:cNvSpPr txBox="1"/>
              <p:nvPr/>
            </p:nvSpPr>
            <p:spPr>
              <a:xfrm rot="-7860000">
                <a:off x="641878366" y="521009767"/>
                <a:ext cx="852194469" cy="1109754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130" name="Shape 130"/>
            <p:cNvCxnSpPr/>
            <p:nvPr/>
          </p:nvCxnSpPr>
          <p:spPr>
            <a:xfrm rot="10800000" flipH="1">
              <a:off x="506059377" y="1069444874"/>
              <a:ext cx="1138343196" cy="232044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131" name="Shape 131"/>
            <p:cNvSpPr/>
            <p:nvPr/>
          </p:nvSpPr>
          <p:spPr>
            <a:xfrm>
              <a:off x="968296085" y="324804732"/>
              <a:ext cx="206971483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868259470" y="704086394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764773568" y="912862257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764773568" y="112163885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868259470" y="133041472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178716445" y="704086394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282202347" y="912862257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1282202347" y="112163885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1178716445" y="133041472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140" name="Shape 140"/>
          <p:cNvPicPr preferRelativeResize="0"/>
          <p:nvPr/>
        </p:nvPicPr>
        <p:blipFill>
          <a:blip r:embed="rId9"/>
          <a:stretch>
            <a:fillRect/>
          </a:stretch>
        </p:blipFill>
        <p:spPr>
          <a:xfrm>
            <a:off x="1189037" y="152400"/>
            <a:ext cx="511175" cy="414336"/>
          </a:xfrm>
          <a:prstGeom prst="rect">
            <a:avLst/>
          </a:prstGeom>
        </p:spPr>
      </p:pic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Shape 213"/>
          <p:cNvGrpSpPr/>
          <p:nvPr/>
        </p:nvGrpSpPr>
        <p:grpSpPr>
          <a:xfrm>
            <a:off x="-403141" y="-2329383"/>
            <a:ext cx="9999037" cy="11516772"/>
            <a:chOff x="0" y="0"/>
            <a:chExt cx="2147483646" cy="2147483647"/>
          </a:xfrm>
        </p:grpSpPr>
        <p:grpSp>
          <p:nvGrpSpPr>
            <p:cNvPr id="214" name="Shape 214"/>
            <p:cNvGrpSpPr/>
            <p:nvPr/>
          </p:nvGrpSpPr>
          <p:grpSpPr>
            <a:xfrm>
              <a:off x="40592678" y="387661151"/>
              <a:ext cx="2106890968" cy="539997205"/>
              <a:chOff x="0" y="0"/>
              <a:chExt cx="2147483647" cy="2147483647"/>
            </a:xfrm>
          </p:grpSpPr>
          <p:pic>
            <p:nvPicPr>
              <p:cNvPr id="215" name="Shape 215"/>
              <p:cNvPicPr preferRelativeResize="0"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216" name="Shape 216"/>
              <p:cNvSpPr txBox="1"/>
              <p:nvPr/>
            </p:nvSpPr>
            <p:spPr>
              <a:xfrm>
                <a:off x="48988466" y="165052763"/>
                <a:ext cx="2002004723" cy="16572156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17" name="Shape 217"/>
            <p:cNvGrpSpPr/>
            <p:nvPr/>
          </p:nvGrpSpPr>
          <p:grpSpPr>
            <a:xfrm>
              <a:off x="5237764" y="0"/>
              <a:ext cx="2062369965" cy="1117510006"/>
              <a:chOff x="0" y="0"/>
              <a:chExt cx="2147483646" cy="2147483647"/>
            </a:xfrm>
          </p:grpSpPr>
          <p:pic>
            <p:nvPicPr>
              <p:cNvPr id="218" name="Shape 218"/>
              <p:cNvPicPr preferRelativeResize="0"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2147483646" cy="2147483647"/>
              </a:xfrm>
              <a:prstGeom prst="rect">
                <a:avLst/>
              </a:prstGeom>
            </p:spPr>
          </p:pic>
          <p:sp>
            <p:nvSpPr>
              <p:cNvPr id="219" name="Shape 219"/>
              <p:cNvSpPr txBox="1"/>
              <p:nvPr/>
            </p:nvSpPr>
            <p:spPr>
              <a:xfrm rot="6299999">
                <a:off x="651278314" y="-520222498"/>
                <a:ext cx="844733019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pic>
          <p:nvPicPr>
            <p:cNvPr id="220" name="Shape 220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>
              <a:off x="1446932552" y="512713136"/>
              <a:ext cx="652101741" cy="643449301"/>
            </a:xfrm>
            <a:prstGeom prst="rect">
              <a:avLst/>
            </a:prstGeom>
          </p:spPr>
        </p:pic>
        <p:pic>
          <p:nvPicPr>
            <p:cNvPr id="221" name="Shape 221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1528117963" y="974268618"/>
              <a:ext cx="483183820" cy="549091895"/>
            </a:xfrm>
            <a:prstGeom prst="rect">
              <a:avLst/>
            </a:prstGeom>
          </p:spPr>
        </p:pic>
        <p:pic>
          <p:nvPicPr>
            <p:cNvPr id="222" name="Shape 222"/>
            <p:cNvPicPr preferRelativeResize="0"/>
            <p:nvPr/>
          </p:nvPicPr>
          <p:blipFill>
            <a:blip r:embed="rId7"/>
            <a:stretch>
              <a:fillRect/>
            </a:stretch>
          </p:blipFill>
          <p:spPr>
            <a:xfrm>
              <a:off x="0" y="990184372"/>
              <a:ext cx="1186353770" cy="1157299274"/>
            </a:xfrm>
            <a:prstGeom prst="rect">
              <a:avLst/>
            </a:prstGeom>
          </p:spPr>
        </p:pic>
      </p:grpSp>
      <p:grpSp>
        <p:nvGrpSpPr>
          <p:cNvPr id="223" name="Shape 223"/>
          <p:cNvGrpSpPr/>
          <p:nvPr/>
        </p:nvGrpSpPr>
        <p:grpSpPr>
          <a:xfrm rot="7980000">
            <a:off x="2271034" y="6380382"/>
            <a:ext cx="1158674" cy="501762"/>
            <a:chOff x="0" y="0"/>
            <a:chExt cx="2147483647" cy="2147483647"/>
          </a:xfrm>
        </p:grpSpPr>
        <p:sp>
          <p:nvSpPr>
            <p:cNvPr id="224" name="Shape 224"/>
            <p:cNvSpPr/>
            <p:nvPr/>
          </p:nvSpPr>
          <p:spPr>
            <a:xfrm>
              <a:off x="868535153" y="400117026"/>
              <a:ext cx="416330531" cy="20848559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225" name="Shape 225"/>
            <p:cNvGrpSpPr/>
            <p:nvPr/>
          </p:nvGrpSpPr>
          <p:grpSpPr>
            <a:xfrm rot="-8040000">
              <a:off x="348379626" y="280320136"/>
              <a:ext cx="1450724394" cy="1586843375"/>
              <a:chOff x="0" y="0"/>
              <a:chExt cx="2147483647" cy="2147483647"/>
            </a:xfrm>
          </p:grpSpPr>
          <p:pic>
            <p:nvPicPr>
              <p:cNvPr id="226" name="Shape 226"/>
              <p:cNvPicPr preferRelativeResize="0"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227" name="Shape 227"/>
              <p:cNvSpPr txBox="1"/>
              <p:nvPr/>
            </p:nvSpPr>
            <p:spPr>
              <a:xfrm rot="7980000">
                <a:off x="635997737" y="518358527"/>
                <a:ext cx="861769725" cy="1109754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228" name="Shape 228"/>
            <p:cNvCxnSpPr/>
            <p:nvPr/>
          </p:nvCxnSpPr>
          <p:spPr>
            <a:xfrm rot="10800000" flipH="1">
              <a:off x="504245943" y="1077695684"/>
              <a:ext cx="1144908994" cy="231721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29" name="Shape 229"/>
            <p:cNvSpPr/>
            <p:nvPr/>
          </p:nvSpPr>
          <p:spPr>
            <a:xfrm>
              <a:off x="969148765" y="334092319"/>
              <a:ext cx="208165265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868535153" y="71284590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764452360" y="92133108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764452360" y="1129816996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868535153" y="1338302177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1180782798" y="71284590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1284865592" y="921331080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1284865592" y="1129816996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1180782798" y="1338302177"/>
              <a:ext cx="104082632" cy="10424279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38" name="Shape 238"/>
          <p:cNvGrpSpPr/>
          <p:nvPr/>
        </p:nvGrpSpPr>
        <p:grpSpPr>
          <a:xfrm rot="-7860000">
            <a:off x="-287083" y="6308691"/>
            <a:ext cx="1169476" cy="501063"/>
            <a:chOff x="0" y="0"/>
            <a:chExt cx="2147483646" cy="2147483647"/>
          </a:xfrm>
        </p:grpSpPr>
        <p:sp>
          <p:nvSpPr>
            <p:cNvPr id="239" name="Shape 239"/>
            <p:cNvSpPr/>
            <p:nvPr/>
          </p:nvSpPr>
          <p:spPr>
            <a:xfrm>
              <a:off x="866884046" y="394487480"/>
              <a:ext cx="413942968" cy="20877627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240" name="Shape 240"/>
            <p:cNvGrpSpPr/>
            <p:nvPr/>
          </p:nvGrpSpPr>
          <p:grpSpPr>
            <a:xfrm rot="7799999">
              <a:off x="352539441" y="270286465"/>
              <a:ext cx="1442404763" cy="1606910717"/>
              <a:chOff x="0" y="0"/>
              <a:chExt cx="2147483647" cy="2147483647"/>
            </a:xfrm>
          </p:grpSpPr>
          <p:pic>
            <p:nvPicPr>
              <p:cNvPr id="241" name="Shape 241"/>
              <p:cNvPicPr preferRelativeResize="0"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242" name="Shape 242"/>
              <p:cNvSpPr txBox="1"/>
              <p:nvPr/>
            </p:nvSpPr>
            <p:spPr>
              <a:xfrm rot="-7860000">
                <a:off x="646799155" y="519387828"/>
                <a:ext cx="852194469" cy="1109754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243" name="Shape 243"/>
            <p:cNvCxnSpPr/>
            <p:nvPr/>
          </p:nvCxnSpPr>
          <p:spPr>
            <a:xfrm rot="10800000" flipH="1">
              <a:off x="504683953" y="1073010860"/>
              <a:ext cx="1138343196" cy="2320449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44" name="Shape 244"/>
            <p:cNvSpPr/>
            <p:nvPr/>
          </p:nvSpPr>
          <p:spPr>
            <a:xfrm>
              <a:off x="966920661" y="328370718"/>
              <a:ext cx="206971483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866884046" y="70765238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763398144" y="916428243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763398144" y="1125204842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866884046" y="133398070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1177341021" y="707652380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1280826923" y="916428243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1280826923" y="1125204842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1177341021" y="1333980706"/>
              <a:ext cx="103485741" cy="10438813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3" name="Shape 253"/>
          <p:cNvGrpSpPr/>
          <p:nvPr/>
        </p:nvGrpSpPr>
        <p:grpSpPr>
          <a:xfrm rot="4919999">
            <a:off x="8333701" y="170819"/>
            <a:ext cx="807393" cy="316064"/>
            <a:chOff x="0" y="0"/>
            <a:chExt cx="2147483647" cy="2147483647"/>
          </a:xfrm>
        </p:grpSpPr>
        <p:sp>
          <p:nvSpPr>
            <p:cNvPr id="254" name="Shape 254"/>
            <p:cNvSpPr/>
            <p:nvPr/>
          </p:nvSpPr>
          <p:spPr>
            <a:xfrm>
              <a:off x="777249597" y="104275972"/>
              <a:ext cx="599579389" cy="329271252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255" name="Shape 255"/>
            <p:cNvGrpSpPr/>
            <p:nvPr/>
          </p:nvGrpSpPr>
          <p:grpSpPr>
            <a:xfrm rot="-4980000">
              <a:off x="302138407" y="90061398"/>
              <a:ext cx="1543206831" cy="0"/>
              <a:chOff x="0" y="0"/>
              <a:chExt cx="2147483647" cy="2147483646"/>
            </a:xfrm>
          </p:grpSpPr>
          <p:pic>
            <p:nvPicPr>
              <p:cNvPr id="256" name="Shape 256"/>
              <p:cNvPicPr preferRelativeResize="0"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2147483647" cy="2147483646"/>
              </a:xfrm>
              <a:prstGeom prst="rect">
                <a:avLst/>
              </a:prstGeom>
            </p:spPr>
          </p:pic>
          <p:sp>
            <p:nvSpPr>
              <p:cNvPr id="257" name="Shape 257"/>
              <p:cNvSpPr txBox="1"/>
              <p:nvPr/>
            </p:nvSpPr>
            <p:spPr>
              <a:xfrm rot="4920000">
                <a:off x="575981828" y="327100411"/>
                <a:ext cx="996071489" cy="1502436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258" name="Shape 258"/>
            <p:cNvCxnSpPr/>
            <p:nvPr/>
          </p:nvCxnSpPr>
          <p:spPr>
            <a:xfrm rot="10800000" flipH="1">
              <a:off x="252617639" y="1174408297"/>
              <a:ext cx="1648843368" cy="3659694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59" name="Shape 259"/>
            <p:cNvSpPr/>
            <p:nvPr/>
          </p:nvSpPr>
          <p:spPr>
            <a:xfrm>
              <a:off x="922148526" y="0"/>
              <a:ext cx="299789693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777249597" y="59818361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627354519" y="92745421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627354519" y="125672597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777249597" y="158599657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1226933775" y="59818361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1376828853" y="92745421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1376828853" y="1256725973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1226933775" y="1585996572"/>
              <a:ext cx="149894846" cy="164635626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55000">
              <a:srgbClr val="FFFFFF"/>
            </a:gs>
            <a:gs pos="100000">
              <a:srgbClr val="FFFFFF"/>
            </a:gs>
          </a:gsLst>
          <a:lin ang="21000000" scaled="0"/>
        </a:gra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Shape 272"/>
          <p:cNvGrpSpPr/>
          <p:nvPr/>
        </p:nvGrpSpPr>
        <p:grpSpPr>
          <a:xfrm>
            <a:off x="-445643" y="-115426"/>
            <a:ext cx="10065779" cy="9336537"/>
            <a:chOff x="0" y="0"/>
            <a:chExt cx="2147483647" cy="2147483646"/>
          </a:xfrm>
        </p:grpSpPr>
        <p:grpSp>
          <p:nvGrpSpPr>
            <p:cNvPr id="273" name="Shape 273"/>
            <p:cNvGrpSpPr/>
            <p:nvPr/>
          </p:nvGrpSpPr>
          <p:grpSpPr>
            <a:xfrm>
              <a:off x="75441581" y="1034767462"/>
              <a:ext cx="2049929877" cy="630955787"/>
              <a:chOff x="0" y="0"/>
              <a:chExt cx="2147483647" cy="2147483647"/>
            </a:xfrm>
          </p:grpSpPr>
          <p:pic>
            <p:nvPicPr>
              <p:cNvPr id="274" name="Shape 274"/>
              <p:cNvPicPr preferRelativeResize="0"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275" name="Shape 275"/>
              <p:cNvSpPr txBox="1"/>
              <p:nvPr/>
            </p:nvSpPr>
            <p:spPr>
              <a:xfrm rot="10800000">
                <a:off x="12277932" y="142351558"/>
                <a:ext cx="2066501844" cy="18640348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76" name="Shape 276"/>
            <p:cNvGrpSpPr/>
            <p:nvPr/>
          </p:nvGrpSpPr>
          <p:grpSpPr>
            <a:xfrm>
              <a:off x="0" y="741161943"/>
              <a:ext cx="2062937046" cy="1406321703"/>
              <a:chOff x="0" y="0"/>
              <a:chExt cx="2147483647" cy="2147483647"/>
            </a:xfrm>
          </p:grpSpPr>
          <p:pic>
            <p:nvPicPr>
              <p:cNvPr id="277" name="Shape 277"/>
              <p:cNvPicPr preferRelativeResize="0"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5845192"/>
                <a:ext cx="2147483647" cy="2115380738"/>
              </a:xfrm>
              <a:prstGeom prst="rect">
                <a:avLst/>
              </a:prstGeom>
            </p:spPr>
          </p:pic>
          <p:sp>
            <p:nvSpPr>
              <p:cNvPr id="278" name="Shape 278"/>
              <p:cNvSpPr txBox="1"/>
              <p:nvPr/>
            </p:nvSpPr>
            <p:spPr>
              <a:xfrm rot="4440000">
                <a:off x="652852583" y="-499702716"/>
                <a:ext cx="842154441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pic>
          <p:nvPicPr>
            <p:cNvPr id="279" name="Shape 279"/>
            <p:cNvPicPr preferRelativeResize="0"/>
            <p:nvPr/>
          </p:nvPicPr>
          <p:blipFill>
            <a:blip r:embed="rId5"/>
            <a:stretch>
              <a:fillRect/>
            </a:stretch>
          </p:blipFill>
          <p:spPr>
            <a:xfrm>
              <a:off x="937816904" y="473917917"/>
              <a:ext cx="1209666742" cy="1427362204"/>
            </a:xfrm>
            <a:prstGeom prst="rect">
              <a:avLst/>
            </a:prstGeom>
          </p:spPr>
        </p:pic>
        <p:pic>
          <p:nvPicPr>
            <p:cNvPr id="280" name="Shape 280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75441581" y="0"/>
              <a:ext cx="478663829" cy="675823754"/>
            </a:xfrm>
            <a:prstGeom prst="rect">
              <a:avLst/>
            </a:prstGeom>
          </p:spPr>
        </p:pic>
      </p:grpSp>
      <p:grpSp>
        <p:nvGrpSpPr>
          <p:cNvPr id="281" name="Shape 281"/>
          <p:cNvGrpSpPr/>
          <p:nvPr/>
        </p:nvGrpSpPr>
        <p:grpSpPr>
          <a:xfrm rot="7980000">
            <a:off x="7391120" y="4529320"/>
            <a:ext cx="1175904" cy="507431"/>
            <a:chOff x="0" y="0"/>
            <a:chExt cx="2147483646" cy="2147483647"/>
          </a:xfrm>
        </p:grpSpPr>
        <p:sp>
          <p:nvSpPr>
            <p:cNvPr id="282" name="Shape 282"/>
            <p:cNvSpPr/>
            <p:nvPr/>
          </p:nvSpPr>
          <p:spPr>
            <a:xfrm>
              <a:off x="863476741" y="406765535"/>
              <a:ext cx="411680208" cy="206156391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283" name="Shape 283"/>
            <p:cNvGrpSpPr/>
            <p:nvPr/>
          </p:nvGrpSpPr>
          <p:grpSpPr>
            <a:xfrm rot="-8039999">
              <a:off x="348331070" y="280368841"/>
              <a:ext cx="1450821505" cy="1586745963"/>
              <a:chOff x="0" y="0"/>
              <a:chExt cx="2147483647" cy="2147483647"/>
            </a:xfrm>
          </p:grpSpPr>
          <p:pic>
            <p:nvPicPr>
              <p:cNvPr id="284" name="Shape 284"/>
              <p:cNvPicPr preferRelativeResize="0"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285" name="Shape 285"/>
              <p:cNvSpPr txBox="1"/>
              <p:nvPr/>
            </p:nvSpPr>
            <p:spPr>
              <a:xfrm rot="7980000">
                <a:off x="649081245" y="517483051"/>
                <a:ext cx="852194506" cy="10972850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286" name="Shape 286"/>
            <p:cNvCxnSpPr/>
            <p:nvPr/>
          </p:nvCxnSpPr>
          <p:spPr>
            <a:xfrm rot="10800000" flipH="1">
              <a:off x="503256564" y="1076774280"/>
              <a:ext cx="1132120605" cy="2291331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87" name="Shape 287"/>
            <p:cNvSpPr/>
            <p:nvPr/>
          </p:nvSpPr>
          <p:spPr>
            <a:xfrm>
              <a:off x="962966520" y="341478456"/>
              <a:ext cx="205840103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863476741" y="716000600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760556530" y="922156582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760556530" y="1128313292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863476741" y="1334469275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1172236647" y="716000600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1275156858" y="922156582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1275156858" y="1128313292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1172236647" y="1334469275"/>
              <a:ext cx="102920051" cy="10307819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96" name="Shape 296"/>
          <p:cNvGrpSpPr/>
          <p:nvPr/>
        </p:nvGrpSpPr>
        <p:grpSpPr>
          <a:xfrm rot="-7860000">
            <a:off x="5804051" y="5036359"/>
            <a:ext cx="1162092" cy="498385"/>
            <a:chOff x="0" y="0"/>
            <a:chExt cx="2147483647" cy="2147483647"/>
          </a:xfrm>
        </p:grpSpPr>
        <p:sp>
          <p:nvSpPr>
            <p:cNvPr id="297" name="Shape 297"/>
            <p:cNvSpPr/>
            <p:nvPr/>
          </p:nvSpPr>
          <p:spPr>
            <a:xfrm>
              <a:off x="870480161" y="395263487"/>
              <a:ext cx="416573237" cy="209898051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298" name="Shape 298"/>
            <p:cNvGrpSpPr/>
            <p:nvPr/>
          </p:nvGrpSpPr>
          <p:grpSpPr>
            <a:xfrm rot="7800000">
              <a:off x="347956785" y="274944847"/>
              <a:ext cx="1451570075" cy="1597593952"/>
              <a:chOff x="0" y="0"/>
              <a:chExt cx="2147483647" cy="2147483647"/>
            </a:xfrm>
          </p:grpSpPr>
          <p:pic>
            <p:nvPicPr>
              <p:cNvPr id="299" name="Shape 299"/>
              <p:cNvPicPr preferRelativeResize="0"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2147483647" cy="2147483647"/>
              </a:xfrm>
              <a:prstGeom prst="rect">
                <a:avLst/>
              </a:prstGeom>
            </p:spPr>
          </p:pic>
          <p:sp>
            <p:nvSpPr>
              <p:cNvPr id="300" name="Shape 300"/>
              <p:cNvSpPr txBox="1"/>
              <p:nvPr/>
            </p:nvSpPr>
            <p:spPr>
              <a:xfrm rot="-7860000">
                <a:off x="641835866" y="509956777"/>
                <a:ext cx="861769688" cy="11097541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301" name="Shape 301"/>
            <p:cNvCxnSpPr/>
            <p:nvPr/>
          </p:nvCxnSpPr>
          <p:spPr>
            <a:xfrm rot="10800000" flipH="1">
              <a:off x="505978582" y="1077432636"/>
              <a:ext cx="1145576437" cy="2332917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02" name="Shape 302"/>
            <p:cNvSpPr/>
            <p:nvPr/>
          </p:nvSpPr>
          <p:spPr>
            <a:xfrm>
              <a:off x="971152426" y="328791472"/>
              <a:ext cx="208286618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870480161" y="710111050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766336691" y="920008686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766336691" y="1129907062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870480161" y="1339804697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1182909836" y="710111050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1287053306" y="920008686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1287053306" y="1129907062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1182909836" y="1339804697"/>
              <a:ext cx="104143309" cy="104949025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11" name="Shape 311"/>
          <p:cNvGrpSpPr/>
          <p:nvPr/>
        </p:nvGrpSpPr>
        <p:grpSpPr>
          <a:xfrm rot="4919999">
            <a:off x="8351026" y="6359214"/>
            <a:ext cx="808481" cy="319959"/>
            <a:chOff x="0" y="0"/>
            <a:chExt cx="2147483647" cy="2147483647"/>
          </a:xfrm>
        </p:grpSpPr>
        <p:sp>
          <p:nvSpPr>
            <p:cNvPr id="312" name="Shape 312"/>
            <p:cNvSpPr/>
            <p:nvPr/>
          </p:nvSpPr>
          <p:spPr>
            <a:xfrm>
              <a:off x="778384614" y="103540268"/>
              <a:ext cx="598772661" cy="326948128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313" name="Shape 313"/>
            <p:cNvGrpSpPr/>
            <p:nvPr/>
          </p:nvGrpSpPr>
          <p:grpSpPr>
            <a:xfrm rot="-4979999">
              <a:off x="291321684" y="91727497"/>
              <a:ext cx="1564840276" cy="0"/>
              <a:chOff x="0" y="0"/>
              <a:chExt cx="2147483647" cy="2147483646"/>
            </a:xfrm>
          </p:grpSpPr>
          <p:pic>
            <p:nvPicPr>
              <p:cNvPr id="314" name="Shape 314"/>
              <p:cNvPicPr preferRelativeResize="0"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0"/>
                <a:ext cx="2147483647" cy="2147483646"/>
              </a:xfrm>
              <a:prstGeom prst="rect">
                <a:avLst/>
              </a:prstGeom>
            </p:spPr>
          </p:pic>
          <p:sp>
            <p:nvSpPr>
              <p:cNvPr id="315" name="Shape 315"/>
              <p:cNvSpPr txBox="1"/>
              <p:nvPr/>
            </p:nvSpPr>
            <p:spPr>
              <a:xfrm rot="4920000">
                <a:off x="578370355" y="339078628"/>
                <a:ext cx="996071489" cy="1479672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cxnSp>
          <p:nvCxnSpPr>
            <p:cNvPr id="316" name="Shape 316"/>
            <p:cNvCxnSpPr/>
            <p:nvPr/>
          </p:nvCxnSpPr>
          <p:spPr>
            <a:xfrm rot="10800000" flipH="1">
              <a:off x="254458542" y="1166122435"/>
              <a:ext cx="1646624868" cy="3633874"/>
            </a:xfrm>
            <a:prstGeom prst="straightConnector1">
              <a:avLst/>
            </a:prstGeom>
            <a:noFill/>
            <a:ln w="9525" cap="rnd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317" name="Shape 317"/>
            <p:cNvSpPr/>
            <p:nvPr/>
          </p:nvSpPr>
          <p:spPr>
            <a:xfrm>
              <a:off x="923088582" y="0"/>
              <a:ext cx="299386330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778384614" y="593963218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628691218" y="920910698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628691218" y="1247859331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778384614" y="1574806811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1227463747" y="593963218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1377157143" y="920910698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1377157143" y="1247859331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1227463747" y="1574806811"/>
              <a:ext cx="149693165" cy="16347406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6" name="Shape 3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●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●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●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●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3059832" y="332656"/>
            <a:ext cx="5616623" cy="194421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3200" b="1" dirty="0"/>
              <a:t>«</a:t>
            </a:r>
            <a:r>
              <a:rPr lang="ru-RU" sz="3200" dirty="0"/>
              <a:t> </a:t>
            </a:r>
            <a:r>
              <a:rPr lang="ru-RU" sz="3200" b="1" dirty="0"/>
              <a:t>Профилактическое влияния эфирных масел    на здоровье школьников в зимний период».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Shape 333"/>
          <p:cNvSpPr txBox="1"/>
          <p:nvPr/>
        </p:nvSpPr>
        <p:spPr>
          <a:xfrm>
            <a:off x="2771775" y="2060574"/>
            <a:ext cx="6048374" cy="14404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3200" b="1" i="1" u="none" strike="noStrike" cap="none" baseline="0" dirty="0" smtClean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1" i="1" u="none" strike="noStrike" cap="none" baseline="0" dirty="0" smtClean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1" i="1" u="none" strike="noStrike" cap="none" baseline="0" dirty="0" smtClean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-RU" sz="2000" b="1" i="1" u="none" strike="noStrike" cap="none" baseline="0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Исследовательская работа</a:t>
            </a:r>
            <a:endParaRPr lang="ru-RU" sz="2000" b="1" i="1" u="none" strike="noStrike" cap="none" baseline="0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Shape 334"/>
          <p:cNvSpPr txBox="1"/>
          <p:nvPr/>
        </p:nvSpPr>
        <p:spPr>
          <a:xfrm>
            <a:off x="3779837" y="6234112"/>
            <a:ext cx="4464050" cy="503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82562" marR="0" lvl="0" indent="-4762" algn="ctr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ru-RU" sz="1800" b="1" i="0" u="none" strike="noStrike" cap="none" baseline="0" dirty="0" smtClean="0">
                <a:solidFill>
                  <a:srgbClr val="21306A"/>
                </a:solidFill>
                <a:latin typeface="Calibri"/>
                <a:ea typeface="Calibri"/>
                <a:cs typeface="Calibri"/>
                <a:sym typeface="Calibri"/>
              </a:rPr>
              <a:t>2016</a:t>
            </a:r>
            <a:r>
              <a:rPr lang="ru-RU" sz="1800" b="1" i="0" u="none" strike="noStrike" cap="none" dirty="0" smtClean="0">
                <a:solidFill>
                  <a:srgbClr val="21306A"/>
                </a:solidFill>
                <a:latin typeface="Calibri"/>
                <a:ea typeface="Calibri"/>
                <a:cs typeface="Calibri"/>
                <a:sym typeface="Calibri"/>
              </a:rPr>
              <a:t> г.</a:t>
            </a:r>
            <a:endParaRPr lang="ru-RU" sz="1800" b="1" i="0" u="none" strike="noStrike" cap="none" baseline="0" dirty="0">
              <a:solidFill>
                <a:srgbClr val="2130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Shape 335"/>
          <p:cNvSpPr txBox="1"/>
          <p:nvPr/>
        </p:nvSpPr>
        <p:spPr>
          <a:xfrm>
            <a:off x="3059111" y="3284984"/>
            <a:ext cx="5761036" cy="12711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0" i="0" u="none" strike="noStrike" cap="none" baseline="0" dirty="0" smtClean="0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0" i="0" u="none" strike="noStrike" cap="none" baseline="0" dirty="0" smtClean="0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dirty="0">
              <a:solidFill>
                <a:srgbClr val="21306A"/>
              </a:solidFill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0" i="0" u="none" strike="noStrike" cap="none" baseline="0" dirty="0" smtClean="0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000" b="0" i="0" u="none" strike="noStrike" cap="none" baseline="0" dirty="0" smtClean="0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-RU" sz="2000" b="0" i="0" u="none" strike="noStrike" cap="none" baseline="0" dirty="0" smtClean="0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Выполнена учеником</a:t>
            </a:r>
            <a:r>
              <a:rPr lang="ru-RU" sz="2000" b="0" i="0" u="none" strike="noStrike" cap="none" dirty="0" smtClean="0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 11-го</a:t>
            </a:r>
            <a:r>
              <a:rPr lang="ru-RU" sz="2000" b="0" i="0" u="none" strike="noStrike" cap="none" baseline="0" dirty="0" smtClean="0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 класса </a:t>
            </a:r>
            <a:endParaRPr lang="ru-RU" sz="2000" b="0" i="0" u="none" strike="noStrike" cap="none" baseline="0" dirty="0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2" marR="0" lvl="0" indent="-4762" algn="ctr" rtl="0">
              <a:spcBef>
                <a:spcPts val="0"/>
              </a:spcBef>
              <a:buClr>
                <a:schemeClr val="dk1"/>
              </a:buClr>
              <a:buSzPct val="25000"/>
              <a:buFont typeface="Georgia"/>
              <a:buNone/>
            </a:pPr>
            <a:r>
              <a:rPr lang="ru-RU" sz="2000" b="0" i="0" u="none" strike="noStrike" cap="none" baseline="0" dirty="0" err="1" smtClean="0">
                <a:solidFill>
                  <a:srgbClr val="21306A"/>
                </a:solidFill>
                <a:latin typeface="Georgia"/>
                <a:ea typeface="Georgia"/>
                <a:cs typeface="Georgia"/>
                <a:sym typeface="Georgia"/>
              </a:rPr>
              <a:t>Бичурской</a:t>
            </a:r>
            <a:r>
              <a:rPr lang="ru-RU" sz="2000" b="0" i="0" u="none" strike="noStrike" cap="none" dirty="0" smtClean="0">
                <a:solidFill>
                  <a:srgbClr val="21306A"/>
                </a:solidFill>
                <a:latin typeface="Georgia"/>
                <a:ea typeface="Georgia"/>
                <a:cs typeface="Georgia"/>
                <a:sym typeface="Georgia"/>
              </a:rPr>
              <a:t> школы №3 Ткачёвым </a:t>
            </a:r>
            <a:r>
              <a:rPr lang="ru-RU" sz="2000" dirty="0">
                <a:solidFill>
                  <a:srgbClr val="21306A"/>
                </a:solidFill>
                <a:latin typeface="Georgia"/>
                <a:ea typeface="Georgia"/>
                <a:cs typeface="Georgia"/>
                <a:sym typeface="Georgia"/>
              </a:rPr>
              <a:t>Е</a:t>
            </a:r>
            <a:r>
              <a:rPr lang="ru-RU" sz="2000" b="0" i="0" u="none" strike="noStrike" cap="none" dirty="0" smtClean="0">
                <a:solidFill>
                  <a:srgbClr val="21306A"/>
                </a:solidFill>
                <a:latin typeface="Georgia"/>
                <a:ea typeface="Georgia"/>
                <a:cs typeface="Georgia"/>
                <a:sym typeface="Georgia"/>
              </a:rPr>
              <a:t>вгением</a:t>
            </a:r>
            <a:endParaRPr lang="ru-RU" sz="2000" b="0" i="0" u="none" strike="noStrike" cap="none" baseline="0" dirty="0">
              <a:solidFill>
                <a:srgbClr val="21306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4664"/>
            <a:ext cx="8229600" cy="5721497"/>
          </a:xfrm>
        </p:spPr>
        <p:txBody>
          <a:bodyPr/>
          <a:lstStyle/>
          <a:p>
            <a:pPr marL="120650" indent="0">
              <a:buNone/>
            </a:pPr>
            <a:r>
              <a:rPr lang="ru-RU" sz="2400" b="1" dirty="0"/>
              <a:t>ЭКСПЕРИМЕНТАЛЬНАЯ ЧАСТЬ</a:t>
            </a:r>
            <a:endParaRPr lang="ru-RU" sz="2400" dirty="0"/>
          </a:p>
          <a:p>
            <a:r>
              <a:rPr lang="ru-RU" sz="2400" b="1" dirty="0"/>
              <a:t>Время проведения</a:t>
            </a:r>
            <a:r>
              <a:rPr lang="ru-RU" sz="2400" dirty="0"/>
              <a:t>. Январь 2016 года.</a:t>
            </a:r>
          </a:p>
          <a:p>
            <a:r>
              <a:rPr lang="ru-RU" sz="2400" b="1" dirty="0"/>
              <a:t>Место проведения</a:t>
            </a:r>
            <a:r>
              <a:rPr lang="ru-RU" sz="2400" dirty="0"/>
              <a:t>. МБОУ «БСОШ №3».</a:t>
            </a:r>
          </a:p>
          <a:p>
            <a:r>
              <a:rPr lang="ru-RU" sz="2400" b="1" dirty="0"/>
              <a:t>Объект исследования</a:t>
            </a:r>
            <a:r>
              <a:rPr lang="ru-RU" sz="2400" dirty="0"/>
              <a:t>. Учащиеся 2, 3 класса, контрольный класс – 4</a:t>
            </a:r>
          </a:p>
          <a:p>
            <a:r>
              <a:rPr lang="ru-RU" sz="2400" b="1" dirty="0"/>
              <a:t>Предмет исследования</a:t>
            </a:r>
            <a:r>
              <a:rPr lang="ru-RU" sz="2400" dirty="0"/>
              <a:t>. Распространение вирусных заболеваний среди учащихся.</a:t>
            </a:r>
          </a:p>
          <a:p>
            <a:r>
              <a:rPr lang="ru-RU" sz="2400" b="1" dirty="0" err="1"/>
              <a:t>Гипотиза</a:t>
            </a:r>
            <a:r>
              <a:rPr lang="ru-RU" sz="2400" dirty="0"/>
              <a:t>. Эфирные масла имеют направленное положительное воздействие на организм  </a:t>
            </a:r>
          </a:p>
          <a:p>
            <a:pPr marL="120650" indent="0">
              <a:buNone/>
            </a:pPr>
            <a:r>
              <a:rPr lang="ru-RU" sz="2400" dirty="0"/>
              <a:t>    </a:t>
            </a:r>
            <a:r>
              <a:rPr lang="ru-RU" sz="2400" dirty="0" smtClean="0"/>
              <a:t>человека</a:t>
            </a:r>
            <a:r>
              <a:rPr lang="ru-RU" sz="2400" dirty="0"/>
              <a:t>: противовоспалительное, </a:t>
            </a:r>
            <a:r>
              <a:rPr lang="ru-RU" sz="2400" dirty="0" smtClean="0"/>
              <a:t>   иммуномодулирующее </a:t>
            </a:r>
            <a:r>
              <a:rPr lang="ru-RU" sz="2400" dirty="0"/>
              <a:t>действие</a:t>
            </a:r>
            <a:r>
              <a:rPr lang="ru-RU" sz="2400" dirty="0" smtClean="0"/>
              <a:t>.</a:t>
            </a:r>
          </a:p>
          <a:p>
            <a:pPr marL="120650" indent="0">
              <a:buNone/>
            </a:pPr>
            <a:endParaRPr lang="ru-RU" sz="2400" dirty="0"/>
          </a:p>
          <a:p>
            <a:pPr marL="12065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9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4664"/>
            <a:ext cx="8229600" cy="5721497"/>
          </a:xfrm>
        </p:spPr>
        <p:txBody>
          <a:bodyPr/>
          <a:lstStyle/>
          <a:p>
            <a:pPr marL="120650" indent="0">
              <a:buNone/>
            </a:pPr>
            <a:r>
              <a:rPr lang="ru-RU" sz="2400" b="1" dirty="0"/>
              <a:t>ЭКСПЕРИМЕНТАЛЬНАЯ ЧАСТЬ</a:t>
            </a:r>
            <a:endParaRPr lang="ru-RU" sz="2400" dirty="0"/>
          </a:p>
          <a:p>
            <a:pPr marL="120650" indent="0">
              <a:buNone/>
            </a:pPr>
            <a:endParaRPr lang="ru-RU" sz="2400" dirty="0"/>
          </a:p>
          <a:p>
            <a:pPr marL="120650" indent="0">
              <a:buNone/>
            </a:pPr>
            <a:r>
              <a:rPr lang="ru-RU" dirty="0" smtClean="0"/>
              <a:t>В своей работе мы использовали три эфирных масла</a:t>
            </a:r>
            <a:r>
              <a:rPr lang="ru-RU" dirty="0"/>
              <a:t>:</a:t>
            </a:r>
            <a:r>
              <a:rPr lang="ru-RU" dirty="0" smtClean="0"/>
              <a:t> </a:t>
            </a:r>
          </a:p>
          <a:p>
            <a:pPr marL="120650" indent="0">
              <a:buNone/>
            </a:pPr>
            <a:r>
              <a:rPr lang="ru-RU" dirty="0" smtClean="0"/>
              <a:t>лаванды настояще</a:t>
            </a:r>
            <a:r>
              <a:rPr lang="ru-RU" dirty="0"/>
              <a:t>й</a:t>
            </a:r>
            <a:endParaRPr lang="ru-RU" dirty="0" smtClean="0"/>
          </a:p>
          <a:p>
            <a:pPr marL="120650" indent="0">
              <a:buNone/>
            </a:pPr>
            <a:endParaRPr lang="ru-RU" dirty="0" smtClean="0"/>
          </a:p>
          <a:p>
            <a:pPr marL="120650" indent="0">
              <a:buNone/>
            </a:pPr>
            <a:endParaRPr lang="ru-RU" dirty="0"/>
          </a:p>
          <a:p>
            <a:pPr marL="120650" indent="0">
              <a:buNone/>
            </a:pPr>
            <a:r>
              <a:rPr lang="ru-RU" dirty="0"/>
              <a:t>ш</a:t>
            </a:r>
            <a:r>
              <a:rPr lang="ru-RU" dirty="0" smtClean="0"/>
              <a:t>алфея мускатного</a:t>
            </a:r>
          </a:p>
          <a:p>
            <a:pPr marL="120650" indent="0">
              <a:buNone/>
            </a:pPr>
            <a:endParaRPr lang="ru-RU" dirty="0" smtClean="0"/>
          </a:p>
          <a:p>
            <a:pPr marL="120650" indent="0">
              <a:buNone/>
            </a:pPr>
            <a:endParaRPr lang="ru-RU" dirty="0"/>
          </a:p>
          <a:p>
            <a:pPr marL="120650" indent="0">
              <a:buNone/>
            </a:pPr>
            <a:r>
              <a:rPr lang="ru-RU" dirty="0"/>
              <a:t>э</a:t>
            </a:r>
            <a:r>
              <a:rPr lang="ru-RU" dirty="0" smtClean="0"/>
              <a:t>вкалипта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172819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E:\1\загруженное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13462"/>
            <a:ext cx="1839981" cy="183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1\загруженно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013176"/>
            <a:ext cx="1800200" cy="20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00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6708106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lang="ru-RU" sz="4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Shape 424"/>
          <p:cNvSpPr txBox="1"/>
          <p:nvPr/>
        </p:nvSpPr>
        <p:spPr>
          <a:xfrm>
            <a:off x="250825" y="1196974"/>
            <a:ext cx="8505824" cy="525636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ru-RU" sz="4000" dirty="0" smtClean="0"/>
              <a:t>Мы распыляли эфирные масла </a:t>
            </a:r>
            <a:r>
              <a:rPr lang="ru-RU" sz="4000" dirty="0"/>
              <a:t>в воздухе помещений 3 раза в день в течение месяца. Количество внесенных масел рассчитывалось для достижения терапевтической концентрации масла  в воздухе  классов </a:t>
            </a:r>
            <a:r>
              <a:rPr lang="ru-RU" sz="4000" dirty="0" smtClean="0"/>
              <a:t>– </a:t>
            </a:r>
            <a:r>
              <a:rPr lang="ru-RU" sz="4000" dirty="0"/>
              <a:t>0,7 мг/ </a:t>
            </a:r>
            <a:r>
              <a:rPr lang="ru-RU" sz="4000" dirty="0" smtClean="0"/>
              <a:t>м</a:t>
            </a:r>
            <a:r>
              <a:rPr lang="ru-RU" sz="4000" baseline="30000" dirty="0" smtClean="0"/>
              <a:t>3</a:t>
            </a:r>
            <a:r>
              <a:rPr lang="ru-RU" sz="4000" dirty="0" smtClean="0"/>
              <a:t>.</a:t>
            </a:r>
          </a:p>
          <a:p>
            <a:endParaRPr lang="ru-RU" sz="40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 flipH="1">
            <a:off x="395536" y="-576064"/>
            <a:ext cx="170306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lang="ru-RU" sz="6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179512" y="223505"/>
            <a:ext cx="8568628" cy="54009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sz="2800" dirty="0" smtClean="0"/>
              <a:t>Определение </a:t>
            </a:r>
            <a:r>
              <a:rPr lang="ru-RU" sz="2800" dirty="0"/>
              <a:t>бактериальной загрязненности воздуха в классе проводилось </a:t>
            </a:r>
            <a:r>
              <a:rPr lang="ru-RU" sz="2800" dirty="0" err="1"/>
              <a:t>седиментационным</a:t>
            </a:r>
            <a:r>
              <a:rPr lang="ru-RU" sz="2800" dirty="0"/>
              <a:t> методом. В каждом экспериментальном классе  ставилось 5 чашек Петри с мясо-</a:t>
            </a:r>
            <a:r>
              <a:rPr lang="ru-RU" sz="2800" dirty="0" err="1"/>
              <a:t>пептонным</a:t>
            </a:r>
            <a:r>
              <a:rPr lang="ru-RU" sz="2800" dirty="0"/>
              <a:t> </a:t>
            </a:r>
            <a:r>
              <a:rPr lang="ru-RU" sz="2800" dirty="0" err="1"/>
              <a:t>агаром</a:t>
            </a:r>
            <a:r>
              <a:rPr lang="ru-RU" sz="2800" dirty="0"/>
              <a:t> ( способом конверта),  такое  же количество чашек Петри ставилось в четвёртом контрольном  классе, где не распылялись эфирные масла. Чашки были открыты по 30 минут, затем их закрывали и  ставили в термостат при температуре 37 </a:t>
            </a:r>
            <a:r>
              <a:rPr lang="ru-RU" sz="2800" baseline="30000" dirty="0"/>
              <a:t>0</a:t>
            </a:r>
            <a:r>
              <a:rPr lang="ru-RU" sz="2800" dirty="0"/>
              <a:t>С. После  24 часов в термостате, проводили подсчет колоний в каждой чашке и высчитывали среднее значение из 5 чашек  каждого  класса.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Font typeface="Arial"/>
              <a:buChar char="●"/>
            </a:pPr>
            <a:endParaRPr lang="ru-RU" sz="20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2" name="Picture 2" descr="E:\1\загруженное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5013176"/>
            <a:ext cx="2910978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251519" y="260647"/>
            <a:ext cx="8496944" cy="57606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lang="ru-RU" sz="6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107504" y="764703"/>
            <a:ext cx="8856660" cy="6015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dirty="0"/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dirty="0"/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b="0" i="0" u="none" strike="noStrike" cap="none" baseline="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r>
              <a:rPr lang="ru-RU" sz="2000" dirty="0" smtClean="0"/>
              <a:t>                                                                                                                            </a:t>
            </a:r>
            <a:r>
              <a:rPr lang="ru-RU" sz="2800" dirty="0" smtClean="0"/>
              <a:t>Термостат</a:t>
            </a:r>
            <a:r>
              <a:rPr lang="ru-RU" sz="2800" b="0" i="0" u="none" strike="noStrike" cap="none" baseline="0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ru-RU" sz="20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000"/>
              <a:buNone/>
            </a:pPr>
            <a:endParaRPr lang="ru-RU" sz="20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0" name="Picture 2" descr="E:\1\загруженное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24944"/>
            <a:ext cx="2257267" cy="385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ндрей\Desktop\P14-03-16_10.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87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esktop\P14-03-16_10.50[0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313184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esktop\P14-03-16_10.50[02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5"/>
            <a:ext cx="3275856" cy="328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esktop\P14-03-16_10.50[03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3014"/>
            <a:ext cx="3275856" cy="338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2913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251519" y="1"/>
            <a:ext cx="8496944" cy="12687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lang="ru-RU" sz="6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251521" y="1268412"/>
            <a:ext cx="8568628" cy="489689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sz="3600" dirty="0"/>
              <a:t>Количество микробов в одном кубическом метре воздуха класса проводили по формуле </a:t>
            </a:r>
            <a:r>
              <a:rPr lang="ru-RU" sz="3600" dirty="0" err="1"/>
              <a:t>Омелянского</a:t>
            </a:r>
            <a:r>
              <a:rPr lang="ru-RU" sz="3600" dirty="0"/>
              <a:t>.</a:t>
            </a:r>
          </a:p>
          <a:p>
            <a:pPr marL="120650" indent="0">
              <a:buNone/>
            </a:pPr>
            <a:r>
              <a:rPr lang="ru-RU" sz="3600" b="1" dirty="0"/>
              <a:t>Х=</a:t>
            </a:r>
            <a:r>
              <a:rPr lang="en-US" sz="3600" b="1" u="sng" dirty="0"/>
              <a:t>A x</a:t>
            </a:r>
            <a:r>
              <a:rPr lang="ru-RU" sz="3600" b="1" u="sng" dirty="0"/>
              <a:t> 5 </a:t>
            </a:r>
            <a:r>
              <a:rPr lang="en-US" sz="3600" b="1" u="sng" dirty="0"/>
              <a:t>x</a:t>
            </a:r>
            <a:r>
              <a:rPr lang="ru-RU" sz="3600" b="1" u="sng" dirty="0"/>
              <a:t>100 </a:t>
            </a:r>
            <a:r>
              <a:rPr lang="en-US" sz="3600" b="1" u="sng" dirty="0"/>
              <a:t>x</a:t>
            </a:r>
            <a:r>
              <a:rPr lang="ru-RU" sz="3600" b="1" u="sng" dirty="0"/>
              <a:t> 1000</a:t>
            </a:r>
            <a:r>
              <a:rPr lang="ru-RU" sz="3600" b="1" dirty="0"/>
              <a:t>    где</a:t>
            </a:r>
            <a:endParaRPr lang="ru-RU" sz="3600" dirty="0"/>
          </a:p>
          <a:p>
            <a:pPr marL="120650" indent="0">
              <a:buNone/>
            </a:pPr>
            <a:r>
              <a:rPr lang="ru-RU" sz="3600" b="1" dirty="0"/>
              <a:t>     </a:t>
            </a:r>
            <a:r>
              <a:rPr lang="en-US" sz="3600" b="1" dirty="0"/>
              <a:t>B x C x</a:t>
            </a:r>
            <a:r>
              <a:rPr lang="ru-RU" sz="3600" b="1" dirty="0"/>
              <a:t> 10                       </a:t>
            </a:r>
            <a:endParaRPr lang="ru-RU" sz="3600" b="1" dirty="0" smtClean="0"/>
          </a:p>
          <a:p>
            <a:pPr marL="120650" indent="0">
              <a:buNone/>
            </a:pPr>
            <a:r>
              <a:rPr lang="ru-RU" sz="3600" b="1" dirty="0" smtClean="0"/>
              <a:t> </a:t>
            </a:r>
            <a:r>
              <a:rPr lang="en-US" sz="3600" dirty="0"/>
              <a:t>A</a:t>
            </a:r>
            <a:r>
              <a:rPr lang="ru-RU" sz="3600" dirty="0"/>
              <a:t>-количество колоний</a:t>
            </a:r>
            <a:r>
              <a:rPr lang="ru-RU" sz="3600" b="1" dirty="0"/>
              <a:t>      </a:t>
            </a:r>
            <a:endParaRPr lang="ru-RU" sz="3600" b="1" dirty="0" smtClean="0"/>
          </a:p>
          <a:p>
            <a:pPr marL="120650" indent="0">
              <a:buNone/>
            </a:pPr>
            <a:r>
              <a:rPr lang="ru-RU" sz="3600" b="1" dirty="0" smtClean="0"/>
              <a:t> </a:t>
            </a:r>
            <a:r>
              <a:rPr lang="en-US" sz="3600" dirty="0"/>
              <a:t>B</a:t>
            </a:r>
            <a:r>
              <a:rPr lang="ru-RU" sz="3600" dirty="0"/>
              <a:t>-площадь чашки (63,5 </a:t>
            </a:r>
            <a:r>
              <a:rPr lang="ru-RU" sz="3600" dirty="0" err="1"/>
              <a:t>кв.см</a:t>
            </a:r>
            <a:r>
              <a:rPr lang="ru-RU" sz="3600" dirty="0"/>
              <a:t>.)</a:t>
            </a:r>
          </a:p>
          <a:p>
            <a:pPr marL="120650" indent="0">
              <a:buNone/>
            </a:pPr>
            <a:r>
              <a:rPr lang="en-US" sz="3600" dirty="0"/>
              <a:t>C</a:t>
            </a:r>
            <a:r>
              <a:rPr lang="ru-RU" sz="3600" dirty="0"/>
              <a:t>-экспозиция (30 минут)</a:t>
            </a:r>
          </a:p>
          <a:p>
            <a:pPr marL="0" lvl="0" indent="0">
              <a:spcBef>
                <a:spcPts val="0"/>
              </a:spcBef>
              <a:buSzPct val="60000"/>
              <a:buNone/>
            </a:pPr>
            <a:r>
              <a:rPr lang="ru-RU" sz="2400" i="1" dirty="0" smtClean="0"/>
              <a:t>                                                         Василий </a:t>
            </a:r>
            <a:r>
              <a:rPr lang="ru-RU" sz="2400" i="1" dirty="0"/>
              <a:t>Леонидович </a:t>
            </a:r>
            <a:r>
              <a:rPr lang="ru-RU" sz="2400" i="1" dirty="0" err="1"/>
              <a:t>Омелявский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0" i="0" u="none" strike="noStrike" cap="none" baseline="0" dirty="0">
              <a:solidFill>
                <a:schemeClr val="dk1"/>
              </a:solidFill>
              <a:sym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2924944"/>
            <a:ext cx="2448272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7358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251520" y="620688"/>
            <a:ext cx="8568952" cy="5976663"/>
          </a:xfrm>
          <a:prstGeom prst="rect">
            <a:avLst/>
          </a:prstGeom>
          <a:solidFill>
            <a:schemeClr val="lt1"/>
          </a:solidFill>
          <a:ln w="9525" cap="rnd">
            <a:solidFill>
              <a:srgbClr val="2373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sz="4000" dirty="0" smtClean="0"/>
              <a:t>После проведения  эксперимента был вычислен процент заболевших детей в экспериментальных и контрольных классах, во время проведения эксперимента, а также до и после его проведения.</a:t>
            </a:r>
          </a:p>
          <a:p>
            <a:pPr marL="120650" indent="0">
              <a:buNone/>
            </a:pPr>
            <a:r>
              <a:rPr lang="ru-RU" sz="4000" smtClean="0"/>
              <a:t>Определение </a:t>
            </a:r>
            <a:r>
              <a:rPr lang="ru-RU" sz="4000" dirty="0" smtClean="0"/>
              <a:t>коэффициента заболеваемости детей в классе по методике Ю.В. Науменко. </a:t>
            </a:r>
            <a:endParaRPr lang="ru-RU" sz="4000" b="0" i="0" u="none" strike="noStrike" cap="none" baseline="0" dirty="0">
              <a:solidFill>
                <a:schemeClr val="dk1"/>
              </a:solidFill>
              <a:sym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2" y="44623"/>
            <a:ext cx="8796339" cy="122413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251520" y="620688"/>
            <a:ext cx="8568952" cy="5976663"/>
          </a:xfrm>
          <a:prstGeom prst="rect">
            <a:avLst/>
          </a:prstGeom>
          <a:solidFill>
            <a:schemeClr val="lt1"/>
          </a:solidFill>
          <a:ln w="9525" cap="rnd">
            <a:solidFill>
              <a:srgbClr val="2373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endParaRPr lang="ru-RU" sz="4000" b="0" i="0" u="none" strike="noStrike" cap="none" baseline="0" dirty="0">
              <a:solidFill>
                <a:schemeClr val="dk1"/>
              </a:solidFill>
              <a:sym typeface="Calibri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628388"/>
              </p:ext>
            </p:extLst>
          </p:nvPr>
        </p:nvGraphicFramePr>
        <p:xfrm>
          <a:off x="323527" y="2420887"/>
          <a:ext cx="8496944" cy="4053057"/>
        </p:xfrm>
        <a:graphic>
          <a:graphicData uri="http://schemas.openxmlformats.org/drawingml/2006/table">
            <a:tbl>
              <a:tblPr firstRow="1" firstCol="1" bandRow="1"/>
              <a:tblGrid>
                <a:gridCol w="1311056"/>
                <a:gridCol w="1096268"/>
                <a:gridCol w="1218268"/>
                <a:gridCol w="1218268"/>
                <a:gridCol w="1095410"/>
                <a:gridCol w="1340266"/>
                <a:gridCol w="1217408"/>
              </a:tblGrid>
              <a:tr h="1351019">
                <a:tc rowSpan="2"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Количество учащ -ся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Среднее число дней, пропущенных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 по болезни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Коэффициент заболеваемости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Процент учащихся, не болевших 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ноябрь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декабрь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январь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340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0,34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340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0,34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679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контроль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Times New Roman"/>
                        </a:rPr>
                        <a:t>0,57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</a:rPr>
                        <a:t>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980728"/>
            <a:ext cx="83732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Приложение 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Определение коэффициента заболеваемости детей в классе по методике Ю.В. Науменко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Формула.:(С +О+Н)/(3х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где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количество учащихся в классе.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114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6060034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107504" y="332656"/>
            <a:ext cx="8877746" cy="65253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20650" indent="0">
              <a:buNone/>
            </a:pP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Приложение 2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применения эфирных масел на бактериальное загрязнение воздуха в учебных классах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538701"/>
              </p:ext>
            </p:extLst>
          </p:nvPr>
        </p:nvGraphicFramePr>
        <p:xfrm>
          <a:off x="179514" y="1556792"/>
          <a:ext cx="8712966" cy="5040559"/>
        </p:xfrm>
        <a:graphic>
          <a:graphicData uri="http://schemas.openxmlformats.org/drawingml/2006/table">
            <a:tbl>
              <a:tblPr/>
              <a:tblGrid>
                <a:gridCol w="3470023"/>
                <a:gridCol w="1874306"/>
                <a:gridCol w="1494331"/>
                <a:gridCol w="1874306"/>
              </a:tblGrid>
              <a:tr h="1260140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Вариант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Среднее число колоний  шт/чашка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Среднее число колоний шт/ куб.м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Бактериальная загрязненность, % к контролю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Контроль ( средний по 3 классам)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latin typeface="Times New Roman"/>
                          <a:ea typeface="Times New Roman"/>
                        </a:rPr>
                        <a:t>__28__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13-103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735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Эфирное масло шалфея мускатного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effectLst/>
                          <a:latin typeface="Times New Roman"/>
                          <a:ea typeface="Times New Roman"/>
                        </a:rPr>
                        <a:t>__6__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3-10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158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21,4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093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Эфирное масло лаванды настоящей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latin typeface="Times New Roman"/>
                          <a:ea typeface="Times New Roman"/>
                        </a:rPr>
                        <a:t>_16_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12-20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57,1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0"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Смесь эфирных масел  эвкалипта, шалфея мускатного и лаванды настоящей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latin typeface="Times New Roman"/>
                          <a:ea typeface="Times New Roman"/>
                        </a:rPr>
                        <a:t>_13_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4-16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1803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46,4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52864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6060034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107504" y="332656"/>
            <a:ext cx="8877746" cy="65253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20650" indent="0" algn="ctr">
              <a:buNone/>
            </a:pPr>
            <a:r>
              <a:rPr lang="ru-RU" b="1" dirty="0"/>
              <a:t>Заключение</a:t>
            </a:r>
            <a:endParaRPr lang="ru-RU" dirty="0"/>
          </a:p>
          <a:p>
            <a:pPr marL="120650" indent="0">
              <a:buNone/>
            </a:pPr>
            <a:r>
              <a:rPr lang="ru-RU" sz="2000" dirty="0"/>
              <a:t>1. Применение эфирных масел эвкалипта, лаванды настоящей, шалфея мускатного и их смеси путем </a:t>
            </a:r>
            <a:r>
              <a:rPr lang="ru-RU" sz="2000" dirty="0" smtClean="0"/>
              <a:t>распыления   </a:t>
            </a:r>
            <a:r>
              <a:rPr lang="ru-RU" sz="2000" dirty="0"/>
              <a:t>в воздухе учебного кабинета школы, в терапевтической концентрации 0,7 г/ м</a:t>
            </a:r>
            <a:r>
              <a:rPr lang="ru-RU" sz="2000" baseline="30000" dirty="0"/>
              <a:t>3 </a:t>
            </a:r>
            <a:r>
              <a:rPr lang="ru-RU" sz="2000" dirty="0"/>
              <a:t>не вызывает аллергических реакций у детей.</a:t>
            </a:r>
          </a:p>
          <a:p>
            <a:pPr marL="120650" indent="0">
              <a:buNone/>
            </a:pPr>
            <a:r>
              <a:rPr lang="ru-RU" sz="2000" dirty="0"/>
              <a:t>2.Наиболее эффективно применение  эфирного масла шалфея мускатного,  которое  снижает количество бактерий в воздухе класса до 158 </a:t>
            </a:r>
            <a:r>
              <a:rPr lang="ru-RU" sz="2000" dirty="0" err="1"/>
              <a:t>шт</a:t>
            </a:r>
            <a:r>
              <a:rPr lang="ru-RU" sz="2000" dirty="0"/>
              <a:t>/</a:t>
            </a:r>
            <a:r>
              <a:rPr lang="ru-RU" sz="2000" dirty="0" err="1"/>
              <a:t>куб.м</a:t>
            </a:r>
            <a:r>
              <a:rPr lang="ru-RU" sz="2000" dirty="0"/>
              <a:t> , </a:t>
            </a:r>
            <a:r>
              <a:rPr lang="ru-RU" sz="2000" dirty="0" err="1"/>
              <a:t>т.е</a:t>
            </a:r>
            <a:r>
              <a:rPr lang="ru-RU" sz="2000" dirty="0"/>
              <a:t> почти в 5 раз по сравнению с контролем. </a:t>
            </a:r>
          </a:p>
          <a:p>
            <a:pPr marL="120650" indent="0">
              <a:buNone/>
            </a:pPr>
            <a:r>
              <a:rPr lang="ru-RU" sz="2000" dirty="0"/>
              <a:t>3. Применение смеси эфирных масел  эвкалипта,  шалфея мускатного и лаванды настоящей уменьшает бактериальную загрязненность класса до 341 </a:t>
            </a:r>
            <a:r>
              <a:rPr lang="ru-RU" sz="2000" dirty="0" err="1"/>
              <a:t>шт</a:t>
            </a:r>
            <a:r>
              <a:rPr lang="ru-RU" sz="2000" dirty="0"/>
              <a:t>/</a:t>
            </a:r>
            <a:r>
              <a:rPr lang="ru-RU" sz="2000" dirty="0" err="1"/>
              <a:t>куб.м</a:t>
            </a:r>
            <a:r>
              <a:rPr lang="ru-RU" sz="2000" dirty="0"/>
              <a:t>, </a:t>
            </a:r>
            <a:r>
              <a:rPr lang="ru-RU" sz="2000" dirty="0" err="1"/>
              <a:t>т.е</a:t>
            </a:r>
            <a:r>
              <a:rPr lang="ru-RU" sz="2000" dirty="0"/>
              <a:t>  более чем в 2 раза по сравнению с контролем. </a:t>
            </a:r>
          </a:p>
          <a:p>
            <a:pPr marL="120650" indent="0">
              <a:buNone/>
            </a:pPr>
            <a:r>
              <a:rPr lang="ru-RU" sz="2000" dirty="0"/>
              <a:t>4,Применение эфирного масла лаванды настоящей уменьшает бактериальную загрязненность класса до 420 </a:t>
            </a:r>
            <a:r>
              <a:rPr lang="ru-RU" sz="2000" dirty="0" err="1"/>
              <a:t>шт</a:t>
            </a:r>
            <a:r>
              <a:rPr lang="ru-RU" sz="2000" dirty="0"/>
              <a:t>/</a:t>
            </a:r>
            <a:r>
              <a:rPr lang="ru-RU" sz="2000" dirty="0" err="1"/>
              <a:t>куб.м</a:t>
            </a:r>
            <a:r>
              <a:rPr lang="ru-RU" sz="2000" dirty="0"/>
              <a:t>, </a:t>
            </a:r>
            <a:r>
              <a:rPr lang="ru-RU" sz="2000" dirty="0" err="1"/>
              <a:t>т.е</a:t>
            </a:r>
            <a:r>
              <a:rPr lang="ru-RU" sz="2000" dirty="0"/>
              <a:t>  почти   в 2 раза по сравнению с контролем</a:t>
            </a:r>
          </a:p>
          <a:p>
            <a:pPr marL="120650" indent="0">
              <a:buNone/>
            </a:pPr>
            <a:r>
              <a:rPr lang="ru-RU" sz="2000" dirty="0"/>
              <a:t>5.Применение эфирного масла эвкалипта,  лаванды настоящей, шалфея мускатного и их смеси в воздушной среде учебных кабинетов школы, в терапевтической концентрации 0,7 г/ м</a:t>
            </a:r>
            <a:r>
              <a:rPr lang="ru-RU" sz="2000" baseline="30000" dirty="0"/>
              <a:t>3 </a:t>
            </a:r>
            <a:r>
              <a:rPr lang="ru-RU" sz="2000" dirty="0"/>
              <a:t>снижает процент заболевших детей.</a:t>
            </a:r>
          </a:p>
          <a:p>
            <a:pPr marL="12065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434792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683568" y="260647"/>
            <a:ext cx="4691883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lang="ru-RU" sz="44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179386" y="1844674"/>
            <a:ext cx="8713094" cy="45366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ct val="59375"/>
              <a:buNone/>
            </a:pPr>
            <a:r>
              <a:rPr lang="ru-RU" dirty="0"/>
              <a:t>Согласно Всемирной организации здравоохранения (ВОЗ), здоровье это не только отсутствие болезней, но и состояние полного физического, психического и социального благополучия 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  <a:buSzPct val="59375"/>
              <a:buNone/>
            </a:pPr>
            <a:r>
              <a:rPr lang="ru-RU" dirty="0" smtClean="0"/>
              <a:t>В </a:t>
            </a:r>
            <a:r>
              <a:rPr lang="ru-RU" dirty="0"/>
              <a:t>то же время более чем на 25% оно связано с состоянием окружающей среды. </a:t>
            </a:r>
          </a:p>
          <a:p>
            <a:pPr marL="0" lvl="0" indent="0">
              <a:spcBef>
                <a:spcPts val="0"/>
              </a:spcBef>
              <a:buSzPct val="59375"/>
              <a:buNone/>
            </a:pPr>
            <a:r>
              <a:rPr lang="ru-RU" dirty="0" smtClean="0"/>
              <a:t>человека</a:t>
            </a:r>
            <a:r>
              <a:rPr lang="ru-RU" dirty="0"/>
              <a:t>.</a:t>
            </a:r>
            <a:endParaRPr lang="ru-RU" b="0" i="0" u="none" strike="noStrike" cap="none" baseline="0" dirty="0" smtClean="0">
              <a:solidFill>
                <a:schemeClr val="dk1"/>
              </a:solidFill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179512" y="1484784"/>
            <a:ext cx="8640960" cy="1584176"/>
          </a:xfrm>
          <a:prstGeom prst="rect">
            <a:avLst/>
          </a:prstGeom>
          <a:solidFill>
            <a:schemeClr val="lt1"/>
          </a:solidFill>
          <a:ln w="9525" cap="rnd">
            <a:solidFill>
              <a:srgbClr val="2373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-RU" sz="72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Спасибо за внимание</a:t>
            </a:r>
            <a:endParaRPr lang="ru-RU" sz="72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74" name="Picture 2" descr="E:\1\image_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74682"/>
            <a:ext cx="3090639" cy="245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1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4682"/>
            <a:ext cx="2808312" cy="245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96031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0" y="548679"/>
            <a:ext cx="5652120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ru-RU" dirty="0"/>
              <a:t>Актуальность работы:</a:t>
            </a:r>
            <a:endParaRPr lang="ru-RU" sz="44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490537" y="2232025"/>
            <a:ext cx="8229600" cy="4233861"/>
          </a:xfrm>
          <a:prstGeom prst="rect">
            <a:avLst/>
          </a:prstGeom>
          <a:solidFill>
            <a:schemeClr val="lt1">
              <a:alpha val="68627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sz="3600" dirty="0" smtClean="0"/>
              <a:t>состоит </a:t>
            </a:r>
            <a:r>
              <a:rPr lang="ru-RU" sz="3600" dirty="0"/>
              <a:t>в нерешённости проблемы создания </a:t>
            </a:r>
            <a:r>
              <a:rPr lang="ru-RU" sz="3600" dirty="0" smtClean="0"/>
              <a:t>здоровье сберегающего </a:t>
            </a:r>
            <a:r>
              <a:rPr lang="ru-RU" sz="3600" dirty="0"/>
              <a:t>пространства  для школьников, включающего комплекс мер по коррекции и укреплению здоровья учащихся немедикаментозными методами.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8292283" cy="1008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ru-RU" sz="4000" b="1" dirty="0"/>
              <a:t>Цель работы:</a:t>
            </a:r>
            <a:endParaRPr lang="ru-RU" sz="4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Shape 347"/>
          <p:cNvSpPr txBox="1"/>
          <p:nvPr/>
        </p:nvSpPr>
        <p:spPr>
          <a:xfrm>
            <a:off x="107950" y="980728"/>
            <a:ext cx="8856662" cy="467394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sz="4000" dirty="0" smtClean="0"/>
              <a:t>ознакомить </a:t>
            </a:r>
            <a:r>
              <a:rPr lang="ru-RU" sz="4000" dirty="0"/>
              <a:t>учащихся с нетрадиционными методами лечения запахами растений (ароматерапия, </a:t>
            </a:r>
            <a:r>
              <a:rPr lang="ru-RU" sz="4000" dirty="0" err="1"/>
              <a:t>фитоаэроионизация</a:t>
            </a:r>
            <a:r>
              <a:rPr lang="ru-RU" sz="4000" dirty="0"/>
              <a:t>),воспитывать культуру отношения к окружающей природе и к своему здоровью.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title"/>
          </p:nvPr>
        </p:nvSpPr>
        <p:spPr>
          <a:xfrm>
            <a:off x="24133" y="44623"/>
            <a:ext cx="6060034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/>
              <a:t>Задачи: </a:t>
            </a:r>
          </a:p>
        </p:txBody>
      </p:sp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107504" y="1196752"/>
            <a:ext cx="8877746" cy="56612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20650" indent="0">
              <a:buNone/>
            </a:pPr>
            <a:endParaRPr lang="ru-RU" sz="4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268760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  <a:p>
            <a:pPr lvl="0"/>
            <a:r>
              <a:rPr lang="ru-RU" sz="2800" dirty="0" smtClean="0"/>
              <a:t>1. Изучить </a:t>
            </a:r>
            <a:r>
              <a:rPr lang="ru-RU" sz="2800" dirty="0"/>
              <a:t>степень влияния эфирных масел эвкалипта, лаванды настоящей, шалфея мускатного на   здоровье школьников в  зимний период.</a:t>
            </a:r>
          </a:p>
          <a:p>
            <a:pPr lvl="0"/>
            <a:r>
              <a:rPr lang="ru-RU" sz="2800" dirty="0" smtClean="0"/>
              <a:t>2. Приобрести </a:t>
            </a:r>
            <a:r>
              <a:rPr lang="ru-RU" sz="2800" dirty="0"/>
              <a:t>навыки практической работы по профилактике  простудных заболеваний;</a:t>
            </a:r>
          </a:p>
          <a:p>
            <a:pPr lvl="0"/>
            <a:r>
              <a:rPr lang="ru-RU" sz="2800" dirty="0" smtClean="0"/>
              <a:t>3. Сформировать </a:t>
            </a:r>
            <a:r>
              <a:rPr lang="ru-RU" sz="2800" dirty="0"/>
              <a:t>у школьников потребности в укреплении и сохранении своего здоровья;</a:t>
            </a:r>
          </a:p>
          <a:p>
            <a:pPr lvl="0"/>
            <a:r>
              <a:rPr lang="ru-RU" sz="2800" dirty="0" smtClean="0"/>
              <a:t>4. Развивать </a:t>
            </a:r>
            <a:r>
              <a:rPr lang="ru-RU" sz="2800" dirty="0"/>
              <a:t>положительные мотивации здорового образа жизни;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67543" y="260647"/>
            <a:ext cx="7704855" cy="6480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sz="4000" dirty="0"/>
              <a:t>Методы исследования.</a:t>
            </a:r>
          </a:p>
        </p:txBody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827087" y="1196752"/>
            <a:ext cx="7788275" cy="51468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120650" indent="0">
              <a:buNone/>
            </a:pPr>
            <a:endParaRPr lang="ru-RU" sz="2800" dirty="0"/>
          </a:p>
          <a:p>
            <a:pPr lvl="0"/>
            <a:r>
              <a:rPr lang="ru-RU" sz="4800" dirty="0"/>
              <a:t>Обзор литературы по данной теме</a:t>
            </a:r>
          </a:p>
          <a:p>
            <a:pPr lvl="0"/>
            <a:r>
              <a:rPr lang="ru-RU" sz="4800" dirty="0"/>
              <a:t>Органолептический метод</a:t>
            </a:r>
          </a:p>
          <a:p>
            <a:pPr lvl="0"/>
            <a:r>
              <a:rPr lang="ru-RU" sz="4800" dirty="0" smtClean="0"/>
              <a:t>Наблюдение </a:t>
            </a:r>
            <a:r>
              <a:rPr lang="ru-RU" sz="4800" dirty="0"/>
              <a:t>и </a:t>
            </a:r>
            <a:r>
              <a:rPr lang="ru-RU" sz="4800" dirty="0" smtClean="0"/>
              <a:t>статистический  подход к </a:t>
            </a:r>
            <a:r>
              <a:rPr lang="ru-RU" sz="4800" dirty="0"/>
              <a:t>выявленным результатам</a:t>
            </a: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ru-RU" sz="2800" b="1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323528" y="188640"/>
            <a:ext cx="8568952" cy="60555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ru-RU" sz="2800" dirty="0"/>
              <a:t>Природа фитонцидов многообразна и в большей степени неизвестна. Наиболее изученной и значительной частью летучих биологических, активных веществ являются эфирные масла. Эфирные масла легко выделяются из растений и испаряются. Состав и дозы эфирных масел легко </a:t>
            </a:r>
            <a:r>
              <a:rPr lang="ru-RU" sz="2800" dirty="0" smtClean="0"/>
              <a:t>воспроизводятся. </a:t>
            </a:r>
            <a:r>
              <a:rPr lang="ru-RU" sz="2800" dirty="0"/>
              <a:t>Э</a:t>
            </a:r>
            <a:r>
              <a:rPr lang="ru-RU" sz="2800" dirty="0" smtClean="0"/>
              <a:t>фирные </a:t>
            </a:r>
            <a:r>
              <a:rPr lang="ru-RU" sz="2800" dirty="0"/>
              <a:t>масла обладают широким спектром биологической активности, </a:t>
            </a:r>
            <a:r>
              <a:rPr lang="ru-RU" sz="2800" dirty="0" err="1"/>
              <a:t>малотоксичны</a:t>
            </a:r>
            <a:r>
              <a:rPr lang="ru-RU" sz="2800" dirty="0"/>
              <a:t>, доступны и легки в применении для массового использования в различных местах. </a:t>
            </a:r>
            <a:endParaRPr sz="2800" dirty="0"/>
          </a:p>
        </p:txBody>
      </p:sp>
      <p:sp>
        <p:nvSpPr>
          <p:cNvPr id="376" name="Shape 376"/>
          <p:cNvSpPr txBox="1"/>
          <p:nvPr/>
        </p:nvSpPr>
        <p:spPr>
          <a:xfrm>
            <a:off x="179512" y="6244220"/>
            <a:ext cx="4643437" cy="2949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60416"/>
              <a:buFont typeface="Arial"/>
              <a:buChar char="●"/>
            </a:pPr>
            <a:endParaRPr lang="ru-RU" sz="2400" b="0" i="0" u="none" strike="noStrike" cap="none" baseline="0" dirty="0">
              <a:solidFill>
                <a:srgbClr val="C3260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title"/>
          </p:nvPr>
        </p:nvSpPr>
        <p:spPr>
          <a:xfrm>
            <a:off x="133707" y="0"/>
            <a:ext cx="6060034" cy="1224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-RU" sz="4000" b="1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Обратимся к </a:t>
            </a:r>
            <a:r>
              <a:rPr lang="ru-RU" sz="4000" dirty="0" smtClean="0"/>
              <a:t>истории</a:t>
            </a:r>
            <a:endParaRPr lang="ru-RU" sz="4000" b="1" i="0" u="none" strike="noStrike" cap="none" baseline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467544" y="908720"/>
            <a:ext cx="8136904" cy="55480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dirty="0"/>
              <a:t>Ароматерапия – это метод лечения с применением натуральных запахов, способных нормализовать психическое состояние человека, уравновесить процессы, происходящие в организме, и тем самым повысить его сопротивляемость к вредным внешним воздействиям. Целебная сила ароматов должная помочь вернуть человеку такое равновесие внутренних сил, какое нашим предкам давало общение с природой.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title"/>
          </p:nvPr>
        </p:nvSpPr>
        <p:spPr>
          <a:xfrm>
            <a:off x="107504" y="404663"/>
            <a:ext cx="6512510" cy="7920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marR="0" lvl="0" indent="-190500" algn="ctr" rtl="0">
              <a:lnSpc>
                <a:spcPct val="100000"/>
              </a:lnSpc>
              <a:spcBef>
                <a:spcPts val="880"/>
              </a:spcBef>
              <a:spcAft>
                <a:spcPts val="30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ru-RU" sz="4400" b="1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Это я </a:t>
            </a:r>
            <a:r>
              <a:rPr lang="ru-RU" sz="4400" b="1" i="0" u="none" strike="noStrike" cap="none" baseline="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узнал </a:t>
            </a:r>
            <a:r>
              <a:rPr lang="ru-RU" sz="4400" b="1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из книг</a:t>
            </a:r>
          </a:p>
        </p:txBody>
      </p:sp>
      <p:sp>
        <p:nvSpPr>
          <p:cNvPr id="415" name="Shape 415"/>
          <p:cNvSpPr txBox="1">
            <a:spLocks noGrp="1"/>
          </p:cNvSpPr>
          <p:nvPr>
            <p:ph type="body" idx="1"/>
          </p:nvPr>
        </p:nvSpPr>
        <p:spPr>
          <a:xfrm>
            <a:off x="179386" y="1196974"/>
            <a:ext cx="8569078" cy="5328369"/>
          </a:xfrm>
          <a:prstGeom prst="rect">
            <a:avLst/>
          </a:prstGeom>
          <a:solidFill>
            <a:schemeClr val="lt1"/>
          </a:solidFill>
          <a:ln w="9525" cap="rnd">
            <a:solidFill>
              <a:srgbClr val="23735D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120650" indent="0">
              <a:buNone/>
            </a:pPr>
            <a:r>
              <a:rPr lang="ru-RU" sz="2400" b="1" dirty="0"/>
              <a:t>В</a:t>
            </a:r>
            <a:r>
              <a:rPr lang="ru-RU" sz="2400" b="1" dirty="0" smtClean="0"/>
              <a:t>се </a:t>
            </a:r>
            <a:r>
              <a:rPr lang="ru-RU" sz="2400" b="1" dirty="0"/>
              <a:t>масла: </a:t>
            </a:r>
            <a:endParaRPr lang="ru-RU" sz="2400" dirty="0"/>
          </a:p>
          <a:p>
            <a:pPr lvl="0"/>
            <a:r>
              <a:rPr lang="ru-RU" sz="2400" dirty="0"/>
              <a:t>Являются антисептиками; </a:t>
            </a:r>
          </a:p>
          <a:p>
            <a:pPr lvl="0"/>
            <a:r>
              <a:rPr lang="ru-RU" sz="2400" dirty="0"/>
              <a:t>Благотворно действуют на психоэмоциональную сферу; </a:t>
            </a:r>
          </a:p>
          <a:p>
            <a:pPr lvl="0"/>
            <a:r>
              <a:rPr lang="ru-RU" sz="2400" dirty="0"/>
              <a:t>Все стимулируют иммунитет; </a:t>
            </a:r>
          </a:p>
          <a:p>
            <a:pPr lvl="0"/>
            <a:r>
              <a:rPr lang="ru-RU" sz="2400" dirty="0"/>
              <a:t>Все оказывают балансирующее воздействие на пищеварительную систему; </a:t>
            </a:r>
          </a:p>
          <a:p>
            <a:pPr lvl="0"/>
            <a:r>
              <a:rPr lang="ru-RU" sz="2400" dirty="0"/>
              <a:t>60 % масел влияют на сердечно-сосудистую, респираторную и мочевыделительную системы; </a:t>
            </a:r>
          </a:p>
          <a:p>
            <a:pPr lvl="0"/>
            <a:r>
              <a:rPr lang="ru-RU" sz="2400" dirty="0"/>
              <a:t>40 % очищают организм от шлаков, являются фитогормонами; </a:t>
            </a:r>
          </a:p>
          <a:p>
            <a:pPr lvl="0"/>
            <a:r>
              <a:rPr lang="ru-RU" sz="2400" dirty="0"/>
              <a:t>20 % обладают противопаразитарным действием и противоопухолевой активностью </a:t>
            </a:r>
          </a:p>
          <a:p>
            <a:pPr marL="0" lvl="0" indent="0" algn="ctr">
              <a:spcBef>
                <a:spcPts val="0"/>
              </a:spcBef>
              <a:buSzPct val="25000"/>
              <a:buNone/>
            </a:pPr>
            <a:endParaRPr lang="ru-RU" sz="4000" b="0" i="0" u="none" strike="noStrike" cap="none" baseline="0" dirty="0">
              <a:solidFill>
                <a:schemeClr val="dk1"/>
              </a:solidFill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1_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2_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3_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5_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Theme">
  <a:themeElements>
    <a:clrScheme name="6_TP102023625_template 1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FFFFFF"/>
      </a:accent3>
      <a:accent4>
        <a:srgbClr val="4E67C8"/>
      </a:accent4>
      <a:accent5>
        <a:srgbClr val="5ECCF3"/>
      </a:accent5>
      <a:accent6>
        <a:srgbClr val="FFFFFF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947</Words>
  <Application>Microsoft Office PowerPoint</Application>
  <PresentationFormat>Экран (4:3)</PresentationFormat>
  <Paragraphs>152</Paragraphs>
  <Slides>20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Custom Theme</vt:lpstr>
      <vt:lpstr>Custom Theme</vt:lpstr>
      <vt:lpstr>Custom Theme</vt:lpstr>
      <vt:lpstr>Custom Theme</vt:lpstr>
      <vt:lpstr>Custom Theme</vt:lpstr>
      <vt:lpstr>Custom Theme</vt:lpstr>
      <vt:lpstr>    « Профилактическое влияния эфирных масел    на здоровье школьников в зимний период». </vt:lpstr>
      <vt:lpstr>Презентация PowerPoint</vt:lpstr>
      <vt:lpstr>Актуальность работы:</vt:lpstr>
      <vt:lpstr>Цель работы:</vt:lpstr>
      <vt:lpstr>Задачи: </vt:lpstr>
      <vt:lpstr>Методы исследования.</vt:lpstr>
      <vt:lpstr>Природа фитонцидов многообразна и в большей степени неизвестна. Наиболее изученной и значительной частью летучих биологических, активных веществ являются эфирные масла. Эфирные масла легко выделяются из растений и испаряются. Состав и дозы эфирных масел легко воспроизводятся. Эфирные масла обладают широким спектром биологической активности, малотоксичны, доступны и легки в применении для массового использования в различных местах. </vt:lpstr>
      <vt:lpstr>Обратимся к истории</vt:lpstr>
      <vt:lpstr>Это я узнал из книг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Приложение 1 Определение коэффициента заболеваемости детей в классе по методике Ю.В. Науменко.  Формула.:(С +О+Н)/(3х N), где N количество учащихся в классе.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 России так много берёз?</dc:title>
  <dc:creator>Иванов</dc:creator>
  <cp:lastModifiedBy>Иванов</cp:lastModifiedBy>
  <cp:revision>42</cp:revision>
  <dcterms:modified xsi:type="dcterms:W3CDTF">2018-04-06T10:45:27Z</dcterms:modified>
</cp:coreProperties>
</file>