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64" r:id="rId3"/>
    <p:sldId id="266" r:id="rId4"/>
    <p:sldId id="257" r:id="rId5"/>
    <p:sldId id="259" r:id="rId6"/>
    <p:sldId id="260" r:id="rId7"/>
    <p:sldId id="272" r:id="rId8"/>
    <p:sldId id="261" r:id="rId9"/>
    <p:sldId id="267" r:id="rId10"/>
    <p:sldId id="268" r:id="rId11"/>
    <p:sldId id="262" r:id="rId12"/>
    <p:sldId id="265" r:id="rId13"/>
    <p:sldId id="269" r:id="rId14"/>
    <p:sldId id="270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308F7-BDA3-4E92-B2D6-21194F354C84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325BE-8340-4E19-9A9A-F1E8B9FB79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11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28D3B-E1E6-47A0-840E-659C93A81A35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EE6E2-ACA6-46F7-BB5D-3B8DD3696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772400" cy="18722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  <a:latin typeface="Arial Narrow" pitchFamily="34" charset="0"/>
              </a:rPr>
              <a:t>Урок по русскому языку в 4 «А» классе</a:t>
            </a:r>
            <a:endParaRPr lang="ru-RU" sz="54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365104"/>
            <a:ext cx="6400800" cy="1752600"/>
          </a:xfrm>
        </p:spPr>
        <p:txBody>
          <a:bodyPr/>
          <a:lstStyle/>
          <a:p>
            <a:r>
              <a:rPr lang="ru-RU" dirty="0" smtClean="0"/>
              <a:t>УМК «Планета Знаний»</a:t>
            </a:r>
          </a:p>
          <a:p>
            <a:r>
              <a:rPr lang="ru-RU" dirty="0" smtClean="0"/>
              <a:t>Иванова </a:t>
            </a:r>
            <a:r>
              <a:rPr lang="ru-RU" dirty="0" smtClean="0"/>
              <a:t>Елена Юрьевна</a:t>
            </a:r>
            <a:endParaRPr lang="ru-RU" dirty="0"/>
          </a:p>
        </p:txBody>
      </p:sp>
      <p:pic>
        <p:nvPicPr>
          <p:cNvPr id="13314" name="Picture 2" descr="http://s53.radikal.ru/i142/1208/c5/abda5f36660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068960"/>
            <a:ext cx="2232248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200800" cy="994122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/>
              <a:t>Обобщение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844824"/>
            <a:ext cx="7704856" cy="2952328"/>
          </a:xfr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buNone/>
            </a:pPr>
            <a:r>
              <a:rPr lang="ru-RU" dirty="0"/>
              <a:t>Деепричастие – это самостоятельная часть речи, которая обозначает добавочное действие. Бывает совершенного и несовершенного вида. Не изменяется. В предложении является обстоятельством.</a:t>
            </a:r>
          </a:p>
          <a:p>
            <a:endParaRPr lang="ru-RU" dirty="0"/>
          </a:p>
        </p:txBody>
      </p:sp>
      <p:pic>
        <p:nvPicPr>
          <p:cNvPr id="27650" name="Picture 2" descr="http://s017.radikal.ru/i437/1208/28/408b1884dd1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4775940"/>
            <a:ext cx="3384376" cy="2082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043608" y="332656"/>
            <a:ext cx="76328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rgbClr val="009900"/>
                </a:solidFill>
              </a:rPr>
              <a:t>«</a:t>
            </a:r>
            <a:r>
              <a:rPr lang="ru-RU" sz="3600" b="1" dirty="0" smtClean="0">
                <a:solidFill>
                  <a:srgbClr val="009900"/>
                </a:solidFill>
              </a:rPr>
              <a:t>Инструкция» по выявлению деепричастий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700808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3600" b="1" dirty="0" smtClean="0"/>
              <a:t>1. Ищи в </a:t>
            </a:r>
            <a:r>
              <a:rPr lang="ru-RU" sz="3600" b="1" dirty="0" err="1" smtClean="0"/>
              <a:t>в</a:t>
            </a:r>
            <a:r>
              <a:rPr lang="ru-RU" sz="3600" b="1" dirty="0" smtClean="0"/>
              <a:t> тексте слово с суффиксом  -</a:t>
            </a:r>
            <a:r>
              <a:rPr lang="ru-RU" sz="3600" b="1" dirty="0" smtClean="0">
                <a:solidFill>
                  <a:schemeClr val="accent2"/>
                </a:solidFill>
              </a:rPr>
              <a:t>а-, -я-, -учи, -в-, -вши-, -</a:t>
            </a:r>
            <a:r>
              <a:rPr lang="ru-RU" sz="3600" b="1" dirty="0" err="1" smtClean="0">
                <a:solidFill>
                  <a:schemeClr val="accent2"/>
                </a:solidFill>
              </a:rPr>
              <a:t>ши</a:t>
            </a:r>
            <a:r>
              <a:rPr lang="ru-RU" sz="3600" b="1" dirty="0" smtClean="0">
                <a:solidFill>
                  <a:schemeClr val="accent2"/>
                </a:solidFill>
              </a:rPr>
              <a:t>-. </a:t>
            </a:r>
          </a:p>
          <a:p>
            <a:pPr>
              <a:buFontTx/>
              <a:buNone/>
            </a:pPr>
            <a:endParaRPr lang="ru-RU" sz="3600" b="1" dirty="0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ru-RU" sz="3600" b="1" dirty="0" smtClean="0"/>
              <a:t>2. Если такие слова есть, задай к ним вопрос обстоятельства от глагола.</a:t>
            </a:r>
          </a:p>
          <a:p>
            <a:pPr>
              <a:buFontTx/>
              <a:buNone/>
            </a:pPr>
            <a:endParaRPr lang="ru-RU" sz="3600" b="1" dirty="0" smtClean="0"/>
          </a:p>
          <a:p>
            <a:pPr>
              <a:buFontTx/>
              <a:buNone/>
            </a:pPr>
            <a:r>
              <a:rPr lang="ru-RU" sz="3600" b="1" dirty="0" smtClean="0"/>
              <a:t>3. Попробуй определить, от какого глагола они образованы</a:t>
            </a:r>
            <a:endParaRPr lang="ru-RU" sz="3600" dirty="0"/>
          </a:p>
        </p:txBody>
      </p:sp>
      <p:pic>
        <p:nvPicPr>
          <p:cNvPr id="7170" name="Picture 2" descr="http://s017.radikal.ru/i433/1208/71/1ea54459729d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5210" y="4869160"/>
            <a:ext cx="1788790" cy="17887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260648"/>
            <a:ext cx="7681205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Комментированное письмо</a:t>
            </a:r>
            <a:endParaRPr kumimoji="0" lang="ru-RU" sz="48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://img.inforico.com.ua/a/shkolnye-doski-shkolnaya-mebel-flipcharty-harkov--f94a-1373374116380084-1-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368829"/>
            <a:ext cx="7272808" cy="527390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411760" y="2708920"/>
            <a:ext cx="4824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Развернув карту, мы проверили маршрут.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51720" y="1772816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Мальчики, зевая, одевались.</a:t>
            </a:r>
            <a:endParaRPr lang="ru-RU" sz="2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27584" y="836712"/>
            <a:ext cx="7920880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 Narrow" pitchFamily="34" charset="0"/>
              </a:rPr>
              <a:t>      Самостоятельная работа</a:t>
            </a:r>
            <a:endParaRPr lang="ru-RU" sz="4400" dirty="0">
              <a:latin typeface="Arial Narrow" pitchFamily="34" charset="0"/>
            </a:endParaRPr>
          </a:p>
        </p:txBody>
      </p:sp>
      <p:pic>
        <p:nvPicPr>
          <p:cNvPr id="26627" name="Picture 3" descr="http://s56.radikal.ru/i151/1208/53/ecf46bcdf55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916832"/>
            <a:ext cx="4248472" cy="4640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331640" y="404664"/>
            <a:ext cx="6408712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Arial Narrow" pitchFamily="34" charset="0"/>
              </a:rPr>
              <a:t>Рефлексия</a:t>
            </a:r>
            <a:endParaRPr lang="ru-RU" sz="6000" dirty="0">
              <a:latin typeface="Arial Narrow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844824"/>
            <a:ext cx="54006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latin typeface="Arial Narrow" pitchFamily="34" charset="0"/>
              </a:rPr>
              <a:t>Сегодня я узнал….</a:t>
            </a:r>
          </a:p>
          <a:p>
            <a:r>
              <a:rPr lang="ru-RU" sz="4000" b="1" i="1" dirty="0" smtClean="0">
                <a:latin typeface="Arial Narrow" pitchFamily="34" charset="0"/>
              </a:rPr>
              <a:t>Было интересно….</a:t>
            </a:r>
          </a:p>
          <a:p>
            <a:r>
              <a:rPr lang="ru-RU" sz="4000" b="1" i="1" dirty="0" smtClean="0">
                <a:latin typeface="Arial Narrow" pitchFamily="34" charset="0"/>
              </a:rPr>
              <a:t>Было трудно…</a:t>
            </a:r>
          </a:p>
          <a:p>
            <a:r>
              <a:rPr lang="ru-RU" sz="4000" b="1" i="1" dirty="0" smtClean="0">
                <a:latin typeface="Arial Narrow" pitchFamily="34" charset="0"/>
              </a:rPr>
              <a:t>Я выполнял задания…</a:t>
            </a:r>
          </a:p>
          <a:p>
            <a:r>
              <a:rPr lang="ru-RU" sz="4000" b="1" i="1" dirty="0" smtClean="0">
                <a:latin typeface="Arial Narrow" pitchFamily="34" charset="0"/>
              </a:rPr>
              <a:t>Я понял, что….</a:t>
            </a:r>
          </a:p>
          <a:p>
            <a:r>
              <a:rPr lang="ru-RU" sz="4000" b="1" i="1" dirty="0" smtClean="0">
                <a:latin typeface="Arial Narrow" pitchFamily="34" charset="0"/>
              </a:rPr>
              <a:t>Теперь я могу…</a:t>
            </a:r>
          </a:p>
          <a:p>
            <a:r>
              <a:rPr lang="ru-RU" sz="4000" b="1" i="1" dirty="0" smtClean="0">
                <a:latin typeface="Arial Narrow" pitchFamily="34" charset="0"/>
              </a:rPr>
              <a:t>Я научился…</a:t>
            </a:r>
          </a:p>
          <a:p>
            <a:endParaRPr lang="ru-RU" dirty="0"/>
          </a:p>
        </p:txBody>
      </p:sp>
      <p:pic>
        <p:nvPicPr>
          <p:cNvPr id="45058" name="Picture 2" descr="http://s41.radikal.ru/i093/1208/d8/8e4eb797793c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2060848"/>
            <a:ext cx="3168352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052736"/>
            <a:ext cx="7772400" cy="1872207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b="1" dirty="0" smtClean="0">
                <a:latin typeface="Arial Narrow" pitchFamily="34" charset="0"/>
              </a:rPr>
              <a:t>Урок по русскому языку в 4 «А» классе</a:t>
            </a:r>
            <a:endParaRPr lang="ru-RU" sz="5400" b="1" dirty="0"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365104"/>
            <a:ext cx="6400800" cy="1752600"/>
          </a:xfrm>
        </p:spPr>
        <p:txBody>
          <a:bodyPr/>
          <a:lstStyle/>
          <a:p>
            <a:r>
              <a:rPr lang="ru-RU" dirty="0" smtClean="0"/>
              <a:t>УМК «Планета Знаний»</a:t>
            </a:r>
          </a:p>
          <a:p>
            <a:r>
              <a:rPr lang="ru-RU" dirty="0" smtClean="0"/>
              <a:t>МОУ «Кадетская школа №16»</a:t>
            </a:r>
          </a:p>
          <a:p>
            <a:r>
              <a:rPr lang="ru-RU" dirty="0" smtClean="0"/>
              <a:t>Иванова Елена Юрьевна</a:t>
            </a:r>
            <a:endParaRPr lang="ru-RU" dirty="0"/>
          </a:p>
        </p:txBody>
      </p:sp>
      <p:pic>
        <p:nvPicPr>
          <p:cNvPr id="13314" name="Picture 2" descr="http://s53.radikal.ru/i142/1208/c5/abda5f36660e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068960"/>
            <a:ext cx="2232248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latin typeface="Arial Narrow" pitchFamily="34" charset="0"/>
              </a:rPr>
              <a:t>Цели урока:</a:t>
            </a:r>
            <a:r>
              <a:rPr lang="ru-RU" sz="6000" dirty="0" smtClean="0">
                <a:latin typeface="Arial Narrow" pitchFamily="34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052736"/>
            <a:ext cx="8208912" cy="5544616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Познакомить </a:t>
            </a:r>
            <a:r>
              <a:rPr lang="ru-RU" dirty="0"/>
              <a:t>учащихся с грамматическими особенностями деепричастия</a:t>
            </a:r>
          </a:p>
          <a:p>
            <a:pPr lvl="0"/>
            <a:r>
              <a:rPr lang="ru-RU" dirty="0"/>
              <a:t>Формирование умения распознавать деепричастие, производить синонимическую замену глагола деепричастием</a:t>
            </a:r>
          </a:p>
          <a:p>
            <a:pPr lvl="0"/>
            <a:r>
              <a:rPr lang="ru-RU" u="sng" dirty="0"/>
              <a:t>Развитие </a:t>
            </a:r>
            <a:r>
              <a:rPr lang="ru-RU" dirty="0"/>
              <a:t>логического мышления, речевой деятельности.</a:t>
            </a:r>
          </a:p>
          <a:p>
            <a:pPr lvl="0"/>
            <a:r>
              <a:rPr lang="ru-RU" dirty="0"/>
              <a:t>Использование полученных знаний в практической деятельности.</a:t>
            </a:r>
          </a:p>
          <a:p>
            <a:pPr lvl="0"/>
            <a:r>
              <a:rPr lang="ru-RU" dirty="0"/>
              <a:t>.Воспитание интереса к предмету.</a:t>
            </a:r>
          </a:p>
          <a:p>
            <a:endParaRPr lang="ru-RU" dirty="0"/>
          </a:p>
        </p:txBody>
      </p:sp>
      <p:pic>
        <p:nvPicPr>
          <p:cNvPr id="12290" name="Picture 2" descr="http://s49.radikal.ru/i124/1208/6b/a0ad67f2f9e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4818922"/>
            <a:ext cx="1691680" cy="20390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484785"/>
            <a:ext cx="3888432" cy="1224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Восьмое апреля.</a:t>
            </a:r>
          </a:p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Классная работа.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6" name="Picture 2" descr="http://img.inforico.com.ua/a/shkolnye-doski-shkolnaya-mebel-flipcharty-harkov--f94a-1373374116380084-1-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76671"/>
            <a:ext cx="7776864" cy="61664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99792" y="836712"/>
            <a:ext cx="3888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dirty="0" smtClean="0">
                <a:solidFill>
                  <a:schemeClr val="bg1"/>
                </a:solidFill>
                <a:latin typeface="Mistral" pitchFamily="66" charset="0"/>
              </a:rPr>
              <a:t>   Восьмое апреля.</a:t>
            </a:r>
          </a:p>
          <a:p>
            <a:pPr algn="just"/>
            <a:r>
              <a:rPr lang="ru-RU" sz="4000" dirty="0" smtClean="0">
                <a:solidFill>
                  <a:schemeClr val="bg1"/>
                </a:solidFill>
                <a:latin typeface="Mistral" pitchFamily="66" charset="0"/>
              </a:rPr>
              <a:t>   Классная работа.</a:t>
            </a:r>
            <a:endParaRPr lang="ru-RU" sz="4000" dirty="0">
              <a:solidFill>
                <a:schemeClr val="bg1"/>
              </a:solidFill>
              <a:latin typeface="Mistral" pitchFamily="66" charset="0"/>
            </a:endParaRPr>
          </a:p>
        </p:txBody>
      </p:sp>
      <p:pic>
        <p:nvPicPr>
          <p:cNvPr id="1028" name="Picture 4" descr="http://i011.radikal.ru/1208/7f/4ea1b7e257b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293096"/>
            <a:ext cx="2160240" cy="2407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272808" cy="85010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dirty="0" smtClean="0">
                <a:latin typeface="Arial Narrow" pitchFamily="34" charset="0"/>
              </a:rPr>
              <a:t>Разминка</a:t>
            </a:r>
            <a:endParaRPr lang="ru-RU" sz="5400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052736"/>
            <a:ext cx="7859216" cy="554461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А).отметь трехсложное слово, в котором все согласные звуки твердые</a:t>
            </a:r>
          </a:p>
          <a:p>
            <a:pPr>
              <a:buNone/>
            </a:pPr>
            <a:r>
              <a:rPr lang="ru-RU" b="1" i="1" dirty="0" smtClean="0"/>
              <a:t>перегиб     привыкать       украшал       порог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Б).выбери верное утверждение.</a:t>
            </a:r>
          </a:p>
          <a:p>
            <a:pPr>
              <a:buNone/>
            </a:pPr>
            <a:r>
              <a:rPr lang="ru-RU" b="1" i="1" dirty="0" smtClean="0"/>
              <a:t>В </a:t>
            </a:r>
            <a:r>
              <a:rPr lang="ru-RU" b="1" i="1" dirty="0"/>
              <a:t>основу слова не входит….. </a:t>
            </a:r>
            <a:endParaRPr lang="ru-RU" dirty="0"/>
          </a:p>
          <a:p>
            <a:pPr>
              <a:buNone/>
            </a:pPr>
            <a:r>
              <a:rPr lang="ru-RU" b="1" i="1" dirty="0" smtClean="0"/>
              <a:t>Приставка   </a:t>
            </a:r>
            <a:r>
              <a:rPr lang="ru-RU" b="1" i="1" dirty="0"/>
              <a:t>корень окончание суффикс</a:t>
            </a:r>
            <a:endParaRPr lang="ru-RU" dirty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</a:t>
            </a:r>
            <a:r>
              <a:rPr lang="ru-RU" dirty="0"/>
              <a:t>).Выбери словосочетание, в котором есть имя существительное среднего рода в дательном </a:t>
            </a:r>
            <a:r>
              <a:rPr lang="ru-RU" dirty="0" smtClean="0"/>
              <a:t>падеже</a:t>
            </a:r>
          </a:p>
          <a:p>
            <a:pPr>
              <a:buNone/>
            </a:pPr>
            <a:r>
              <a:rPr lang="ru-RU" b="1" i="1" dirty="0" smtClean="0"/>
              <a:t>К открытому окну                           в городском транспорте</a:t>
            </a:r>
            <a:endParaRPr lang="ru-RU" dirty="0" smtClean="0"/>
          </a:p>
          <a:p>
            <a:pPr>
              <a:buNone/>
            </a:pPr>
            <a:r>
              <a:rPr lang="ru-RU" b="1" i="1" dirty="0" smtClean="0"/>
              <a:t>На </a:t>
            </a:r>
            <a:r>
              <a:rPr lang="ru-RU" b="1" i="1" dirty="0"/>
              <a:t>высокой березе                        </a:t>
            </a:r>
            <a:r>
              <a:rPr lang="ru-RU" b="1" i="1" dirty="0" smtClean="0"/>
              <a:t>    </a:t>
            </a:r>
            <a:r>
              <a:rPr lang="ru-RU" b="1" i="1" dirty="0"/>
              <a:t>в чистом небе</a:t>
            </a:r>
            <a:endParaRPr lang="ru-RU" dirty="0"/>
          </a:p>
          <a:p>
            <a:pPr>
              <a:buNone/>
            </a:pPr>
            <a:r>
              <a:rPr lang="ru-RU" b="1" i="1" dirty="0"/>
              <a:t> </a:t>
            </a:r>
            <a:endParaRPr lang="ru-RU" dirty="0"/>
          </a:p>
          <a:p>
            <a:pPr>
              <a:buNone/>
            </a:pPr>
            <a:r>
              <a:rPr lang="ru-RU" dirty="0" smtClean="0"/>
              <a:t>Г</a:t>
            </a:r>
            <a:r>
              <a:rPr lang="ru-RU" dirty="0"/>
              <a:t>).Прочитай текст, который написал иностранный студент, изучающий русский язык.</a:t>
            </a:r>
          </a:p>
          <a:p>
            <a:pPr>
              <a:buNone/>
            </a:pPr>
            <a:r>
              <a:rPr lang="ru-RU" b="1" i="1" dirty="0" err="1" smtClean="0"/>
              <a:t>Диревья</a:t>
            </a:r>
            <a:r>
              <a:rPr lang="ru-RU" b="1" i="1" dirty="0" smtClean="0"/>
              <a:t> </a:t>
            </a:r>
            <a:r>
              <a:rPr lang="ru-RU" b="1" i="1" dirty="0"/>
              <a:t>в парке раскачивались и </a:t>
            </a:r>
            <a:r>
              <a:rPr lang="ru-RU" b="1" i="1" dirty="0" err="1"/>
              <a:t>шилестели</a:t>
            </a:r>
            <a:r>
              <a:rPr lang="ru-RU" b="1" i="1" dirty="0"/>
              <a:t> </a:t>
            </a:r>
            <a:r>
              <a:rPr lang="ru-RU" b="1" i="1" dirty="0" err="1"/>
              <a:t>лествой</a:t>
            </a:r>
            <a:r>
              <a:rPr lang="ru-RU" b="1" i="1" dirty="0" smtClean="0"/>
              <a:t>.</a:t>
            </a:r>
          </a:p>
          <a:p>
            <a:pPr>
              <a:buNone/>
            </a:pPr>
            <a:r>
              <a:rPr lang="ru-RU" b="1" i="1" dirty="0" smtClean="0"/>
              <a:t> </a:t>
            </a:r>
            <a:r>
              <a:rPr lang="ru-RU" b="1" i="1" dirty="0"/>
              <a:t>(</a:t>
            </a:r>
            <a:r>
              <a:rPr lang="ru-RU" b="1" i="1" dirty="0" err="1"/>
              <a:t>Повеств</a:t>
            </a:r>
            <a:r>
              <a:rPr lang="ru-RU" b="1" i="1" dirty="0"/>
              <a:t>., </a:t>
            </a:r>
            <a:r>
              <a:rPr lang="ru-RU" b="1" i="1" dirty="0" err="1"/>
              <a:t>невоскл</a:t>
            </a:r>
            <a:r>
              <a:rPr lang="ru-RU" b="1" i="1" dirty="0"/>
              <a:t>., простое, </a:t>
            </a:r>
            <a:r>
              <a:rPr lang="ru-RU" b="1" i="1" dirty="0" err="1"/>
              <a:t>ослож</a:t>
            </a:r>
            <a:r>
              <a:rPr lang="ru-RU" b="1" i="1" dirty="0"/>
              <a:t>. </a:t>
            </a:r>
            <a:r>
              <a:rPr lang="ru-RU" b="1" i="1" dirty="0" err="1"/>
              <a:t>однород</a:t>
            </a:r>
            <a:r>
              <a:rPr lang="ru-RU" b="1" i="1" dirty="0"/>
              <a:t>. членами, </a:t>
            </a:r>
            <a:r>
              <a:rPr lang="ru-RU" b="1" i="1" dirty="0" err="1"/>
              <a:t>распростр</a:t>
            </a:r>
            <a:r>
              <a:rPr lang="ru-RU" b="1" i="1" dirty="0"/>
              <a:t>.)</a:t>
            </a:r>
            <a:endParaRPr lang="ru-RU" dirty="0"/>
          </a:p>
          <a:p>
            <a:endParaRPr lang="ru-RU" dirty="0"/>
          </a:p>
        </p:txBody>
      </p:sp>
      <p:pic>
        <p:nvPicPr>
          <p:cNvPr id="11266" name="Picture 2" descr="http://s42.radikal.ru/i097/1208/7d/bc6f5b95721f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340768"/>
            <a:ext cx="2016224" cy="2439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Arial Narrow" pitchFamily="34" charset="0"/>
              </a:rPr>
              <a:t>Новая тема.</a:t>
            </a:r>
            <a:br>
              <a:rPr lang="ru-RU" sz="6000" b="1" dirty="0" smtClean="0">
                <a:solidFill>
                  <a:srgbClr val="FF0000"/>
                </a:solidFill>
                <a:latin typeface="Arial Narrow" pitchFamily="34" charset="0"/>
              </a:rPr>
            </a:br>
            <a:r>
              <a:rPr lang="ru-RU" sz="4900" dirty="0" smtClean="0">
                <a:solidFill>
                  <a:schemeClr val="accent3">
                    <a:lumMod val="75000"/>
                  </a:schemeClr>
                </a:solidFill>
                <a:latin typeface="Arial Narrow" pitchFamily="34" charset="0"/>
              </a:rPr>
              <a:t>Беседа</a:t>
            </a:r>
            <a:endParaRPr lang="ru-RU" sz="4900" dirty="0">
              <a:solidFill>
                <a:schemeClr val="accent3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916832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i="1" dirty="0" smtClean="0"/>
              <a:t>     Деревья в парке раскачивались и шелестели листвой.</a:t>
            </a:r>
          </a:p>
          <a:p>
            <a:pPr>
              <a:buNone/>
            </a:pPr>
            <a:r>
              <a:rPr lang="ru-RU" b="1" i="1" dirty="0" smtClean="0"/>
              <a:t> (</a:t>
            </a:r>
            <a:r>
              <a:rPr lang="ru-RU" b="1" i="1" dirty="0" err="1" smtClean="0"/>
              <a:t>Повеств</a:t>
            </a:r>
            <a:r>
              <a:rPr lang="ru-RU" b="1" i="1" dirty="0" smtClean="0"/>
              <a:t>., </a:t>
            </a:r>
            <a:r>
              <a:rPr lang="ru-RU" b="1" i="1" dirty="0" err="1" smtClean="0"/>
              <a:t>невоскл</a:t>
            </a:r>
            <a:r>
              <a:rPr lang="ru-RU" b="1" i="1" dirty="0" smtClean="0"/>
              <a:t>., простое, </a:t>
            </a:r>
            <a:r>
              <a:rPr lang="ru-RU" b="1" i="1" dirty="0" err="1" smtClean="0"/>
              <a:t>ослож</a:t>
            </a:r>
            <a:r>
              <a:rPr lang="ru-RU" b="1" i="1" dirty="0" smtClean="0"/>
              <a:t>. </a:t>
            </a:r>
            <a:r>
              <a:rPr lang="ru-RU" b="1" i="1" dirty="0" err="1" smtClean="0"/>
              <a:t>однород</a:t>
            </a:r>
            <a:r>
              <a:rPr lang="ru-RU" b="1" i="1" dirty="0" smtClean="0"/>
              <a:t>. членами, </a:t>
            </a:r>
            <a:r>
              <a:rPr lang="ru-RU" b="1" i="1" dirty="0" err="1" smtClean="0"/>
              <a:t>распростр</a:t>
            </a:r>
            <a:r>
              <a:rPr lang="ru-RU" b="1" i="1" dirty="0" smtClean="0"/>
              <a:t>.)</a:t>
            </a:r>
          </a:p>
          <a:p>
            <a:endParaRPr lang="ru-RU" b="1" i="1" dirty="0"/>
          </a:p>
          <a:p>
            <a:endParaRPr lang="ru-RU" b="1" i="1" dirty="0" smtClean="0"/>
          </a:p>
          <a:p>
            <a:pPr>
              <a:buNone/>
            </a:pPr>
            <a:r>
              <a:rPr lang="ru-RU" b="1" i="1" u="sng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Вывод:</a:t>
            </a:r>
            <a:r>
              <a:rPr lang="ru-RU" dirty="0" err="1"/>
              <a:t>в</a:t>
            </a:r>
            <a:r>
              <a:rPr lang="ru-RU" dirty="0"/>
              <a:t> этом предложении глаголы называют оба действия как одинаково важные, основные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42" name="Picture 2" descr="http://s018.radikal.ru/i525/1208/b6/8a106829acc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0"/>
            <a:ext cx="2339752" cy="1914345"/>
          </a:xfrm>
          <a:prstGeom prst="rect">
            <a:avLst/>
          </a:prstGeom>
          <a:noFill/>
        </p:spPr>
      </p:pic>
      <p:pic>
        <p:nvPicPr>
          <p:cNvPr id="10244" name="Picture 4" descr="http://s019.radikal.ru/i641/1208/03/79bb49bf0ba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0"/>
            <a:ext cx="2160240" cy="1944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336704" cy="99412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Наблюдение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28800"/>
            <a:ext cx="8064896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i="1" dirty="0"/>
              <a:t>  </a:t>
            </a:r>
            <a:r>
              <a:rPr lang="ru-RU" sz="4000" b="1" i="1" dirty="0"/>
              <a:t>Деревья в парке, раскачиваясь, шелестели листвой.</a:t>
            </a:r>
            <a:endParaRPr lang="ru-RU" sz="4000" dirty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dirty="0" smtClean="0"/>
              <a:t>слово </a:t>
            </a:r>
            <a:r>
              <a:rPr lang="ru-RU" b="1" i="1" dirty="0"/>
              <a:t>раскачиваясь</a:t>
            </a:r>
            <a:r>
              <a:rPr lang="ru-RU" dirty="0"/>
              <a:t> обозначает добавочное </a:t>
            </a:r>
            <a:r>
              <a:rPr lang="ru-RU" dirty="0" smtClean="0"/>
              <a:t>действие. </a:t>
            </a:r>
            <a:r>
              <a:rPr lang="ru-RU" dirty="0"/>
              <a:t>Это и есть </a:t>
            </a:r>
            <a:r>
              <a:rPr lang="ru-RU" dirty="0" smtClean="0"/>
              <a:t>деепричастие.</a:t>
            </a:r>
          </a:p>
          <a:p>
            <a:endParaRPr lang="ru-RU" dirty="0"/>
          </a:p>
        </p:txBody>
      </p:sp>
      <p:pic>
        <p:nvPicPr>
          <p:cNvPr id="9220" name="Picture 4" descr="http://s50.radikal.ru/i129/1208/a3/e8acd062fc6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924943"/>
            <a:ext cx="2448272" cy="230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1986" name="Picture 2" descr="http://s013.radikal.ru/i323/1106/22/311c9f92b4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1949" y="548680"/>
            <a:ext cx="8258613" cy="5832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solidFill>
                  <a:srgbClr val="FF0000"/>
                </a:solidFill>
                <a:latin typeface="Arial Narrow" pitchFamily="34" charset="0"/>
              </a:rPr>
              <a:t>Тема урока - ДЕЕПРИЧАСТИЕ</a:t>
            </a:r>
            <a:endParaRPr lang="ru-RU" b="1" u="sng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268760"/>
            <a:ext cx="8136904" cy="5400600"/>
          </a:xfrm>
        </p:spPr>
        <p:txBody>
          <a:bodyPr>
            <a:normAutofit lnSpcReduction="1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b="1" dirty="0"/>
              <a:t>Что обозначает деепричастие? </a:t>
            </a:r>
            <a:endParaRPr lang="ru-RU" b="1" dirty="0" smtClean="0"/>
          </a:p>
          <a:p>
            <a:pPr lvl="0">
              <a:buNone/>
            </a:pPr>
            <a:r>
              <a:rPr lang="ru-RU" dirty="0" smtClean="0"/>
              <a:t>(</a:t>
            </a:r>
            <a:r>
              <a:rPr lang="ru-RU" dirty="0"/>
              <a:t>добавочное </a:t>
            </a:r>
            <a:r>
              <a:rPr lang="ru-RU" dirty="0" smtClean="0"/>
              <a:t>действие)</a:t>
            </a:r>
          </a:p>
          <a:p>
            <a:pPr marL="514350" lvl="0" indent="-514350">
              <a:buNone/>
            </a:pPr>
            <a:r>
              <a:rPr lang="ru-RU" b="1" dirty="0" smtClean="0"/>
              <a:t>2. На </a:t>
            </a:r>
            <a:r>
              <a:rPr lang="ru-RU" b="1" dirty="0"/>
              <a:t>какой вопрос отвечает </a:t>
            </a:r>
            <a:r>
              <a:rPr lang="ru-RU" b="1" dirty="0" smtClean="0"/>
              <a:t>деепричастие?</a:t>
            </a:r>
          </a:p>
          <a:p>
            <a:pPr marL="514350" lvl="0" indent="-514350">
              <a:buNone/>
            </a:pPr>
            <a:r>
              <a:rPr lang="ru-RU" dirty="0" smtClean="0"/>
              <a:t>(</a:t>
            </a:r>
            <a:r>
              <a:rPr lang="ru-RU" dirty="0"/>
              <a:t>что делая? что сделав</a:t>
            </a:r>
            <a:r>
              <a:rPr lang="ru-RU" dirty="0" smtClean="0"/>
              <a:t>?)</a:t>
            </a:r>
          </a:p>
          <a:p>
            <a:pPr lvl="0">
              <a:buNone/>
            </a:pPr>
            <a:r>
              <a:rPr lang="ru-RU" b="1" dirty="0" smtClean="0"/>
              <a:t>3. От </a:t>
            </a:r>
            <a:r>
              <a:rPr lang="ru-RU" b="1" dirty="0"/>
              <a:t>какого члена предложения будем задавать вопрос</a:t>
            </a:r>
            <a:r>
              <a:rPr lang="ru-RU" b="1" dirty="0" smtClean="0"/>
              <a:t>?</a:t>
            </a:r>
          </a:p>
          <a:p>
            <a:pPr>
              <a:buNone/>
            </a:pPr>
            <a:r>
              <a:rPr lang="ru-RU" dirty="0"/>
              <a:t>(от сказуемого)</a:t>
            </a:r>
          </a:p>
          <a:p>
            <a:pPr lvl="0">
              <a:buNone/>
            </a:pPr>
            <a:r>
              <a:rPr lang="ru-RU" b="1" dirty="0" smtClean="0"/>
              <a:t>4.Какая </a:t>
            </a:r>
            <a:r>
              <a:rPr lang="ru-RU" b="1" dirty="0"/>
              <a:t>еще часть речи отвечает на такой же вопрос? </a:t>
            </a:r>
            <a:endParaRPr lang="ru-RU" b="1" dirty="0" smtClean="0"/>
          </a:p>
          <a:p>
            <a:pPr lvl="0">
              <a:buNone/>
            </a:pPr>
            <a:r>
              <a:rPr lang="ru-RU" dirty="0" smtClean="0"/>
              <a:t>(наречие)</a:t>
            </a:r>
          </a:p>
          <a:p>
            <a:endParaRPr lang="ru-RU" dirty="0"/>
          </a:p>
        </p:txBody>
      </p:sp>
      <p:pic>
        <p:nvPicPr>
          <p:cNvPr id="8194" name="Picture 2" descr="http://s017.radikal.ru/i436/1208/4a/7d1588221b77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5373216"/>
            <a:ext cx="2376264" cy="1484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dollslife.ru/backup/imag/klyuch-dlya-litsenzii-nod32-26873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476672"/>
            <a:ext cx="8136904" cy="5649491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5.Как вы думаете, признаки, каких частей речи соединились в деепричастии? </a:t>
            </a:r>
          </a:p>
          <a:p>
            <a:pPr>
              <a:buNone/>
            </a:pPr>
            <a:r>
              <a:rPr lang="ru-RU" dirty="0"/>
              <a:t>(глагола и наречия)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6.Какой </a:t>
            </a:r>
            <a:r>
              <a:rPr lang="ru-RU" b="1" dirty="0"/>
              <a:t>признак </a:t>
            </a:r>
            <a:r>
              <a:rPr lang="ru-RU" b="1" dirty="0" smtClean="0"/>
              <a:t>глагола достался</a:t>
            </a:r>
            <a:r>
              <a:rPr lang="ru-RU" b="1" dirty="0"/>
              <a:t>  деепричастию? </a:t>
            </a:r>
            <a:endParaRPr lang="ru-RU" b="1" dirty="0" smtClean="0"/>
          </a:p>
          <a:p>
            <a:pPr>
              <a:buNone/>
            </a:pPr>
            <a:r>
              <a:rPr lang="ru-RU" dirty="0"/>
              <a:t>(имеет сов. и несов. вид)</a:t>
            </a:r>
            <a:endParaRPr lang="ru-RU" dirty="0" smtClean="0"/>
          </a:p>
        </p:txBody>
      </p:sp>
      <p:pic>
        <p:nvPicPr>
          <p:cNvPr id="28674" name="Picture 2" descr="http://s57.radikal.ru/i157/1208/a9/19cb9792630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933056"/>
            <a:ext cx="3456384" cy="2432275"/>
          </a:xfrm>
          <a:prstGeom prst="rect">
            <a:avLst/>
          </a:prstGeom>
          <a:noFill/>
        </p:spPr>
      </p:pic>
      <p:pic>
        <p:nvPicPr>
          <p:cNvPr id="28676" name="Picture 4" descr="http://i053.radikal.ru/1208/cf/335af1da8dc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250716"/>
            <a:ext cx="3600400" cy="30624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</TotalTime>
  <Words>404</Words>
  <Application>Microsoft Office PowerPoint</Application>
  <PresentationFormat>Экран (4:3)</PresentationFormat>
  <Paragraphs>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Урок по русскому языку в 4 «А» классе</vt:lpstr>
      <vt:lpstr>Цели урока:  </vt:lpstr>
      <vt:lpstr>Презентация PowerPoint</vt:lpstr>
      <vt:lpstr>Разминка</vt:lpstr>
      <vt:lpstr>Новая тема. Беседа</vt:lpstr>
      <vt:lpstr>Наблюдение</vt:lpstr>
      <vt:lpstr>Презентация PowerPoint</vt:lpstr>
      <vt:lpstr>Тема урока - ДЕЕПРИЧАСТИЕ</vt:lpstr>
      <vt:lpstr>Презентация PowerPoint</vt:lpstr>
      <vt:lpstr>  Обобщение  </vt:lpstr>
      <vt:lpstr>Презентация PowerPoint</vt:lpstr>
      <vt:lpstr>Презентация PowerPoint</vt:lpstr>
      <vt:lpstr>Презентация PowerPoint</vt:lpstr>
      <vt:lpstr>Презентация PowerPoint</vt:lpstr>
      <vt:lpstr>Урок по русскому языку в 4 «А» классе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русскому языку в 4»А» классе</dc:title>
  <dc:creator>информатика</dc:creator>
  <cp:lastModifiedBy>Елена</cp:lastModifiedBy>
  <cp:revision>20</cp:revision>
  <dcterms:created xsi:type="dcterms:W3CDTF">2014-04-07T06:27:48Z</dcterms:created>
  <dcterms:modified xsi:type="dcterms:W3CDTF">2018-04-06T06:49:56Z</dcterms:modified>
</cp:coreProperties>
</file>