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531" autoAdjust="0"/>
  </p:normalViewPr>
  <p:slideViewPr>
    <p:cSldViewPr>
      <p:cViewPr varScale="1">
        <p:scale>
          <a:sx n="72" d="100"/>
          <a:sy n="72" d="100"/>
        </p:scale>
        <p:origin x="-2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6C40F4-4CBF-45E7-8B66-82DFAC53CABB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830E4-5C8B-4CC4-9F8F-9D9D48A866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0251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830E4-5C8B-4CC4-9F8F-9D9D48A8660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56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BB0F5DA-F8A7-4234-B1B1-A8DE61495B4F}" type="datetimeFigureOut">
              <a:rPr lang="ru-RU" smtClean="0"/>
              <a:t>14.05.2017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9238A9-FF82-4EE4-8D9B-3E620D449F85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8064896" cy="2231677"/>
          </a:xfrm>
          <a:solidFill>
            <a:schemeClr val="accent2"/>
          </a:solidFill>
        </p:spPr>
        <p:txBody>
          <a:bodyPr>
            <a:normAutofit/>
          </a:bodyPr>
          <a:lstStyle/>
          <a:p>
            <a:r>
              <a:rPr lang="ru-RU" sz="7200" i="1" dirty="0" smtClean="0">
                <a:solidFill>
                  <a:srgbClr val="FFC000"/>
                </a:solidFill>
              </a:rPr>
              <a:t>Проект:</a:t>
            </a:r>
            <a:br>
              <a:rPr lang="ru-RU" sz="7200" i="1" dirty="0" smtClean="0">
                <a:solidFill>
                  <a:srgbClr val="FFC000"/>
                </a:solidFill>
              </a:rPr>
            </a:br>
            <a:r>
              <a:rPr lang="ru-RU" sz="7200" i="1" dirty="0" smtClean="0">
                <a:solidFill>
                  <a:srgbClr val="FFC000"/>
                </a:solidFill>
              </a:rPr>
              <a:t>«Юный читатель»</a:t>
            </a:r>
            <a:endParaRPr lang="ru-RU" sz="7200" i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4941168"/>
            <a:ext cx="3822576" cy="1656184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 КОМАРОВА И. Н.</a:t>
            </a:r>
            <a:endParaRPr lang="ru-RU" dirty="0"/>
          </a:p>
        </p:txBody>
      </p:sp>
      <p:pic>
        <p:nvPicPr>
          <p:cNvPr id="4" name="Рисунок 7" descr="г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500438"/>
            <a:ext cx="3924300" cy="335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959176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Беседы с детьми на тему: «Моя любимая книга».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02913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08688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                Выставка: «Моя любимая книга».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695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85050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836712"/>
            <a:ext cx="2212848" cy="1152128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         Играем</a:t>
            </a:r>
            <a:br>
              <a:rPr lang="ru-RU" sz="2800" i="1" dirty="0" smtClean="0"/>
            </a:br>
            <a:r>
              <a:rPr lang="ru-RU" sz="2800" i="1" dirty="0" smtClean="0"/>
              <a:t>         в игры.</a:t>
            </a:r>
            <a:endParaRPr lang="ru-RU" sz="2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7544" y="2204864"/>
            <a:ext cx="2209800" cy="289940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Собери сказку по картинкам.</a:t>
            </a:r>
            <a:endParaRPr lang="ru-RU" sz="2400" i="1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2763531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2179996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Собираем </a:t>
            </a:r>
            <a:r>
              <a:rPr lang="ru-RU" sz="2800" i="1" dirty="0" err="1" smtClean="0"/>
              <a:t>пазл</a:t>
            </a:r>
            <a:r>
              <a:rPr lang="ru-RU" sz="2800" i="1" dirty="0" smtClean="0"/>
              <a:t> с картинками по мотивам сказок.</a:t>
            </a:r>
            <a:endParaRPr lang="ru-RU" sz="28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3966607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Игра: «Угадай сказку по отрывку».</a:t>
            </a:r>
            <a:endParaRPr lang="ru-RU" sz="2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</p:spTree>
    <p:extLst>
      <p:ext uri="{BB962C8B-B14F-4D97-AF65-F5344CB8AC3E}">
        <p14:creationId xmlns:p14="http://schemas.microsoft.com/office/powerpoint/2010/main" val="4137338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Создавали различные виды продуктивной деятельности по мотивам сказок.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7189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                    Проводили подвижные игры:</a:t>
            </a:r>
            <a:br>
              <a:rPr lang="ru-RU" sz="2800" i="1" dirty="0" smtClean="0"/>
            </a:br>
            <a:r>
              <a:rPr lang="ru-RU" sz="2800" i="1" dirty="0" smtClean="0"/>
              <a:t>«Гуси – Лебеди», 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0415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9752" y="704088"/>
            <a:ext cx="6347048" cy="708688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Настольный театр.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4941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704088"/>
            <a:ext cx="7643192" cy="1143000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Приняли участие в конкурсе театров с постановкой сказки «Репка».</a:t>
            </a:r>
            <a:endParaRPr lang="ru-RU" sz="28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43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352928" cy="1512168"/>
          </a:xfrm>
        </p:spPr>
        <p:txBody>
          <a:bodyPr>
            <a:no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Сказка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это зернышко, из которого прорастает 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эмоциональная 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оценка ребенком жизненных явлений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 А. Сухомлинский</a:t>
            </a:r>
            <a:r>
              <a:rPr lang="ru-RU" sz="2400" i="1" dirty="0">
                <a:solidFill>
                  <a:schemeClr val="bg2"/>
                </a:solidFill>
              </a:rPr>
              <a:t/>
            </a:r>
            <a:br>
              <a:rPr lang="ru-RU" sz="2400" i="1" dirty="0">
                <a:solidFill>
                  <a:schemeClr val="bg2"/>
                </a:solidFill>
              </a:rPr>
            </a:br>
            <a:endParaRPr lang="ru-RU" sz="2400" i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44824"/>
            <a:ext cx="8496944" cy="4824536"/>
          </a:xfrm>
        </p:spPr>
      </p:pic>
    </p:spTree>
    <p:extLst>
      <p:ext uri="{BB962C8B-B14F-4D97-AF65-F5344CB8AC3E}">
        <p14:creationId xmlns:p14="http://schemas.microsoft.com/office/powerpoint/2010/main" val="1897170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764704"/>
            <a:ext cx="87129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i="1" dirty="0" smtClean="0"/>
          </a:p>
          <a:p>
            <a:r>
              <a:rPr lang="ru-RU" sz="2400" i="1" dirty="0" smtClean="0"/>
              <a:t>Роль </a:t>
            </a:r>
            <a:r>
              <a:rPr lang="ru-RU" sz="2400" i="1" dirty="0"/>
              <a:t>сказки в развитии ребенка многогранна она и фантазию развивает, и мышление, и даже правильную речь. С древних времен сказка является неотъемлемой частью воспитания каждого ребенка. Она поможет </a:t>
            </a:r>
            <a:r>
              <a:rPr lang="ru-RU" sz="2400" i="1" dirty="0" smtClean="0"/>
              <a:t>доступным </a:t>
            </a:r>
            <a:r>
              <a:rPr lang="ru-RU" sz="2400" i="1" dirty="0"/>
              <a:t>языком научить детишек жизни, расскажет им о добре и о зле. Для детей сказка намного понятнее пресных и скучных речей взрослых. Именно поэтому, чтобы поддержать малыша, объяснить и научить его чему-нибудь, </a:t>
            </a:r>
            <a:r>
              <a:rPr lang="ru-RU" sz="2400" i="1" dirty="0" smtClean="0"/>
              <a:t>взрослым </a:t>
            </a:r>
            <a:r>
              <a:rPr lang="ru-RU" sz="2400" i="1" dirty="0"/>
              <a:t>придется вспомнить главный язык детства мудрую и очень интересную сказку. Сказка в жизни детей занимает очень важное место: с ее помощью детишки очень рано начинают говорить и учатся грамотно выражать свои мысли, а еще она является лучшим помощником в формировании основ общения и поведения</a:t>
            </a:r>
            <a:r>
              <a:rPr lang="ru-RU" sz="2400" i="1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77708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3888432" cy="4032448"/>
          </a:xfrm>
        </p:spPr>
        <p:txBody>
          <a:bodyPr/>
          <a:lstStyle/>
          <a:p>
            <a:pPr>
              <a:buFont typeface="Wingdings 3" pitchFamily="18" charset="2"/>
              <a:buNone/>
            </a:pPr>
            <a:r>
              <a:rPr lang="ru-RU" sz="2400" i="1" dirty="0" smtClean="0">
                <a:solidFill>
                  <a:schemeClr val="accent2"/>
                </a:solidFill>
              </a:rPr>
              <a:t>Тип </a:t>
            </a:r>
            <a:r>
              <a:rPr lang="ru-RU" sz="2400" i="1" dirty="0">
                <a:solidFill>
                  <a:schemeClr val="accent2"/>
                </a:solidFill>
              </a:rPr>
              <a:t>проекта: </a:t>
            </a:r>
            <a:r>
              <a:rPr lang="ru-RU" sz="2400" i="1" dirty="0"/>
              <a:t>познавательно-творческий</a:t>
            </a:r>
            <a:r>
              <a:rPr lang="ru-RU" sz="2400" i="1" dirty="0" smtClean="0"/>
              <a:t>.</a:t>
            </a:r>
          </a:p>
          <a:p>
            <a:pPr>
              <a:buNone/>
            </a:pPr>
            <a:r>
              <a:rPr lang="ru-RU" sz="2400" i="1" dirty="0">
                <a:solidFill>
                  <a:schemeClr val="accent2"/>
                </a:solidFill>
              </a:rPr>
              <a:t>Сроки реализации: </a:t>
            </a:r>
            <a:r>
              <a:rPr lang="ru-RU" sz="2400" i="1" dirty="0"/>
              <a:t>октябрь – апрель</a:t>
            </a:r>
            <a:r>
              <a:rPr lang="ru-RU" sz="2400" i="1" dirty="0" smtClean="0"/>
              <a:t>.</a:t>
            </a:r>
            <a:endParaRPr lang="ru-RU" sz="2400" i="1" dirty="0"/>
          </a:p>
          <a:p>
            <a:pPr>
              <a:buFont typeface="Wingdings 3" pitchFamily="18" charset="2"/>
              <a:buNone/>
            </a:pPr>
            <a:r>
              <a:rPr lang="ru-RU" sz="2400" i="1" dirty="0">
                <a:solidFill>
                  <a:schemeClr val="accent2"/>
                </a:solidFill>
                <a:cs typeface="Times New Roman" pitchFamily="18" charset="0"/>
              </a:rPr>
              <a:t>Участники проекта:</a:t>
            </a:r>
            <a:r>
              <a:rPr lang="ru-RU" sz="2400" i="1" dirty="0">
                <a:cs typeface="Times New Roman" pitchFamily="18" charset="0"/>
              </a:rPr>
              <a:t> </a:t>
            </a:r>
            <a:endParaRPr lang="ru-RU" sz="2400" i="1" dirty="0" smtClean="0">
              <a:cs typeface="Times New Roman" pitchFamily="18" charset="0"/>
            </a:endParaRPr>
          </a:p>
          <a:p>
            <a:pPr>
              <a:buFont typeface="Wingdings 3" pitchFamily="18" charset="2"/>
              <a:buNone/>
            </a:pPr>
            <a:r>
              <a:rPr lang="ru-RU" sz="2400" i="1" dirty="0" smtClean="0">
                <a:cs typeface="Times New Roman" pitchFamily="18" charset="0"/>
              </a:rPr>
              <a:t>дети 2 младшей </a:t>
            </a:r>
            <a:r>
              <a:rPr lang="ru-RU" sz="2400" i="1" dirty="0">
                <a:cs typeface="Times New Roman" pitchFamily="18" charset="0"/>
              </a:rPr>
              <a:t>группы, воспитатели, родители.</a:t>
            </a:r>
          </a:p>
          <a:p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124744"/>
            <a:ext cx="5904656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1022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443841"/>
            <a:ext cx="835292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Цель:</a:t>
            </a:r>
            <a:r>
              <a:rPr lang="ru-RU" sz="2400" i="1" dirty="0" smtClean="0"/>
              <a:t> развивать у детей познавательный интерес к литературному слову и общению с книгой.</a:t>
            </a:r>
          </a:p>
          <a:p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</a:rPr>
              <a:t>Задачи</a:t>
            </a:r>
            <a:r>
              <a:rPr lang="ru-RU" sz="2400" i="1" dirty="0">
                <a:solidFill>
                  <a:schemeClr val="accent1">
                    <a:lumMod val="75000"/>
                  </a:schemeClr>
                </a:solidFill>
              </a:rPr>
              <a:t>: </a:t>
            </a:r>
          </a:p>
          <a:p>
            <a:r>
              <a:rPr lang="ru-RU" sz="2400" i="1" dirty="0"/>
              <a:t>- познакомить детей с различными произведениями.</a:t>
            </a:r>
          </a:p>
          <a:p>
            <a:r>
              <a:rPr lang="ru-RU" sz="2400" i="1" dirty="0"/>
              <a:t>- развивать связную речь и учить высказывать свое мнение о произведении.</a:t>
            </a:r>
          </a:p>
          <a:p>
            <a:pPr marL="342900" indent="-342900">
              <a:buFontTx/>
              <a:buChar char="-"/>
            </a:pPr>
            <a:r>
              <a:rPr lang="ru-RU" sz="2400" i="1" dirty="0"/>
              <a:t>тренировать память.</a:t>
            </a:r>
          </a:p>
          <a:p>
            <a:pPr marL="342900" indent="-342900">
              <a:buFontTx/>
              <a:buChar char="-"/>
            </a:pPr>
            <a:r>
              <a:rPr lang="ru-RU" sz="2400" i="1" dirty="0"/>
              <a:t> расширять представления детей об окружающем мире.</a:t>
            </a:r>
          </a:p>
          <a:p>
            <a:pPr marL="342900" indent="-342900">
              <a:buFontTx/>
              <a:buChar char="-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воспитывать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у детей отзывчивость, общительность, дружелюбие</a:t>
            </a:r>
            <a:r>
              <a:rPr lang="ru-RU" sz="2400" i="1" dirty="0"/>
              <a:t>.</a:t>
            </a:r>
          </a:p>
          <a:p>
            <a:pPr marL="342900" indent="-342900">
              <a:buFontTx/>
              <a:buChar char="-"/>
            </a:pPr>
            <a:r>
              <a:rPr lang="ru-RU" sz="2400" i="1" dirty="0"/>
              <a:t>развивать творческие способности, в том числе в процессе театрализованной деятельности.</a:t>
            </a:r>
          </a:p>
          <a:p>
            <a:pPr marL="342900" indent="-342900">
              <a:buFontTx/>
              <a:buChar char="-"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168351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305800" cy="5040560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Работа с родителями.</a:t>
            </a: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 Сформировать у родителей понимание роли детской литературы в развитии познания </a:t>
            </a:r>
            <a:r>
              <a:rPr lang="ru-RU" sz="2800" i="1" dirty="0" smtClean="0">
                <a:solidFill>
                  <a:schemeClr val="tx1"/>
                </a:solidFill>
              </a:rPr>
              <a:t>ребенка</a:t>
            </a:r>
            <a:r>
              <a:rPr lang="ru-RU" sz="2800" i="1" dirty="0" smtClean="0">
                <a:solidFill>
                  <a:schemeClr val="tx1"/>
                </a:solidFill>
              </a:rPr>
              <a:t>,</a:t>
            </a: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</a:rPr>
              <a:t>формировании его моральных качеств, развитии речи.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 помочь подобрать родителям литературу для домашнего чтения в соответствии с возрастом ребенка.</a:t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>
                <a:solidFill>
                  <a:schemeClr val="tx1"/>
                </a:solidFill>
              </a:rPr>
              <a:t>- </a:t>
            </a:r>
            <a:r>
              <a:rPr lang="ru-RU" sz="2800" i="1" dirty="0" smtClean="0">
                <a:solidFill>
                  <a:schemeClr val="tx1"/>
                </a:solidFill>
              </a:rPr>
              <a:t>прививать родителям привычку читать своим детям.</a:t>
            </a:r>
            <a:r>
              <a:rPr lang="ru-RU" sz="2800" i="1" dirty="0" smtClean="0">
                <a:solidFill>
                  <a:schemeClr val="tx1"/>
                </a:solidFill>
              </a:rPr>
              <a:t/>
            </a:r>
            <a:br>
              <a:rPr lang="ru-RU" sz="2800" i="1" dirty="0" smtClean="0">
                <a:solidFill>
                  <a:schemeClr val="tx1"/>
                </a:solidFill>
              </a:rPr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1399163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751344"/>
            <a:ext cx="8496944" cy="526297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fontAlgn="base"/>
            <a:endParaRPr lang="ru-RU" sz="2400" b="1" i="1" dirty="0" smtClean="0"/>
          </a:p>
          <a:p>
            <a:pPr fontAlgn="base"/>
            <a:r>
              <a:rPr lang="ru-RU" sz="2400" b="1" i="1" dirty="0">
                <a:solidFill>
                  <a:srgbClr val="0070C0"/>
                </a:solidFill>
              </a:rPr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            Этапы проекта.</a:t>
            </a:r>
            <a:endParaRPr lang="ru-RU" sz="2400" i="1" dirty="0" smtClean="0">
              <a:solidFill>
                <a:srgbClr val="0070C0"/>
              </a:solidFill>
            </a:endParaRPr>
          </a:p>
          <a:p>
            <a:pPr fontAlgn="base"/>
            <a:r>
              <a:rPr lang="ru-RU" sz="2400" b="1" i="1" dirty="0" smtClean="0">
                <a:solidFill>
                  <a:srgbClr val="0070C0"/>
                </a:solidFill>
              </a:rPr>
              <a:t> Подготовительный этап.</a:t>
            </a:r>
          </a:p>
          <a:p>
            <a:pPr fontAlgn="base"/>
            <a:r>
              <a:rPr lang="ru-RU" sz="2400" i="1" dirty="0" smtClean="0"/>
              <a:t>Тематическое </a:t>
            </a:r>
            <a:r>
              <a:rPr lang="ru-RU" sz="2400" i="1" dirty="0"/>
              <a:t>планирование проекта.</a:t>
            </a:r>
            <a:endParaRPr lang="ru-RU" sz="2400" dirty="0"/>
          </a:p>
          <a:p>
            <a:pPr fontAlgn="base"/>
            <a:r>
              <a:rPr lang="ru-RU" sz="2400" i="1" dirty="0"/>
              <a:t>Изучение методической </a:t>
            </a:r>
            <a:r>
              <a:rPr lang="ru-RU" sz="2400" i="1" dirty="0" smtClean="0"/>
              <a:t>литературы.</a:t>
            </a:r>
            <a:endParaRPr lang="ru-RU" sz="2400" i="1" dirty="0"/>
          </a:p>
          <a:p>
            <a:pPr fontAlgn="base"/>
            <a:r>
              <a:rPr lang="ru-RU" sz="2400" i="1" dirty="0" smtClean="0"/>
              <a:t>Анкетирование родителей по данной проблеме.</a:t>
            </a:r>
            <a:endParaRPr lang="ru-RU" sz="2400" i="1" dirty="0"/>
          </a:p>
          <a:p>
            <a:pPr fontAlgn="base"/>
            <a:r>
              <a:rPr lang="ru-RU" sz="2400" i="1" dirty="0"/>
              <a:t> </a:t>
            </a:r>
            <a:r>
              <a:rPr lang="ru-RU" sz="2400" b="1" i="1" dirty="0" smtClean="0">
                <a:solidFill>
                  <a:srgbClr val="0070C0"/>
                </a:solidFill>
              </a:rPr>
              <a:t> </a:t>
            </a:r>
            <a:r>
              <a:rPr lang="ru-RU" sz="2400" b="1" i="1" dirty="0">
                <a:solidFill>
                  <a:srgbClr val="0070C0"/>
                </a:solidFill>
              </a:rPr>
              <a:t>О</a:t>
            </a:r>
            <a:r>
              <a:rPr lang="ru-RU" sz="2400" b="1" i="1" dirty="0" smtClean="0">
                <a:solidFill>
                  <a:srgbClr val="0070C0"/>
                </a:solidFill>
              </a:rPr>
              <a:t>сновной этап.</a:t>
            </a:r>
            <a:endParaRPr lang="ru-RU" sz="2400" i="1" dirty="0">
              <a:solidFill>
                <a:srgbClr val="0070C0"/>
              </a:solidFill>
            </a:endParaRPr>
          </a:p>
          <a:p>
            <a:pPr fontAlgn="base"/>
            <a:r>
              <a:rPr lang="ru-RU" sz="2400" i="1" dirty="0"/>
              <a:t>Организация совместной работы детей, родителей и педагогов над проектом.</a:t>
            </a:r>
            <a:endParaRPr lang="ru-RU" sz="2400" i="1" dirty="0"/>
          </a:p>
          <a:p>
            <a:pPr fontAlgn="base"/>
            <a:r>
              <a:rPr lang="ru-RU" sz="2400" i="1" dirty="0"/>
              <a:t>Деятельность в соответствии с тематическим планированием. </a:t>
            </a:r>
            <a:endParaRPr lang="ru-RU" sz="2400" i="1" dirty="0"/>
          </a:p>
          <a:p>
            <a:pPr fontAlgn="base"/>
            <a:r>
              <a:rPr lang="ru-RU" sz="2400" b="1" i="1" dirty="0"/>
              <a:t> </a:t>
            </a:r>
            <a:r>
              <a:rPr lang="ru-RU" sz="2400" b="1" i="1" dirty="0" smtClean="0">
                <a:solidFill>
                  <a:srgbClr val="0070C0"/>
                </a:solidFill>
              </a:rPr>
              <a:t>Заключительный этап.</a:t>
            </a:r>
            <a:endParaRPr lang="ru-RU" sz="2400" i="1" dirty="0">
              <a:solidFill>
                <a:srgbClr val="0070C0"/>
              </a:solidFill>
            </a:endParaRPr>
          </a:p>
          <a:p>
            <a:pPr fontAlgn="base"/>
            <a:r>
              <a:rPr lang="ru-RU" sz="2400" i="1" dirty="0" smtClean="0"/>
              <a:t>Театрализованная </a:t>
            </a:r>
            <a:r>
              <a:rPr lang="ru-RU" sz="2400" i="1" dirty="0"/>
              <a:t>деятельность. </a:t>
            </a:r>
            <a:endParaRPr lang="ru-RU" sz="2400" i="1" dirty="0" smtClean="0"/>
          </a:p>
          <a:p>
            <a:pPr fontAlgn="base"/>
            <a:r>
              <a:rPr lang="ru-RU" sz="2400" i="1" dirty="0"/>
              <a:t> Презентация проекта</a:t>
            </a:r>
            <a:r>
              <a:rPr lang="ru-RU" sz="2400" i="1" dirty="0" smtClean="0"/>
              <a:t>.</a:t>
            </a:r>
            <a:endParaRPr lang="ru-RU" sz="2400" i="1" dirty="0"/>
          </a:p>
        </p:txBody>
      </p:sp>
    </p:spTree>
    <p:extLst>
      <p:ext uri="{BB962C8B-B14F-4D97-AF65-F5344CB8AC3E}">
        <p14:creationId xmlns:p14="http://schemas.microsoft.com/office/powerpoint/2010/main" val="2848511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ru-RU" sz="2400" i="1" dirty="0" smtClean="0"/>
              <a:t>По результатам анкетирования была подобрана и проведена консультация для родителей на тему: </a:t>
            </a:r>
            <a:br>
              <a:rPr lang="ru-RU" sz="2400" i="1" dirty="0" smtClean="0"/>
            </a:br>
            <a:r>
              <a:rPr lang="ru-RU" sz="2400" i="1" dirty="0"/>
              <a:t> </a:t>
            </a:r>
            <a:r>
              <a:rPr lang="ru-RU" sz="2400" i="1" dirty="0" smtClean="0"/>
              <a:t>                            «Что прочесть своему ребенку».</a:t>
            </a:r>
            <a:endParaRPr lang="ru-RU" sz="2400" i="1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5" y="2060849"/>
            <a:ext cx="7488833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18732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704088"/>
            <a:ext cx="6707088" cy="708688"/>
          </a:xfrm>
        </p:spPr>
        <p:txBody>
          <a:bodyPr>
            <a:normAutofit/>
          </a:bodyPr>
          <a:lstStyle/>
          <a:p>
            <a:r>
              <a:rPr lang="ru-RU" sz="4000" i="1" dirty="0" smtClean="0"/>
              <a:t>Реализация проекта.</a:t>
            </a: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2852935"/>
            <a:ext cx="3096344" cy="3501989"/>
          </a:xfrm>
        </p:spPr>
        <p:txBody>
          <a:bodyPr/>
          <a:lstStyle/>
          <a:p>
            <a:r>
              <a:rPr lang="ru-RU" i="1" dirty="0" smtClean="0"/>
              <a:t>Чтение художественной литературы.</a:t>
            </a:r>
          </a:p>
          <a:p>
            <a:r>
              <a:rPr lang="ru-RU" i="1" dirty="0" smtClean="0"/>
              <a:t> Рассматривание иллюстраций.</a:t>
            </a:r>
          </a:p>
          <a:p>
            <a:r>
              <a:rPr lang="ru-RU" i="1" dirty="0" smtClean="0"/>
              <a:t> Обсуждение прочитанного.</a:t>
            </a:r>
            <a:endParaRPr lang="ru-RU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779912" y="1556792"/>
            <a:ext cx="4906888" cy="479813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83707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212</TotalTime>
  <Words>353</Words>
  <Application>Microsoft Office PowerPoint</Application>
  <PresentationFormat>Экран (4:3)</PresentationFormat>
  <Paragraphs>47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Проект: «Юный читатель»</vt:lpstr>
      <vt:lpstr>         Сказка - это зернышко, из которого прорастает    эмоциональная оценка ребенком жизненных явлений». В. А. Сухомлинский </vt:lpstr>
      <vt:lpstr>Презентация PowerPoint</vt:lpstr>
      <vt:lpstr>Презентация PowerPoint</vt:lpstr>
      <vt:lpstr>Презентация PowerPoint</vt:lpstr>
      <vt:lpstr>Работа с родителями. -  Сформировать у родителей понимание роли детской литературы в развитии познания ребенка,  формировании его моральных качеств, развитии речи. -  помочь подобрать родителям литературу для домашнего чтения в соответствии с возрастом ребенка. - прививать родителям привычку читать своим детям.  </vt:lpstr>
      <vt:lpstr>Презентация PowerPoint</vt:lpstr>
      <vt:lpstr>По результатам анкетирования была подобрана и проведена консультация для родителей на тему:                               «Что прочесть своему ребенку».</vt:lpstr>
      <vt:lpstr>Реализация проекта.</vt:lpstr>
      <vt:lpstr>Беседы с детьми на тему: «Моя любимая книга».</vt:lpstr>
      <vt:lpstr>                Выставка: «Моя любимая книга».</vt:lpstr>
      <vt:lpstr>         Играем          в игры.</vt:lpstr>
      <vt:lpstr>Собираем пазл с картинками по мотивам сказок.</vt:lpstr>
      <vt:lpstr>Игра: «Угадай сказку по отрывку».</vt:lpstr>
      <vt:lpstr>Создавали различные виды продуктивной деятельности по мотивам сказок.</vt:lpstr>
      <vt:lpstr>                    Проводили подвижные игры: «Гуси – Лебеди», </vt:lpstr>
      <vt:lpstr>Настольный театр.</vt:lpstr>
      <vt:lpstr>Приняли участие в конкурсе театров с постановкой сказки «Репка».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ПРОЕКТ:ЮНЫЙ ЧИТАТЕЛЬ</dc:title>
  <dc:creator>Home</dc:creator>
  <cp:lastModifiedBy>Home</cp:lastModifiedBy>
  <cp:revision>35</cp:revision>
  <dcterms:created xsi:type="dcterms:W3CDTF">2017-05-13T09:51:43Z</dcterms:created>
  <dcterms:modified xsi:type="dcterms:W3CDTF">2017-05-14T15:35:09Z</dcterms:modified>
</cp:coreProperties>
</file>