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89" r:id="rId4"/>
    <p:sldId id="288" r:id="rId5"/>
    <p:sldId id="286" r:id="rId6"/>
    <p:sldId id="285" r:id="rId7"/>
    <p:sldId id="275" r:id="rId8"/>
    <p:sldId id="277" r:id="rId9"/>
    <p:sldId id="276" r:id="rId10"/>
    <p:sldId id="266" r:id="rId11"/>
    <p:sldId id="278" r:id="rId12"/>
    <p:sldId id="267" r:id="rId13"/>
    <p:sldId id="279" r:id="rId14"/>
    <p:sldId id="270" r:id="rId15"/>
    <p:sldId id="280" r:id="rId16"/>
    <p:sldId id="282" r:id="rId17"/>
    <p:sldId id="283" r:id="rId18"/>
    <p:sldId id="271" r:id="rId19"/>
    <p:sldId id="259" r:id="rId20"/>
    <p:sldId id="260" r:id="rId21"/>
    <p:sldId id="281" r:id="rId22"/>
    <p:sldId id="28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90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A794F-BFB4-49F2-B463-5F4967A22258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5321-24D1-4DA5-AAC8-B591AFAED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A794F-BFB4-49F2-B463-5F4967A22258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5321-24D1-4DA5-AAC8-B591AFAED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A794F-BFB4-49F2-B463-5F4967A22258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5321-24D1-4DA5-AAC8-B591AFAED08B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A794F-BFB4-49F2-B463-5F4967A22258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5321-24D1-4DA5-AAC8-B591AFAED08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A794F-BFB4-49F2-B463-5F4967A22258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5321-24D1-4DA5-AAC8-B591AFAED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A794F-BFB4-49F2-B463-5F4967A22258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5321-24D1-4DA5-AAC8-B591AFAED08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A794F-BFB4-49F2-B463-5F4967A22258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5321-24D1-4DA5-AAC8-B591AFAED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A794F-BFB4-49F2-B463-5F4967A22258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5321-24D1-4DA5-AAC8-B591AFAED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A794F-BFB4-49F2-B463-5F4967A22258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5321-24D1-4DA5-AAC8-B591AFAED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A794F-BFB4-49F2-B463-5F4967A22258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5321-24D1-4DA5-AAC8-B591AFAED08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A794F-BFB4-49F2-B463-5F4967A22258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5321-24D1-4DA5-AAC8-B591AFAED08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BEA794F-BFB4-49F2-B463-5F4967A22258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2D25321-24D1-4DA5-AAC8-B591AFAED08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Современные </a:t>
            </a:r>
            <a:r>
              <a:rPr lang="ru-RU" i="1" dirty="0" err="1" smtClean="0"/>
              <a:t>здоровьесберегающие</a:t>
            </a:r>
            <a:r>
              <a:rPr lang="ru-RU" i="1" dirty="0" smtClean="0"/>
              <a:t> технологии  в ДОУ.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3556001"/>
            <a:ext cx="4712568" cy="1473200"/>
          </a:xfrm>
        </p:spPr>
        <p:txBody>
          <a:bodyPr/>
          <a:lstStyle/>
          <a:p>
            <a:r>
              <a:rPr lang="ru-RU" i="1" dirty="0" smtClean="0"/>
              <a:t>Выполнила: </a:t>
            </a:r>
            <a:r>
              <a:rPr lang="ru-RU" sz="2800" i="1" dirty="0" smtClean="0"/>
              <a:t>Комарова И. Н.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85519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404665"/>
            <a:ext cx="84249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                              Дыхательная гимнастика</a:t>
            </a:r>
            <a:r>
              <a:rPr lang="ru-RU" sz="2800" b="1" dirty="0" smtClean="0"/>
              <a:t>.</a:t>
            </a:r>
          </a:p>
          <a:p>
            <a:r>
              <a:rPr lang="ru-RU" sz="2800" i="1" dirty="0" smtClean="0">
                <a:solidFill>
                  <a:schemeClr val="tx2"/>
                </a:solidFill>
              </a:rPr>
              <a:t>Использование дыхательной гимнастики помогает:</a:t>
            </a:r>
          </a:p>
          <a:p>
            <a:r>
              <a:rPr lang="ru-RU" sz="2800" i="1" dirty="0" smtClean="0">
                <a:solidFill>
                  <a:schemeClr val="tx2"/>
                </a:solidFill>
              </a:rPr>
              <a:t>улучшить работу внутренних органов;</a:t>
            </a:r>
          </a:p>
          <a:p>
            <a:r>
              <a:rPr lang="ru-RU" sz="2800" i="1" dirty="0" smtClean="0">
                <a:solidFill>
                  <a:schemeClr val="tx2"/>
                </a:solidFill>
              </a:rPr>
              <a:t>активизировать мозговое кровообращение, повысить насыщение организма кислородом;</a:t>
            </a:r>
          </a:p>
          <a:p>
            <a:r>
              <a:rPr lang="ru-RU" sz="2800" i="1" dirty="0" smtClean="0">
                <a:solidFill>
                  <a:schemeClr val="tx2"/>
                </a:solidFill>
              </a:rPr>
              <a:t>тренировать дыхательный аппарата;</a:t>
            </a:r>
          </a:p>
          <a:p>
            <a:r>
              <a:rPr lang="ru-RU" sz="2800" i="1" dirty="0" smtClean="0">
                <a:solidFill>
                  <a:schemeClr val="tx2"/>
                </a:solidFill>
              </a:rPr>
              <a:t>осуществлять профилактику заболеваний органов дыхания;</a:t>
            </a:r>
          </a:p>
          <a:p>
            <a:r>
              <a:rPr lang="ru-RU" sz="2800" i="1" dirty="0" smtClean="0">
                <a:solidFill>
                  <a:schemeClr val="tx2"/>
                </a:solidFill>
              </a:rPr>
              <a:t>повысить защитные механизмы организма;</a:t>
            </a:r>
          </a:p>
          <a:p>
            <a:r>
              <a:rPr lang="ru-RU" sz="2800" i="1" dirty="0" smtClean="0">
                <a:solidFill>
                  <a:schemeClr val="tx2"/>
                </a:solidFill>
              </a:rPr>
              <a:t>восстановить душевное равновесие, успокоиться;</a:t>
            </a:r>
          </a:p>
          <a:p>
            <a:r>
              <a:rPr lang="ru-RU" sz="2800" i="1" dirty="0" smtClean="0">
                <a:solidFill>
                  <a:schemeClr val="tx2"/>
                </a:solidFill>
              </a:rPr>
              <a:t>развивать речевое дыхание.</a:t>
            </a:r>
            <a:endParaRPr lang="ru-RU" sz="28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06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tx2"/>
                </a:solidFill>
              </a:rPr>
              <a:t> </a:t>
            </a:r>
            <a:r>
              <a:rPr lang="ru-RU" sz="3100" b="1" i="1" dirty="0">
                <a:solidFill>
                  <a:schemeClr val="tx2"/>
                </a:solidFill>
              </a:rPr>
              <a:t>Дыхательная гимнастика</a:t>
            </a:r>
            <a:r>
              <a:rPr lang="ru-RU" sz="3100" b="1" dirty="0"/>
              <a:t>.</a:t>
            </a:r>
            <a:endParaRPr lang="ru-RU" sz="31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6656" y="2852936"/>
            <a:ext cx="3391288" cy="4649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7333" y="3861048"/>
            <a:ext cx="2598524" cy="226511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13648" y="2852935"/>
            <a:ext cx="3556744" cy="46493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76055" y="3573016"/>
            <a:ext cx="3391161" cy="255314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E:\3 группа\IMG_20180316_1559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267091"/>
            <a:ext cx="4032448" cy="53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3 группа\IMG_20180316_1559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267091"/>
            <a:ext cx="4032448" cy="53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766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89844"/>
            <a:ext cx="86409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                            Пальчиковая гимнастика.</a:t>
            </a:r>
            <a:endParaRPr lang="ru-RU" sz="2800" b="1" i="1" dirty="0">
              <a:solidFill>
                <a:schemeClr val="tx2"/>
              </a:solidFill>
            </a:endParaRPr>
          </a:p>
          <a:p>
            <a:r>
              <a:rPr lang="ru-RU" sz="2800" i="1" dirty="0">
                <a:solidFill>
                  <a:schemeClr val="tx2"/>
                </a:solidFill>
              </a:rPr>
              <a:t>Пальчиковая гимнастика — это вид </a:t>
            </a:r>
            <a:r>
              <a:rPr lang="ru-RU" sz="2800" i="1" dirty="0" err="1">
                <a:solidFill>
                  <a:schemeClr val="tx2"/>
                </a:solidFill>
              </a:rPr>
              <a:t>здоровьесберегающих</a:t>
            </a:r>
            <a:r>
              <a:rPr lang="ru-RU" sz="2800" i="1" dirty="0">
                <a:solidFill>
                  <a:schemeClr val="tx2"/>
                </a:solidFill>
              </a:rPr>
              <a:t> технологий, который применяется не только для развития мелкой моторики рук (что важно для подготовки ребенка к рисованию, лепке и письму), но и для решения проблем с речевым развитием у детей. Помимо этого такая гимнастика способствует развитию:</a:t>
            </a:r>
          </a:p>
          <a:p>
            <a:r>
              <a:rPr lang="ru-RU" sz="2800" i="1" dirty="0">
                <a:solidFill>
                  <a:schemeClr val="tx2"/>
                </a:solidFill>
              </a:rPr>
              <a:t>осязательных ощущений;</a:t>
            </a:r>
          </a:p>
          <a:p>
            <a:r>
              <a:rPr lang="ru-RU" sz="2800" i="1" dirty="0">
                <a:solidFill>
                  <a:schemeClr val="tx2"/>
                </a:solidFill>
              </a:rPr>
              <a:t>координации движений пальцев и рук;</a:t>
            </a:r>
          </a:p>
          <a:p>
            <a:r>
              <a:rPr lang="ru-RU" sz="2800" i="1" dirty="0">
                <a:solidFill>
                  <a:schemeClr val="tx2"/>
                </a:solidFill>
              </a:rPr>
              <a:t>творческих способностей дошкольников</a:t>
            </a:r>
            <a:r>
              <a:rPr lang="ru-RU" sz="2800" i="1" dirty="0" smtClean="0">
                <a:solidFill>
                  <a:schemeClr val="tx2"/>
                </a:solidFill>
              </a:rPr>
              <a:t>.</a:t>
            </a:r>
            <a:endParaRPr lang="ru-RU" sz="28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93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tx2"/>
                </a:solidFill>
              </a:rPr>
              <a:t> </a:t>
            </a:r>
            <a:endParaRPr lang="ru-RU" sz="31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32656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2"/>
                </a:solidFill>
              </a:rPr>
              <a:t> </a:t>
            </a:r>
            <a:r>
              <a:rPr lang="ru-RU" sz="2800" b="1" i="1" dirty="0">
                <a:solidFill>
                  <a:schemeClr val="tx2"/>
                </a:solidFill>
              </a:rPr>
              <a:t>Пальчиковая гимнастика</a:t>
            </a:r>
            <a:r>
              <a:rPr lang="ru-RU" b="1" i="1" dirty="0">
                <a:solidFill>
                  <a:schemeClr val="tx2"/>
                </a:solidFill>
              </a:rPr>
              <a:t>.</a:t>
            </a:r>
            <a:endParaRPr lang="ru-RU" dirty="0"/>
          </a:p>
        </p:txBody>
      </p:sp>
      <p:pic>
        <p:nvPicPr>
          <p:cNvPr id="4098" name="Picture 2" descr="E:\3 группа\IMG_20180319_15532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573476"/>
            <a:ext cx="4379042" cy="505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3 группа\IMG_20180319_15534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08176" y="1573476"/>
            <a:ext cx="4055672" cy="506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036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                                    Гимнастика </a:t>
            </a:r>
            <a:r>
              <a:rPr lang="ru-RU" sz="2800" b="1" i="1" dirty="0">
                <a:solidFill>
                  <a:schemeClr val="tx2"/>
                </a:solidFill>
              </a:rPr>
              <a:t>для </a:t>
            </a:r>
            <a:r>
              <a:rPr lang="ru-RU" sz="2800" b="1" i="1" dirty="0" smtClean="0">
                <a:solidFill>
                  <a:schemeClr val="tx2"/>
                </a:solidFill>
              </a:rPr>
              <a:t>глаз.</a:t>
            </a:r>
            <a:endParaRPr lang="ru-RU" sz="2800" b="1" i="1" dirty="0">
              <a:solidFill>
                <a:schemeClr val="tx2"/>
              </a:solidFill>
            </a:endParaRPr>
          </a:p>
          <a:p>
            <a:r>
              <a:rPr lang="ru-RU" sz="2800" i="1" dirty="0" smtClean="0">
                <a:solidFill>
                  <a:schemeClr val="tx2"/>
                </a:solidFill>
              </a:rPr>
              <a:t>Гимнастика </a:t>
            </a:r>
            <a:r>
              <a:rPr lang="ru-RU" sz="2800" i="1" dirty="0">
                <a:solidFill>
                  <a:schemeClr val="tx2"/>
                </a:solidFill>
              </a:rPr>
              <a:t>для глаз необходима для:</a:t>
            </a:r>
          </a:p>
          <a:p>
            <a:r>
              <a:rPr lang="ru-RU" sz="2800" i="1" dirty="0">
                <a:solidFill>
                  <a:schemeClr val="tx2"/>
                </a:solidFill>
              </a:rPr>
              <a:t>снятия напряжения;</a:t>
            </a:r>
          </a:p>
          <a:p>
            <a:r>
              <a:rPr lang="ru-RU" sz="2800" i="1" dirty="0">
                <a:solidFill>
                  <a:schemeClr val="tx2"/>
                </a:solidFill>
              </a:rPr>
              <a:t>предупреждения утомления;</a:t>
            </a:r>
          </a:p>
          <a:p>
            <a:r>
              <a:rPr lang="ru-RU" sz="2800" i="1" dirty="0">
                <a:solidFill>
                  <a:schemeClr val="tx2"/>
                </a:solidFill>
              </a:rPr>
              <a:t>тренировки глазных мышц;</a:t>
            </a:r>
          </a:p>
          <a:p>
            <a:r>
              <a:rPr lang="ru-RU" sz="2800" i="1" dirty="0">
                <a:solidFill>
                  <a:schemeClr val="tx2"/>
                </a:solidFill>
              </a:rPr>
              <a:t>укрепления глазного аппарата.</a:t>
            </a:r>
          </a:p>
          <a:p>
            <a:r>
              <a:rPr lang="ru-RU" sz="2800" i="1" dirty="0">
                <a:solidFill>
                  <a:schemeClr val="tx2"/>
                </a:solidFill>
              </a:rPr>
              <a:t>Для выполнения такой гимнастики достаточно 2-4 минуты</a:t>
            </a:r>
            <a:r>
              <a:rPr lang="ru-RU" sz="2800" i="1" dirty="0" smtClean="0">
                <a:solidFill>
                  <a:schemeClr val="tx2"/>
                </a:solidFill>
              </a:rPr>
              <a:t>.</a:t>
            </a:r>
          </a:p>
          <a:p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>
                <a:solidFill>
                  <a:schemeClr val="tx2"/>
                </a:solidFill>
              </a:rPr>
              <a:t>Главное правило данной гимнастики состоит в том, что двигаться должны только глаза, а голова остается в неподвижном состоянии (кроме случаев, где предусмотрены наклоны головы</a:t>
            </a:r>
            <a:r>
              <a:rPr lang="ru-RU" sz="2800" i="1" dirty="0" smtClean="0">
                <a:solidFill>
                  <a:schemeClr val="tx2"/>
                </a:solidFill>
              </a:rPr>
              <a:t>).</a:t>
            </a:r>
          </a:p>
          <a:p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>
                <a:solidFill>
                  <a:schemeClr val="tx2"/>
                </a:solidFill>
              </a:rPr>
              <a:t>Все упражнения нужно делать стоя.</a:t>
            </a:r>
          </a:p>
        </p:txBody>
      </p:sp>
    </p:spTree>
    <p:extLst>
      <p:ext uri="{BB962C8B-B14F-4D97-AF65-F5344CB8AC3E}">
        <p14:creationId xmlns:p14="http://schemas.microsoft.com/office/powerpoint/2010/main" val="321248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tx2"/>
                </a:solidFill>
              </a:rPr>
              <a:t>Гимнастика для </a:t>
            </a:r>
            <a:r>
              <a:rPr lang="ru-RU" sz="2800" b="1" i="1" dirty="0" smtClean="0">
                <a:solidFill>
                  <a:schemeClr val="tx2"/>
                </a:solidFill>
              </a:rPr>
              <a:t>глаз.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5" y="3212976"/>
            <a:ext cx="2671209" cy="29135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940152" y="3284984"/>
            <a:ext cx="2527192" cy="28414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E:\3 группа\IMG_20180319_1551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220755"/>
            <a:ext cx="4032057" cy="537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3 группа\IMG_20180319_1551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220755"/>
            <a:ext cx="4086064" cy="544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9524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                                 Точечный </a:t>
            </a:r>
            <a:r>
              <a:rPr lang="ru-RU" sz="2800" b="1" i="1" dirty="0">
                <a:solidFill>
                  <a:schemeClr val="tx2"/>
                </a:solidFill>
              </a:rPr>
              <a:t>массаж.</a:t>
            </a:r>
            <a:br>
              <a:rPr lang="ru-RU" sz="2800" b="1" i="1" dirty="0">
                <a:solidFill>
                  <a:schemeClr val="tx2"/>
                </a:solidFill>
              </a:rPr>
            </a:br>
            <a:r>
              <a:rPr lang="ru-RU" sz="2800" i="1" dirty="0"/>
              <a:t>Профилактика простудных и других заболеваний , повышение жизненного тонуса у детей, привития чувства ответственности за своё здоровье. Уверенности в том, что они сами могут улучшить своё самочувствие.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50680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tx2"/>
                </a:solidFill>
              </a:rPr>
              <a:t> </a:t>
            </a:r>
            <a:r>
              <a:rPr lang="ru-RU" sz="3100" b="1" i="1" dirty="0">
                <a:solidFill>
                  <a:schemeClr val="tx2"/>
                </a:solidFill>
              </a:rPr>
              <a:t>Точечный массаж.</a:t>
            </a:r>
            <a:br>
              <a:rPr lang="ru-RU" sz="3100" b="1" i="1" dirty="0">
                <a:solidFill>
                  <a:schemeClr val="tx2"/>
                </a:solidFill>
              </a:rPr>
            </a:br>
            <a:endParaRPr lang="ru-RU" sz="3100" dirty="0"/>
          </a:p>
        </p:txBody>
      </p:sp>
      <p:pic>
        <p:nvPicPr>
          <p:cNvPr id="7170" name="Picture 2" descr="E:\3 группа\IMG_20180316_15571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914400"/>
            <a:ext cx="8503380" cy="5682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109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568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</a:rPr>
              <a:t>                                                     </a:t>
            </a:r>
            <a:r>
              <a:rPr lang="ru-RU" sz="2800" b="1" i="1" dirty="0" smtClean="0">
                <a:solidFill>
                  <a:schemeClr val="tx2"/>
                </a:solidFill>
              </a:rPr>
              <a:t>Игровой </a:t>
            </a:r>
            <a:r>
              <a:rPr lang="ru-RU" sz="2800" b="1" i="1" dirty="0" err="1" smtClean="0">
                <a:solidFill>
                  <a:schemeClr val="tx2"/>
                </a:solidFill>
              </a:rPr>
              <a:t>стретчинг</a:t>
            </a:r>
            <a:r>
              <a:rPr lang="ru-RU" sz="2800" b="1" i="1" dirty="0" smtClean="0">
                <a:solidFill>
                  <a:schemeClr val="tx2"/>
                </a:solidFill>
              </a:rPr>
              <a:t>.</a:t>
            </a:r>
          </a:p>
          <a:p>
            <a:r>
              <a:rPr lang="ru-RU" sz="2800" i="1" dirty="0" smtClean="0">
                <a:solidFill>
                  <a:schemeClr val="tx2"/>
                </a:solidFill>
              </a:rPr>
              <a:t>Игровой </a:t>
            </a:r>
            <a:r>
              <a:rPr lang="ru-RU" sz="2800" i="1" dirty="0" err="1">
                <a:solidFill>
                  <a:schemeClr val="tx2"/>
                </a:solidFill>
              </a:rPr>
              <a:t>стретчинг</a:t>
            </a:r>
            <a:r>
              <a:rPr lang="ru-RU" sz="2800" i="1" dirty="0">
                <a:solidFill>
                  <a:schemeClr val="tx2"/>
                </a:solidFill>
              </a:rPr>
              <a:t> – это творческая деятельность, при которой дети живут в мире образов, зачастую не менее реальных для них, чем окружающая действительность</a:t>
            </a:r>
            <a:r>
              <a:rPr lang="ru-RU" sz="2800" i="1" dirty="0" smtClean="0">
                <a:solidFill>
                  <a:schemeClr val="tx2"/>
                </a:solidFill>
              </a:rPr>
              <a:t>.</a:t>
            </a:r>
          </a:p>
          <a:p>
            <a:r>
              <a:rPr lang="ru-RU" sz="2800" i="1" dirty="0" smtClean="0">
                <a:solidFill>
                  <a:schemeClr val="tx2"/>
                </a:solidFill>
              </a:rPr>
              <a:t> Реализация </a:t>
            </a:r>
            <a:r>
              <a:rPr lang="ru-RU" sz="2800" i="1" dirty="0">
                <a:solidFill>
                  <a:schemeClr val="tx2"/>
                </a:solidFill>
              </a:rPr>
              <a:t>игровых возможностей в целях оздоровления и развития ребенка и составляет суть </a:t>
            </a:r>
            <a:r>
              <a:rPr lang="ru-RU" sz="2800" i="1" dirty="0" err="1">
                <a:solidFill>
                  <a:schemeClr val="tx2"/>
                </a:solidFill>
              </a:rPr>
              <a:t>стретчинга</a:t>
            </a:r>
            <a:r>
              <a:rPr lang="ru-RU" sz="2800" i="1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53184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640960" cy="5256584"/>
          </a:xfrm>
        </p:spPr>
        <p:txBody>
          <a:bodyPr/>
          <a:lstStyle/>
          <a:p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332656"/>
            <a:ext cx="8424936" cy="7920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i="1" dirty="0" smtClean="0"/>
              <a:t>                     Занятие </a:t>
            </a:r>
            <a:r>
              <a:rPr lang="ru-RU" sz="2400" b="1" i="1" dirty="0"/>
              <a:t>игровым </a:t>
            </a:r>
            <a:r>
              <a:rPr lang="ru-RU" sz="2400" b="1" i="1" dirty="0" err="1"/>
              <a:t>стретчингом</a:t>
            </a:r>
            <a:r>
              <a:rPr lang="ru-RU" sz="2400" b="1" i="1" dirty="0"/>
              <a:t> «Кошка</a:t>
            </a:r>
            <a:r>
              <a:rPr lang="ru-RU" sz="2400" b="1" i="1" dirty="0" smtClean="0"/>
              <a:t>».</a:t>
            </a:r>
            <a:r>
              <a:rPr lang="ru-RU" sz="2400" i="1" dirty="0"/>
              <a:t/>
            </a:r>
            <a:br>
              <a:rPr lang="ru-RU" sz="2400" i="1" dirty="0"/>
            </a:br>
            <a:endParaRPr lang="ru-RU" dirty="0"/>
          </a:p>
        </p:txBody>
      </p:sp>
      <p:pic>
        <p:nvPicPr>
          <p:cNvPr id="8194" name="Picture 2" descr="E:\3 группа\IMG_20180319_1550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076762"/>
            <a:ext cx="4086436" cy="544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E:\3 группа\IMG_20180319_155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7" y="1052738"/>
            <a:ext cx="4104455" cy="547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996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836712"/>
            <a:ext cx="7772400" cy="3150848"/>
          </a:xfrm>
        </p:spPr>
        <p:txBody>
          <a:bodyPr>
            <a:normAutofit/>
          </a:bodyPr>
          <a:lstStyle/>
          <a:p>
            <a:r>
              <a:rPr lang="ru-RU" sz="4000" i="1" dirty="0" smtClean="0"/>
              <a:t>Здоровье - бесценный дар, потеряв его в молодости не найдешь до самой старости.</a:t>
            </a:r>
            <a:br>
              <a:rPr lang="ru-RU" sz="4000" i="1" dirty="0" smtClean="0"/>
            </a:br>
            <a:r>
              <a:rPr lang="ru-RU" sz="4000" i="1" dirty="0" smtClean="0"/>
              <a:t>                                    </a:t>
            </a:r>
            <a:r>
              <a:rPr lang="ru-RU" sz="2800" i="1" dirty="0" smtClean="0"/>
              <a:t>Народная мудрость</a:t>
            </a:r>
            <a:r>
              <a:rPr lang="ru-RU" sz="3200" i="1" dirty="0" smtClean="0"/>
              <a:t>.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29694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424847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                                     Релаксация.</a:t>
            </a:r>
            <a:r>
              <a:rPr lang="ru-RU" sz="2800" b="1" i="1" dirty="0">
                <a:solidFill>
                  <a:schemeClr val="tx2"/>
                </a:solidFill>
              </a:rPr>
              <a:t> </a:t>
            </a:r>
            <a:endParaRPr lang="ru-RU" sz="2800" b="1" i="1" dirty="0" smtClean="0">
              <a:solidFill>
                <a:schemeClr val="tx2"/>
              </a:solidFill>
            </a:endParaRPr>
          </a:p>
          <a:p>
            <a:r>
              <a:rPr lang="ru-RU" sz="2800" i="1" dirty="0" smtClean="0">
                <a:solidFill>
                  <a:schemeClr val="tx2"/>
                </a:solidFill>
              </a:rPr>
              <a:t>– </a:t>
            </a:r>
            <a:r>
              <a:rPr lang="ru-RU" sz="2800" i="1" dirty="0">
                <a:solidFill>
                  <a:schemeClr val="tx2"/>
                </a:solidFill>
              </a:rPr>
              <a:t>глубокое мышечное расслабление, сопровождающееся снятием психического напряжения</a:t>
            </a:r>
            <a:r>
              <a:rPr lang="ru-RU" sz="2800" i="1" dirty="0" smtClean="0">
                <a:solidFill>
                  <a:schemeClr val="tx2"/>
                </a:solidFill>
              </a:rPr>
              <a:t>.</a:t>
            </a:r>
          </a:p>
          <a:p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>
                <a:solidFill>
                  <a:schemeClr val="tx2"/>
                </a:solidFill>
              </a:rPr>
              <a:t>Релаксация может быть как непроизвольной, так и произвольной, достигнутой в результате применения специальных психофизиологических техник. </a:t>
            </a:r>
            <a:r>
              <a:rPr lang="ru-RU" sz="2000" i="1" dirty="0">
                <a:solidFill>
                  <a:schemeClr val="tx2"/>
                </a:solidFill>
              </a:rPr>
              <a:t> </a:t>
            </a:r>
            <a:endParaRPr lang="ru-RU" sz="2000" i="1" dirty="0" smtClean="0">
              <a:solidFill>
                <a:schemeClr val="tx2"/>
              </a:solidFill>
            </a:endParaRPr>
          </a:p>
        </p:txBody>
      </p:sp>
      <p:pic>
        <p:nvPicPr>
          <p:cNvPr id="3075" name="Picture 3" descr="E:\группа тры\IMG_20180322_1626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812709"/>
            <a:ext cx="4338032" cy="578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2342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221"/>
          <a:stretch/>
        </p:blipFill>
        <p:spPr bwMode="auto">
          <a:xfrm>
            <a:off x="0" y="0"/>
            <a:ext cx="9130010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2031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/>
              <a:t>Спасибо за внимание.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825322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640960" cy="3450712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 err="1">
                <a:solidFill>
                  <a:schemeClr val="tx2"/>
                </a:solidFill>
              </a:rPr>
              <a:t>Здоровьесберегающие</a:t>
            </a:r>
            <a:r>
              <a:rPr lang="ru-RU" sz="2800" b="1" i="1" dirty="0">
                <a:solidFill>
                  <a:schemeClr val="tx2"/>
                </a:solidFill>
              </a:rPr>
              <a:t> технологии</a:t>
            </a:r>
            <a:r>
              <a:rPr lang="ru-RU" sz="2800" i="1" dirty="0">
                <a:solidFill>
                  <a:schemeClr val="tx2"/>
                </a:solidFill>
              </a:rPr>
              <a:t> в дошкольном образовании - технологии, направленные на решение приоритетной задачи современного дошкольного образования - задачи сохранения, поддержания и обогащения здоровья субъектов педагогического процесса в детском саду: детей, педагогов </a:t>
            </a:r>
            <a:r>
              <a:rPr lang="ru-RU" sz="2800" i="1" dirty="0" smtClean="0">
                <a:solidFill>
                  <a:schemeClr val="tx2"/>
                </a:solidFill>
              </a:rPr>
              <a:t>и родителей</a:t>
            </a:r>
            <a:r>
              <a:rPr lang="ru-RU" sz="2800" i="1" dirty="0">
                <a:solidFill>
                  <a:schemeClr val="tx2"/>
                </a:solidFill>
              </a:rPr>
              <a:t>. </a:t>
            </a:r>
            <a:br>
              <a:rPr lang="ru-RU" sz="2800" i="1" dirty="0">
                <a:solidFill>
                  <a:schemeClr val="tx2"/>
                </a:solidFill>
              </a:rPr>
            </a:br>
            <a:endParaRPr lang="ru-RU" sz="28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955471"/>
            <a:ext cx="4683621" cy="3737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1036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93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0644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19256" cy="96701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Ароматерапия.</a:t>
            </a:r>
            <a:endParaRPr lang="ru-RU" sz="2800" b="1" i="1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305342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chemeClr val="tx2"/>
                </a:solidFill>
              </a:rPr>
              <a:t>Ароматерапия предполагает использование в комнате, где находятся дети специальных предметов с эфирными маслами. Ее можно назвать пассивной методикой воздействия на здоровье дошкольников, поскольку сами дети никаких действий не должны выполнять. Они могут заниматься любым видом деятельности и одновременно с этим вдыхать ароматические пары. Таким образом </a:t>
            </a:r>
            <a:r>
              <a:rPr lang="ru-RU" sz="2800" i="1" dirty="0" smtClean="0">
                <a:solidFill>
                  <a:schemeClr val="tx2"/>
                </a:solidFill>
              </a:rPr>
              <a:t>происходит: улучшение </a:t>
            </a:r>
            <a:r>
              <a:rPr lang="ru-RU" sz="2800" i="1" dirty="0">
                <a:solidFill>
                  <a:schemeClr val="tx2"/>
                </a:solidFill>
              </a:rPr>
              <a:t>самочувствия и настроения детей;</a:t>
            </a:r>
          </a:p>
          <a:p>
            <a:r>
              <a:rPr lang="ru-RU" sz="2800" i="1" dirty="0">
                <a:solidFill>
                  <a:schemeClr val="tx2"/>
                </a:solidFill>
              </a:rPr>
              <a:t>профилактика простудных заболеваний;</a:t>
            </a:r>
          </a:p>
          <a:p>
            <a:r>
              <a:rPr lang="ru-RU" sz="2800" i="1" dirty="0">
                <a:solidFill>
                  <a:schemeClr val="tx2"/>
                </a:solidFill>
              </a:rPr>
              <a:t>решение проблем со сном.</a:t>
            </a:r>
          </a:p>
        </p:txBody>
      </p:sp>
    </p:spTree>
    <p:extLst>
      <p:ext uri="{BB962C8B-B14F-4D97-AF65-F5344CB8AC3E}">
        <p14:creationId xmlns:p14="http://schemas.microsoft.com/office/powerpoint/2010/main" val="2977732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990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/>
          </a:bodyPr>
          <a:lstStyle/>
          <a:p>
            <a:r>
              <a:rPr lang="ru-RU" sz="2800" i="1" dirty="0">
                <a:solidFill>
                  <a:schemeClr val="tx2"/>
                </a:solidFill>
              </a:rPr>
              <a:t>Гимнастика </a:t>
            </a:r>
            <a:r>
              <a:rPr lang="ru-RU" sz="2800" i="1" dirty="0" smtClean="0">
                <a:solidFill>
                  <a:schemeClr val="tx2"/>
                </a:solidFill>
              </a:rPr>
              <a:t>пробуждения.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5" y="3212976"/>
            <a:ext cx="2239161" cy="29135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076056" y="3068960"/>
            <a:ext cx="3391288" cy="30575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E:\3 группа\IMG_20180316_1519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24667"/>
            <a:ext cx="4084206" cy="544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3 группа\IMG_20180316_1520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115993"/>
            <a:ext cx="4176464" cy="556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24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476672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chemeClr val="tx2"/>
                </a:solidFill>
              </a:rPr>
              <a:t>Закаливание.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999892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2"/>
                </a:solidFill>
              </a:rPr>
              <a:t>Закаливание </a:t>
            </a:r>
            <a:r>
              <a:rPr lang="ru-RU" i="1" dirty="0">
                <a:solidFill>
                  <a:schemeClr val="tx2"/>
                </a:solidFill>
              </a:rPr>
              <a:t>– это система профилактических мероприятий, направленных на сопротивляемость организма  неблагоприятным факторам окружающей среды.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646224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2"/>
                </a:solidFill>
              </a:rPr>
              <a:t>Аэротерапия </a:t>
            </a:r>
            <a:r>
              <a:rPr lang="ru-RU" i="1" dirty="0">
                <a:solidFill>
                  <a:schemeClr val="tx2"/>
                </a:solidFill>
              </a:rPr>
              <a:t>– закаливание воздухом</a:t>
            </a:r>
            <a:r>
              <a:rPr lang="ru-RU" b="1" i="1" dirty="0">
                <a:solidFill>
                  <a:schemeClr val="tx2"/>
                </a:solidFill>
              </a:rPr>
              <a:t>.</a:t>
            </a:r>
            <a:r>
              <a:rPr lang="ru-RU" i="1" dirty="0">
                <a:solidFill>
                  <a:schemeClr val="tx2"/>
                </a:solidFill>
              </a:rPr>
              <a:t> Данный вид закаливания включает в себя воздушные ванны и долгие прогулки на свежем воздухе.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292556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2"/>
                </a:solidFill>
              </a:rPr>
              <a:t>Гелиотерапия</a:t>
            </a:r>
            <a:r>
              <a:rPr lang="ru-RU" i="1" dirty="0">
                <a:solidFill>
                  <a:schemeClr val="tx2"/>
                </a:solidFill>
              </a:rPr>
              <a:t> – закаливание солнцем, воздействие на организм солнечным светом и теплом.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212975"/>
            <a:ext cx="8208912" cy="18002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2"/>
                </a:solidFill>
              </a:rPr>
              <a:t>Хождение босиком.</a:t>
            </a:r>
            <a:r>
              <a:rPr lang="ru-RU" i="1" dirty="0">
                <a:solidFill>
                  <a:schemeClr val="tx2"/>
                </a:solidFill>
              </a:rPr>
              <a:t> Этот вид закаливания полезен и детям и взрослым. На стопах человека находится большое количество биологически активных точек, которые при хождении босиком стимулируются и помогают нормализовать работу многих органов и систем организма. Хождение босиком повышает сопротивляемость организма к простудным заболеваниям, повышает иммунитет.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817769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2"/>
                </a:solidFill>
              </a:rPr>
              <a:t>Закаливание водой.</a:t>
            </a:r>
            <a:r>
              <a:rPr lang="ru-RU" i="1" dirty="0">
                <a:solidFill>
                  <a:schemeClr val="tx2"/>
                </a:solidFill>
              </a:rPr>
              <a:t> Закаливание водой – это очень полезная для организма человека процедура. При водном закаливании циркуляция крови в организме происходит интенсивней, принося органам и системам организма дополнительный кислород и питательные вещества.</a:t>
            </a:r>
          </a:p>
        </p:txBody>
      </p:sp>
    </p:spTree>
    <p:extLst>
      <p:ext uri="{BB962C8B-B14F-4D97-AF65-F5344CB8AC3E}">
        <p14:creationId xmlns:p14="http://schemas.microsoft.com/office/powerpoint/2010/main" val="650599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Закаливание.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1" y="1772816"/>
            <a:ext cx="4032448" cy="43536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860032" y="1844824"/>
            <a:ext cx="4032448" cy="42816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E:\3 группа\IMG_20180316_1520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25343"/>
            <a:ext cx="405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группа тры\IMG_20180322_1630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065" y="1125343"/>
            <a:ext cx="405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9229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325</TotalTime>
  <Words>404</Words>
  <Application>Microsoft Office PowerPoint</Application>
  <PresentationFormat>Экран (4:3)</PresentationFormat>
  <Paragraphs>53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Волна</vt:lpstr>
      <vt:lpstr>Современные здоровьесберегающие технологии  в ДОУ.</vt:lpstr>
      <vt:lpstr>Здоровье - бесценный дар, потеряв его в молодости не найдешь до самой старости.                                     Народная мудрость.</vt:lpstr>
      <vt:lpstr>Здоровьесберегающие технологии в дошкольном образовании - технологии, направленные на решение приоритетной задачи современного дошкольного образования - задачи сохранения, поддержания и обогащения здоровья субъектов педагогического процесса в детском саду: детей, педагогов и родителей.  </vt:lpstr>
      <vt:lpstr>Презентация PowerPoint</vt:lpstr>
      <vt:lpstr>Ароматерапия.</vt:lpstr>
      <vt:lpstr>Презентация PowerPoint</vt:lpstr>
      <vt:lpstr>Гимнастика пробуждения.</vt:lpstr>
      <vt:lpstr>Презентация PowerPoint</vt:lpstr>
      <vt:lpstr>Закаливание.</vt:lpstr>
      <vt:lpstr>Презентация PowerPoint</vt:lpstr>
      <vt:lpstr> Дыхательная гимнастика.</vt:lpstr>
      <vt:lpstr>Презентация PowerPoint</vt:lpstr>
      <vt:lpstr> </vt:lpstr>
      <vt:lpstr>Презентация PowerPoint</vt:lpstr>
      <vt:lpstr>Гимнастика для глаз.</vt:lpstr>
      <vt:lpstr>Презентация PowerPoint</vt:lpstr>
      <vt:lpstr> Точечный массаж. 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41</cp:revision>
  <dcterms:created xsi:type="dcterms:W3CDTF">2018-03-17T10:28:21Z</dcterms:created>
  <dcterms:modified xsi:type="dcterms:W3CDTF">2018-04-06T10:47:38Z</dcterms:modified>
</cp:coreProperties>
</file>