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7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Составила преподаватель</a:t>
            </a:r>
          </a:p>
          <a:p>
            <a:r>
              <a:rPr lang="ru-RU" dirty="0" smtClean="0"/>
              <a:t> </a:t>
            </a:r>
            <a:r>
              <a:rPr lang="ru-RU" dirty="0" err="1" smtClean="0"/>
              <a:t>Рузанова</a:t>
            </a:r>
            <a:r>
              <a:rPr lang="ru-RU" dirty="0" smtClean="0"/>
              <a:t> В.М.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1628800"/>
            <a:ext cx="7145289" cy="92333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 wrap="none" lIns="91440" tIns="45720" rIns="91440" bIns="45720">
            <a:prstTxWarp prst="textArchUp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Действия с событиями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1259632" y="414536"/>
            <a:ext cx="7632848" cy="236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Действия с событиями.</a:t>
            </a:r>
            <a:endParaRPr kumimoji="0" lang="ru-RU" sz="4000" b="0" i="1" u="none" strike="noStrike" cap="none" normalizeH="0" baseline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Суммой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(объединением) 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событий называется событие, которое осуществляется тогда, когда происходит хотя бы  одно из данных событий.</a:t>
            </a: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Обозначение:           </a:t>
            </a:r>
            <a:r>
              <a:rPr kumimoji="0" lang="ru-RU" sz="3600" b="0" i="1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«или» </a:t>
            </a:r>
            <a:endParaRPr kumimoji="0" lang="ru-RU" sz="3600" b="0" i="1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63888" y="2852936"/>
            <a:ext cx="2678698" cy="576064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3573016"/>
            <a:ext cx="5256584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051720" y="4509120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А</a:t>
            </a:r>
            <a:endParaRPr lang="ru-RU" sz="4400" dirty="0"/>
          </a:p>
        </p:txBody>
      </p:sp>
      <p:sp>
        <p:nvSpPr>
          <p:cNvPr id="7" name="TextBox 6"/>
          <p:cNvSpPr txBox="1"/>
          <p:nvPr/>
        </p:nvSpPr>
        <p:spPr>
          <a:xfrm>
            <a:off x="4860032" y="4437112"/>
            <a:ext cx="519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/>
              <a:t>В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187624" y="218981"/>
            <a:ext cx="7416824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Произведением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(пересечением)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событий называется событие,  которое осуществляется тогда, когда оба события происходят одновременно.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accent2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Обозначение:         </a:t>
            </a: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75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«и»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2348880"/>
            <a:ext cx="4284476" cy="1008112"/>
          </a:xfrm>
          <a:prstGeom prst="rect">
            <a:avLst/>
          </a:prstGeom>
          <a:noFill/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0" y="516895"/>
            <a:ext cx="21672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27652" name="Object 4"/>
          <p:cNvGraphicFramePr>
            <a:graphicFrameLocks noChangeAspect="1"/>
          </p:cNvGraphicFramePr>
          <p:nvPr/>
        </p:nvGraphicFramePr>
        <p:xfrm>
          <a:off x="1187624" y="3356992"/>
          <a:ext cx="5174451" cy="3024336"/>
        </p:xfrm>
        <a:graphic>
          <a:graphicData uri="http://schemas.openxmlformats.org/presentationml/2006/ole">
            <p:oleObj spid="_x0000_s1026" name="Точечный рисунок" r:id="rId4" imgW="3247619" imgH="1905266" progId="PBrush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267744" y="4149080"/>
            <a:ext cx="5437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А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88024" y="4149080"/>
            <a:ext cx="519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В</a:t>
            </a:r>
            <a:endParaRPr lang="ru-RU" sz="4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32656"/>
            <a:ext cx="756084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200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Из колоды карт вынимают 1 карту</a:t>
            </a:r>
          </a:p>
          <a:p>
            <a:r>
              <a:rPr lang="ru-RU" sz="3200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Событие </a:t>
            </a: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</a:t>
            </a:r>
            <a:r>
              <a:rPr lang="ru-RU" sz="3200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карта дама</a:t>
            </a:r>
          </a:p>
          <a:p>
            <a:r>
              <a:rPr lang="ru-RU" sz="3200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Событие </a:t>
            </a:r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</a:t>
            </a:r>
            <a:r>
              <a:rPr lang="ru-RU" sz="3200" i="1" dirty="0" smtClean="0"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– карта пиковой масти</a:t>
            </a:r>
            <a:endParaRPr lang="ru-RU" sz="3200" i="1" dirty="0"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ttp://st8.styapokupayu.ru/images/product/023/921/538_big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132856"/>
            <a:ext cx="3312368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im0-tub-ru.yandex.net/i?id=cc38a999c5744daf99d83b99d02c1d32-l&amp;n=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204864"/>
            <a:ext cx="2448272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4365104"/>
            <a:ext cx="2243049" cy="504056"/>
          </a:xfrm>
          <a:prstGeom prst="rect">
            <a:avLst/>
          </a:prstGeom>
          <a:noFill/>
        </p:spPr>
      </p:pic>
      <p:pic>
        <p:nvPicPr>
          <p:cNvPr id="28673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1520" y="5301208"/>
            <a:ext cx="2066630" cy="504056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2627784" y="4293096"/>
            <a:ext cx="3228769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- дама или пики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2555776" y="5157192"/>
            <a:ext cx="294183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</a:t>
            </a:r>
            <a:r>
              <a:rPr kumimoji="0" lang="ru-RU" sz="11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пиковая дама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-933450" y="479425"/>
            <a:ext cx="403225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-1838325" y="479425"/>
            <a:ext cx="3048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9699" name="Рисунок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2420888"/>
            <a:ext cx="4294428" cy="2553444"/>
          </a:xfrm>
          <a:prstGeom prst="rect">
            <a:avLst/>
          </a:prstGeom>
          <a:noFill/>
        </p:spPr>
      </p:pic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323528" y="357274"/>
            <a:ext cx="8496944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Разностью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событий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называется событие,  которое осуществляется тогда, когда происходит одно и не происходит другое.   Обозначение:    А – В.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1043608" y="5229200"/>
            <a:ext cx="6984776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Предыдущий пример: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3">
                    <a:lumMod val="50000"/>
                  </a:schemeClr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Все дамы, кроме дамы пик.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3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3728" y="3212976"/>
            <a:ext cx="4780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А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4211960" y="3284984"/>
            <a:ext cx="4283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</a:t>
            </a:r>
            <a:endParaRPr lang="ru-RU" sz="3200" dirty="0"/>
          </a:p>
        </p:txBody>
      </p:sp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4221088"/>
            <a:ext cx="2520280" cy="1678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332656"/>
            <a:ext cx="5049808" cy="1143000"/>
          </a:xfrm>
        </p:spPr>
        <p:txBody>
          <a:bodyPr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6600" b="1" dirty="0" smtClean="0">
                <a:ln w="11430"/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События</a:t>
            </a:r>
            <a:endParaRPr lang="ru-RU" sz="6600" b="1" dirty="0">
              <a:ln w="11430"/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9552" y="1556792"/>
            <a:ext cx="3528392" cy="46634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Совместные</a:t>
            </a:r>
            <a:r>
              <a:rPr lang="ru-RU" dirty="0" smtClean="0"/>
              <a:t> – события могут произойти одновременно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Например:  </a:t>
            </a:r>
          </a:p>
          <a:p>
            <a:pPr>
              <a:buNone/>
            </a:pPr>
            <a:r>
              <a:rPr lang="ru-RU" dirty="0" smtClean="0"/>
              <a:t>А – выпадение на игральном кубике 6</a:t>
            </a:r>
          </a:p>
          <a:p>
            <a:pPr>
              <a:buNone/>
            </a:pPr>
            <a:r>
              <a:rPr lang="ru-RU" dirty="0" smtClean="0"/>
              <a:t>В – выпадение четного числа.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040" y="1524000"/>
            <a:ext cx="4001648" cy="466344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Несовместные</a:t>
            </a:r>
            <a:r>
              <a:rPr lang="ru-RU" dirty="0" smtClean="0"/>
              <a:t> – одновременно произойти не могут.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Например:  </a:t>
            </a:r>
          </a:p>
          <a:p>
            <a:pPr>
              <a:buNone/>
            </a:pPr>
            <a:r>
              <a:rPr lang="ru-RU" dirty="0" smtClean="0"/>
              <a:t>А – выпадение на игральном кубике 6</a:t>
            </a:r>
          </a:p>
          <a:p>
            <a:pPr>
              <a:buNone/>
            </a:pPr>
            <a:r>
              <a:rPr lang="ru-RU" dirty="0" smtClean="0"/>
              <a:t>В – выпадение 5. </a:t>
            </a:r>
            <a:endParaRPr lang="ru-RU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780928"/>
            <a:ext cx="198120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708920"/>
            <a:ext cx="2324100" cy="120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6" name="Picture 12" descr="http://www.aquariumcouncil.org/images/Dic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80312" y="620688"/>
            <a:ext cx="609600" cy="609600"/>
          </a:xfrm>
          <a:prstGeom prst="rect">
            <a:avLst/>
          </a:prstGeom>
          <a:noFill/>
        </p:spPr>
      </p:pic>
      <p:pic>
        <p:nvPicPr>
          <p:cNvPr id="31758" name="Picture 14" descr="http://www.stremlen.ru/images/V4016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24808" y="2874478"/>
            <a:ext cx="2088232" cy="208823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63610" y="3128346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392960" y="3141383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037043" y="3128346"/>
            <a:ext cx="330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7186268" y="3096804"/>
            <a:ext cx="320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l"/>
            <a:r>
              <a:rPr lang="ru-RU" sz="4900" i="1" dirty="0" smtClean="0">
                <a:solidFill>
                  <a:srgbClr val="0070C0"/>
                </a:solidFill>
              </a:rPr>
              <a:t>Противоположные события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Обозначение</a:t>
            </a:r>
            <a:r>
              <a:rPr lang="ru-RU" dirty="0" smtClean="0"/>
              <a:t>    </a:t>
            </a:r>
            <a:r>
              <a:rPr lang="en-US" dirty="0" smtClean="0"/>
              <a:t>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99592" y="3140968"/>
            <a:ext cx="8712968" cy="4800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Стрелок попал в мишень – событие А, </a:t>
            </a:r>
          </a:p>
          <a:p>
            <a:pPr>
              <a:buNone/>
            </a:pPr>
            <a:r>
              <a:rPr lang="ru-RU" dirty="0" smtClean="0"/>
              <a:t>          Стрелок не попал в мишень - </a:t>
            </a:r>
            <a:r>
              <a:rPr lang="en-US" dirty="0" smtClean="0"/>
              <a:t>Ā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На игральном кубике выпала 6 – событие А, выпала 5, 4, 3, 2 или 1 – </a:t>
            </a:r>
            <a:r>
              <a:rPr lang="en-US" dirty="0" smtClean="0"/>
              <a:t>Ā</a:t>
            </a:r>
            <a:r>
              <a:rPr lang="ru-RU" dirty="0" smtClean="0"/>
              <a:t>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732" y="1124744"/>
            <a:ext cx="3214268" cy="2120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04248" y="1772816"/>
            <a:ext cx="510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А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8244408" y="1700808"/>
            <a:ext cx="5261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Ā</a:t>
            </a:r>
            <a:endParaRPr lang="ru-RU" sz="4000" dirty="0"/>
          </a:p>
        </p:txBody>
      </p:sp>
      <p:pic>
        <p:nvPicPr>
          <p:cNvPr id="7" name="Рисунок 6" descr="http://2.bp.blogspot.com/-LmW0JBgigh8/URMF4BTokcI/AAAAAAAAEWc/4n6V60pyus4/s640/%D0%BC%D0%B8%D1%88%D0%B5%D0%BD%D1%8C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2708920"/>
            <a:ext cx="977799" cy="146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12" descr="http://www.aquariumcouncil.org/images/Dice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5517232"/>
            <a:ext cx="609600" cy="609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71600" y="1124744"/>
            <a:ext cx="4049600" cy="4663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Независимые</a:t>
            </a:r>
          </a:p>
          <a:p>
            <a:pPr>
              <a:buNone/>
            </a:pPr>
            <a:r>
              <a:rPr lang="ru-RU" sz="1800" dirty="0" smtClean="0"/>
              <a:t>       События </a:t>
            </a:r>
            <a:r>
              <a:rPr lang="ru-RU" sz="1800" i="1" dirty="0" smtClean="0"/>
              <a:t>А, В</a:t>
            </a:r>
            <a:r>
              <a:rPr lang="ru-RU" sz="1800" dirty="0" smtClean="0"/>
              <a:t> называются </a:t>
            </a:r>
            <a:r>
              <a:rPr lang="ru-RU" sz="1800" b="1" dirty="0" smtClean="0"/>
              <a:t>независимыми</a:t>
            </a:r>
            <a:r>
              <a:rPr lang="ru-RU" sz="1800" dirty="0" smtClean="0"/>
              <a:t>, если вероятности каждого из них не зависит от того, произошло или нет другое событие.</a:t>
            </a:r>
          </a:p>
          <a:p>
            <a:pPr>
              <a:buNone/>
            </a:pPr>
            <a:r>
              <a:rPr lang="ru-RU" sz="1800" dirty="0" smtClean="0"/>
              <a:t>Пример: Имеется две тарелки с красными и желтыми  яблоками. Событие А – случайным образом взяли яблоко с одной тарелки, событие В – взяли яблоко с другой тарелки. </a:t>
            </a:r>
          </a:p>
          <a:p>
            <a:pPr>
              <a:buNone/>
            </a:pPr>
            <a:endParaRPr lang="ru-RU" sz="1800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8064" y="1124744"/>
            <a:ext cx="3657600" cy="46634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Зависимые</a:t>
            </a:r>
          </a:p>
          <a:p>
            <a:pPr>
              <a:buNone/>
            </a:pPr>
            <a:r>
              <a:rPr lang="ru-RU" sz="1800" dirty="0" smtClean="0"/>
              <a:t>События </a:t>
            </a:r>
            <a:r>
              <a:rPr lang="ru-RU" sz="1800" i="1" dirty="0" smtClean="0"/>
              <a:t>А, В</a:t>
            </a:r>
            <a:r>
              <a:rPr lang="ru-RU" sz="1800" dirty="0" smtClean="0"/>
              <a:t> называются </a:t>
            </a:r>
            <a:r>
              <a:rPr lang="ru-RU" sz="1800" b="1" dirty="0" smtClean="0"/>
              <a:t>зависимыми</a:t>
            </a:r>
            <a:r>
              <a:rPr lang="ru-RU" sz="1800" dirty="0" smtClean="0"/>
              <a:t>, если вероятность каждого из них зависит от того, произошло или нет другое событие.</a:t>
            </a:r>
          </a:p>
          <a:p>
            <a:pPr>
              <a:buNone/>
            </a:pPr>
            <a:r>
              <a:rPr lang="ru-RU" sz="1800" dirty="0" smtClean="0"/>
              <a:t>Например: В тарелке лежат красные и желтые яблоки.  Событие А – достали первое яблоко, событие В – достали второе. Вероятность события В зависит от того, какое яблоко достали первым.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116633"/>
            <a:ext cx="6624736" cy="93610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bliqueTopLef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8000" b="1" cap="none" spc="50" dirty="0" smtClean="0">
                <a:ln w="11430"/>
                <a:solidFill>
                  <a:schemeClr val="accent2">
                    <a:lumMod val="75000"/>
                  </a:schemeClr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События</a:t>
            </a:r>
            <a:endParaRPr lang="ru-RU" sz="8000" b="1" cap="none" spc="50" dirty="0">
              <a:ln w="11430"/>
              <a:solidFill>
                <a:schemeClr val="accent2">
                  <a:lumMod val="75000"/>
                </a:schemeClr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Рисунок 5" descr="http://vsemagi.ru/files/images/Gadanija-po-jablokam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5265951"/>
            <a:ext cx="2736304" cy="159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vsemagi.ru/files/images/Gadanija-po-jablokam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8536" y="5418351"/>
            <a:ext cx="2736304" cy="159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vsemagi.ru/files/images/Gadanija-po-jablokam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229200"/>
            <a:ext cx="1872208" cy="1368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vsemagi.ru/files/images/Gadanija-po-jablokam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5301208"/>
            <a:ext cx="1944216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338</Words>
  <Application>Microsoft Office PowerPoint</Application>
  <PresentationFormat>Экран (4:3)</PresentationFormat>
  <Paragraphs>69</Paragraphs>
  <Slides>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Точечный рисунок</vt:lpstr>
      <vt:lpstr>Слайд 1</vt:lpstr>
      <vt:lpstr>Слайд 2</vt:lpstr>
      <vt:lpstr>Слайд 3</vt:lpstr>
      <vt:lpstr>Слайд 4</vt:lpstr>
      <vt:lpstr>Слайд 5</vt:lpstr>
      <vt:lpstr>События</vt:lpstr>
      <vt:lpstr>Противоположные события Обозначение    Ā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Действия с событиями</dc:title>
  <dc:creator>Вера</dc:creator>
  <cp:lastModifiedBy>Вера</cp:lastModifiedBy>
  <cp:revision>5</cp:revision>
  <dcterms:created xsi:type="dcterms:W3CDTF">2017-04-13T23:00:28Z</dcterms:created>
  <dcterms:modified xsi:type="dcterms:W3CDTF">2017-04-23T19:04:13Z</dcterms:modified>
</cp:coreProperties>
</file>