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9" r:id="rId3"/>
    <p:sldId id="268" r:id="rId4"/>
    <p:sldId id="257" r:id="rId5"/>
    <p:sldId id="265" r:id="rId6"/>
    <p:sldId id="264" r:id="rId7"/>
    <p:sldId id="266" r:id="rId8"/>
    <p:sldId id="267" r:id="rId9"/>
    <p:sldId id="261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FBF39B-F475-456C-93F6-F93D39EEA151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C6299C-E147-4003-9D22-7151BA71C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100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C93-B621-4AA1-8256-97A07348CDC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C93-B621-4AA1-8256-97A07348CDC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C93-B621-4AA1-8256-97A07348CDC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C93-B621-4AA1-8256-97A07348CDC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C93-B621-4AA1-8256-97A07348CDC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C93-B621-4AA1-8256-97A07348CDC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C93-B621-4AA1-8256-97A07348CDC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C93-B621-4AA1-8256-97A07348CDC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C93-B621-4AA1-8256-97A07348CDC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C93-B621-4AA1-8256-97A07348CDC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C93-B621-4AA1-8256-97A07348CDC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CA62C93-B621-4AA1-8256-97A07348CDC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ru.wikipedia.org/wiki/%D0%A4%D0%B0%D0%B9%D0%BB:Stimulated_Emission_ru.sv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//upload.wikimedia.org/wikipedia/commons/7/7e/Laser.jp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hyperlink" Target="//upload.wikimedia.org/wikipedia/commons/4/4b/Laser_DSC09088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//upload.wikimedia.org/wikipedia/commons/b/b4/Classical_spectacular_laser_effects.jp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eg"/><Relationship Id="rId4" Type="http://schemas.openxmlformats.org/officeDocument/2006/relationships/hyperlink" Target="//upload.wikimedia.org/wikipedia/commons/b/bc/Laser_from_printer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//upload.wikimedia.org/wikipedia/commons/1/1e/S&amp;W_.357_Magnum_With_Laser_Sight.jp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hyperlink" Target="//upload.wikimedia.org/wikipedia/commons/b/bd/593nm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dic.academic.ru/pictures/enc_colier/6515_001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500438"/>
            <a:ext cx="8643998" cy="1571636"/>
          </a:xfrm>
        </p:spPr>
        <p:txBody>
          <a:bodyPr>
            <a:normAutofit fontScale="62500" lnSpcReduction="2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9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Лазер</a:t>
            </a:r>
            <a:endParaRPr lang="ru-RU" sz="9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laserbe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142852"/>
            <a:ext cx="3761660" cy="3707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222920"/>
            <a:ext cx="57912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Вынужденное  (индуцированное) излучение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half" idx="2"/>
          </p:nvPr>
        </p:nvSpPr>
        <p:spPr>
          <a:xfrm>
            <a:off x="2390202" y="1556792"/>
            <a:ext cx="2876330" cy="4464496"/>
          </a:xfrm>
        </p:spPr>
        <p:txBody>
          <a:bodyPr>
            <a:normAutofit fontScale="92500" lnSpcReduction="10000"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введено в 1917 г.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А. Эйнштейном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теоретическое обоснование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работах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П. Дирака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1927—1930 г.г.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59307" y="1697111"/>
            <a:ext cx="4284693" cy="201622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экспериментальное подтверждение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Р. Ладенбургом и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Г.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Копферманном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1928 г.</a:t>
            </a:r>
          </a:p>
          <a:p>
            <a:endParaRPr lang="ru-RU" dirty="0"/>
          </a:p>
        </p:txBody>
      </p:sp>
      <p:pic>
        <p:nvPicPr>
          <p:cNvPr id="6146" name="Picture 2" descr="http://im7-tub-ru.yandex.net/i?id=123981246-47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612" y="908720"/>
            <a:ext cx="2104482" cy="2698053"/>
          </a:xfrm>
          <a:prstGeom prst="rect">
            <a:avLst/>
          </a:prstGeom>
          <a:noFill/>
        </p:spPr>
      </p:pic>
      <p:pic>
        <p:nvPicPr>
          <p:cNvPr id="6148" name="Picture 4" descr="http://im6-tub-ru.yandex.net/i?id=51621010-31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3712852"/>
            <a:ext cx="2282698" cy="2884500"/>
          </a:xfrm>
          <a:prstGeom prst="rect">
            <a:avLst/>
          </a:prstGeom>
          <a:noFill/>
        </p:spPr>
      </p:pic>
      <p:pic>
        <p:nvPicPr>
          <p:cNvPr id="6150" name="Picture 6" descr="http://im8-tub-ru.yandex.net/i?id=78048812-19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016" y="3930681"/>
            <a:ext cx="1800617" cy="2448842"/>
          </a:xfrm>
          <a:prstGeom prst="rect">
            <a:avLst/>
          </a:prstGeom>
          <a:noFill/>
        </p:spPr>
      </p:pic>
      <p:pic>
        <p:nvPicPr>
          <p:cNvPr id="6152" name="Picture 8" descr="http://im0-tub-ru.yandex.net/i?id=262796120-68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20272" y="3930681"/>
            <a:ext cx="1764596" cy="2520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-120779" y="1565920"/>
            <a:ext cx="9145016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Вынужденное  (индуцированное) излучение –</a:t>
            </a:r>
            <a:r>
              <a:rPr lang="ru-RU" sz="2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испускание фотонов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определенной частоты возбужденными </a:t>
            </a:r>
            <a:r>
              <a:rPr lang="ru-RU" sz="2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атомами, молекулами и другими квантовыми системами под действием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внешнего излучения </a:t>
            </a:r>
            <a:r>
              <a:rPr lang="ru-RU" sz="2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такой же частоты.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6626" name="Picture 2" descr="http://upload.wikimedia.org/wikipedia/commons/thumb/0/00/Stimulated_Emission_ru.svg/510px-Stimulated_Emission_ru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t="6999"/>
          <a:stretch>
            <a:fillRect/>
          </a:stretch>
        </p:blipFill>
        <p:spPr bwMode="auto">
          <a:xfrm>
            <a:off x="611560" y="2708920"/>
            <a:ext cx="8434514" cy="3940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Лазер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1444294"/>
            <a:ext cx="8291264" cy="434216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от англ. </a:t>
            </a:r>
          </a:p>
          <a:p>
            <a:pPr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light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amplification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stimulated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emission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radiation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pPr>
              <a:buNone/>
            </a:pPr>
            <a:endParaRPr lang="ru-RU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-  усиление света посредством вынужденного излучения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3037" y="260648"/>
            <a:ext cx="5791200" cy="13716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создания лазера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00034" y="1357298"/>
            <a:ext cx="4040188" cy="4156077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1954 год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Ч.Таунс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Н.Г. Басов и  А.М. Прохоров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  - мазер - микроволновой генератор  радиоволн с длиной волны   1,27 см </a:t>
            </a:r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    </a:t>
            </a:r>
          </a:p>
          <a:p>
            <a:pPr>
              <a:buNone/>
            </a:pPr>
            <a:r>
              <a:rPr lang="ru-RU" sz="2000" b="1" dirty="0" smtClean="0"/>
              <a:t>        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357298"/>
            <a:ext cx="4041775" cy="4028759"/>
          </a:xfrm>
        </p:spPr>
        <p:txBody>
          <a:bodyPr>
            <a:norm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1960 год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Т.Мейман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лазер –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квантовой генератор электромагнитных волн в видимом диапазоне спектра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3554" name="Picture 2" descr="http://im5-tub-ru.yandex.net/i?id=478820539-19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81" y="4400847"/>
            <a:ext cx="1648567" cy="1143008"/>
          </a:xfrm>
          <a:prstGeom prst="rect">
            <a:avLst/>
          </a:prstGeom>
          <a:noFill/>
        </p:spPr>
      </p:pic>
      <p:pic>
        <p:nvPicPr>
          <p:cNvPr id="23556" name="Picture 4" descr="http://im6-tub-ru.yandex.net/i?id=230853456-59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285860"/>
            <a:ext cx="981076" cy="1393574"/>
          </a:xfrm>
          <a:prstGeom prst="rect">
            <a:avLst/>
          </a:prstGeom>
          <a:noFill/>
        </p:spPr>
      </p:pic>
      <p:pic>
        <p:nvPicPr>
          <p:cNvPr id="23558" name="Picture 6" descr="http://im4-tub-ru.yandex.net/i?id=433137289-35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4693987"/>
            <a:ext cx="1081088" cy="1529842"/>
          </a:xfrm>
          <a:prstGeom prst="rect">
            <a:avLst/>
          </a:prstGeom>
          <a:noFill/>
        </p:spPr>
      </p:pic>
      <p:pic>
        <p:nvPicPr>
          <p:cNvPr id="23560" name="Picture 8" descr="http://im6-tub-ru.yandex.net/i?id=17215777-68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4143380"/>
            <a:ext cx="1143008" cy="1532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3624" y="-21154"/>
            <a:ext cx="5791200" cy="13716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Лазер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Лазер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(лаборатория </a:t>
            </a:r>
            <a:r>
              <a:rPr lang="en-US" b="1" dirty="0" smtClean="0">
                <a:solidFill>
                  <a:schemeClr val="tx1"/>
                </a:solidFill>
              </a:rPr>
              <a:t>NASA</a:t>
            </a:r>
            <a:r>
              <a:rPr lang="ru-RU" b="1" dirty="0" smtClean="0">
                <a:solidFill>
                  <a:schemeClr val="tx1"/>
                </a:solidFill>
              </a:rPr>
              <a:t>)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Гелий-неоновый лазер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Файл:Laser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71612"/>
            <a:ext cx="4100628" cy="3195620"/>
          </a:xfrm>
          <a:prstGeom prst="rect">
            <a:avLst/>
          </a:prstGeom>
          <a:noFill/>
        </p:spPr>
      </p:pic>
      <p:pic>
        <p:nvPicPr>
          <p:cNvPr id="1028" name="Picture 4" descr="Файл:Laser DSC09088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1481608"/>
            <a:ext cx="3500462" cy="3448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0739" y="188640"/>
            <a:ext cx="5791200" cy="13716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Лазер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Лазерное шоу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885619" y="1572768"/>
            <a:ext cx="3499429" cy="63976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Полупроводниковый лазер (принтер)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Файл:Classical spectacular laser effect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456" y="2780928"/>
            <a:ext cx="4066883" cy="2714644"/>
          </a:xfrm>
          <a:prstGeom prst="rect">
            <a:avLst/>
          </a:prstGeom>
          <a:noFill/>
        </p:spPr>
      </p:pic>
      <p:pic>
        <p:nvPicPr>
          <p:cNvPr id="24580" name="Picture 4" descr="Файл:Laser from printer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85619" y="2708920"/>
            <a:ext cx="3619525" cy="27146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5253" y="116632"/>
            <a:ext cx="5791200" cy="13716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Лазер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Револьвер, оснащенный лазерным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целеуказателем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Лазерная указка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Файл:S&amp;W .357 Magnum With Laser Sight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2636912"/>
            <a:ext cx="3905277" cy="2928958"/>
          </a:xfrm>
          <a:prstGeom prst="rect">
            <a:avLst/>
          </a:prstGeom>
          <a:noFill/>
        </p:spPr>
      </p:pic>
      <p:pic>
        <p:nvPicPr>
          <p:cNvPr id="25604" name="Picture 4" descr="Файл:593nm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60032" y="2608728"/>
            <a:ext cx="397146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Устройство лазера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170579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/>
              <a:t>1 – зеркало (полностью отражает)</a:t>
            </a:r>
          </a:p>
          <a:p>
            <a:pPr marL="109728" indent="0">
              <a:buNone/>
            </a:pPr>
            <a:r>
              <a:rPr lang="ru-RU" dirty="0" smtClean="0"/>
              <a:t>2-рубиновый стержень</a:t>
            </a:r>
            <a:r>
              <a:rPr lang="ru-RU" dirty="0" smtClean="0"/>
              <a:t>, 3-оптический </a:t>
            </a:r>
            <a:r>
              <a:rPr lang="ru-RU" dirty="0" smtClean="0"/>
              <a:t>резонатор, 4-лампа накачки, 5-корпус, 6-зеркало (частично отражает)</a:t>
            </a:r>
            <a:endParaRPr lang="ru-RU" dirty="0"/>
          </a:p>
        </p:txBody>
      </p:sp>
      <p:pic>
        <p:nvPicPr>
          <p:cNvPr id="4104" name="Picture 8" descr="Рис. 1. РУБИНОВЫЙ ЛАЗЕР - усовершенствованная схема конструкции Т.Меймана (1960). Основные его элементы - цилиндрический рубиновый стержень с плоскими посеребренными торцами, кожух охлаждения (его не было в устройстве Меймана) и газоразрядная лампа накачки. 1 - посеребренный торец стержня (глухое зеркало); 2 - рубиновый стержень; 3 - охлаждающая жидкость; 4 - газоразрядная лампа накачки; 5 - кожух (трубка) охлаждения; 6 - слабо посеребренный торец стержня (полупрозрачное зеркало).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5616" y="2561773"/>
            <a:ext cx="6485824" cy="3951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dc37da6d8cf793ca9671c82538b8359ac8b2ec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150</TotalTime>
  <Words>161</Words>
  <Application>Microsoft Office PowerPoint</Application>
  <PresentationFormat>Экран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Главная</vt:lpstr>
      <vt:lpstr> </vt:lpstr>
      <vt:lpstr>Вынужденное  (индуцированное) излучение</vt:lpstr>
      <vt:lpstr>Вынужденное  (индуцированное) излучение –испускание фотонов определенной частоты возбужденными атомами, молекулами и другими квантовыми системами под действием внешнего излучения такой же частоты. </vt:lpstr>
      <vt:lpstr>Лазер</vt:lpstr>
      <vt:lpstr>История создания лазера</vt:lpstr>
      <vt:lpstr>Лазер </vt:lpstr>
      <vt:lpstr>Лазер </vt:lpstr>
      <vt:lpstr>Лазер </vt:lpstr>
      <vt:lpstr>Устройство лазера</vt:lpstr>
    </vt:vector>
  </TitlesOfParts>
  <Company>HOMEINC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Лазер</dc:title>
  <dc:creator>Директор</dc:creator>
  <cp:lastModifiedBy>Власов Николай</cp:lastModifiedBy>
  <cp:revision>18</cp:revision>
  <dcterms:created xsi:type="dcterms:W3CDTF">2012-02-16T09:57:39Z</dcterms:created>
  <dcterms:modified xsi:type="dcterms:W3CDTF">2018-04-07T19:53:16Z</dcterms:modified>
</cp:coreProperties>
</file>