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7" r:id="rId6"/>
    <p:sldId id="263" r:id="rId7"/>
    <p:sldId id="274" r:id="rId8"/>
    <p:sldId id="268" r:id="rId9"/>
    <p:sldId id="264" r:id="rId10"/>
    <p:sldId id="265" r:id="rId11"/>
    <p:sldId id="266" r:id="rId12"/>
    <p:sldId id="272" r:id="rId13"/>
    <p:sldId id="269" r:id="rId14"/>
    <p:sldId id="271" r:id="rId15"/>
    <p:sldId id="270" r:id="rId16"/>
    <p:sldId id="260" r:id="rId17"/>
    <p:sldId id="275" r:id="rId18"/>
    <p:sldId id="261" r:id="rId19"/>
    <p:sldId id="262" r:id="rId20"/>
    <p:sldId id="276" r:id="rId21"/>
    <p:sldId id="273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25" autoAdjust="0"/>
    <p:restoredTop sz="94660"/>
  </p:normalViewPr>
  <p:slideViewPr>
    <p:cSldViewPr>
      <p:cViewPr>
        <p:scale>
          <a:sx n="76" d="100"/>
          <a:sy n="76" d="100"/>
        </p:scale>
        <p:origin x="-1230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Овал 8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F04FAE0-8064-4749-A1C6-C691A9FB4FE5}" type="datetimeFigureOut">
              <a:rPr lang="ru-RU"/>
              <a:pPr>
                <a:defRPr/>
              </a:pPr>
              <a:t>07.04.2018</a:t>
            </a:fld>
            <a:endParaRPr lang="ru-RU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B7E5767-64AC-4996-A48F-F3BEAC1ED4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1D49C3-3B1C-440C-899A-A5577C5A0CB6}" type="datetimeFigureOut">
              <a:rPr lang="ru-RU"/>
              <a:pPr>
                <a:defRPr/>
              </a:pPr>
              <a:t>07.04.2018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3422ED-0F05-4093-957E-F2897C0DE2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FD7D37-0289-416B-90DC-CDAEC40E99F3}" type="datetimeFigureOut">
              <a:rPr lang="ru-RU"/>
              <a:pPr>
                <a:defRPr/>
              </a:pPr>
              <a:t>07.04.2018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090F65-470B-4F3F-BD78-0FD9F6D3CE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DB4BCA-AD8E-4395-A00A-F520293B4B69}" type="datetimeFigureOut">
              <a:rPr lang="ru-RU"/>
              <a:pPr>
                <a:defRPr/>
              </a:pPr>
              <a:t>07.04.2018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CBCB25-751D-4F69-929F-480FD3F053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Овал 8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290DDE6-B783-4112-B041-97F20A2E5831}" type="datetimeFigureOut">
              <a:rPr lang="ru-RU"/>
              <a:pPr>
                <a:defRPr/>
              </a:pPr>
              <a:t>07.04.2018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2E82428-1753-4DCA-8B5B-1D18E179B7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1569FA-DBBA-4981-957A-315D65D6A3D8}" type="datetimeFigureOut">
              <a:rPr lang="ru-RU"/>
              <a:pPr>
                <a:defRPr/>
              </a:pPr>
              <a:t>07.04.2018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15860E-27F1-486C-811E-ACC5F6BD56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F9EF3F3-A9EA-49B3-8575-FDFC38813865}" type="datetimeFigureOut">
              <a:rPr lang="ru-RU"/>
              <a:pPr>
                <a:defRPr/>
              </a:pPr>
              <a:t>07.04.2018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B5C18D0-C770-4F0D-9750-33D924F543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0F6862-5E7F-456C-BA91-79F4CE4A96CE}" type="datetimeFigureOut">
              <a:rPr lang="ru-RU"/>
              <a:pPr>
                <a:defRPr/>
              </a:pPr>
              <a:t>07.04.2018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5F4D22-B226-4159-AA46-FBBACB9184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4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Прямоугольник 5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089313B-A8CB-42CF-92DC-735EC20D5489}" type="datetimeFigureOut">
              <a:rPr lang="ru-RU"/>
              <a:pPr>
                <a:defRPr/>
              </a:pPr>
              <a:t>07.04.2018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2FC363D-ECDF-4494-B963-3B58237EC1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E7B1CD5-E7FF-4E9A-8EBD-65C1C2EFA230}" type="datetimeFigureOut">
              <a:rPr lang="ru-RU"/>
              <a:pPr>
                <a:defRPr/>
              </a:pPr>
              <a:t>07.04.2018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FAE766A-DA32-4287-B6AF-D2BC7F80DD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auto">
              <a:lnSpc>
                <a:spcPts val="3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  <a:cs typeface="+mn-cs"/>
            </a:endParaRPr>
          </a:p>
        </p:txBody>
      </p:sp>
      <p:sp>
        <p:nvSpPr>
          <p:cNvPr id="6" name="Блок-схема: процесс 8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Блок-схема: процесс 9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C1C04A2-01DB-42CE-B43E-EA34625E698F}" type="datetimeFigureOut">
              <a:rPr lang="ru-RU"/>
              <a:pPr>
                <a:defRPr/>
              </a:pPr>
              <a:t>07.04.2018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0FBFFFC-3827-46F8-885C-EE88E5497C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A751F69E-AFA0-424C-BBA8-765D34AB8A6C}" type="datetimeFigureOut">
              <a:rPr lang="ru-RU"/>
              <a:pPr>
                <a:defRPr/>
              </a:pPr>
              <a:t>07.04.2018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D7F31401-7589-4ABD-A317-18B51452AD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74" r:id="rId5"/>
    <p:sldLayoutId id="2147483669" r:id="rId6"/>
    <p:sldLayoutId id="2147483675" r:id="rId7"/>
    <p:sldLayoutId id="2147483676" r:id="rId8"/>
    <p:sldLayoutId id="2147483677" r:id="rId9"/>
    <p:sldLayoutId id="2147483668" r:id="rId10"/>
    <p:sldLayoutId id="2147483667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300" kern="1200">
          <a:solidFill>
            <a:srgbClr val="11488B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300">
          <a:solidFill>
            <a:srgbClr val="11488B"/>
          </a:solidFill>
          <a:latin typeface="Corbel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300">
          <a:solidFill>
            <a:srgbClr val="11488B"/>
          </a:solidFill>
          <a:latin typeface="Corbel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300">
          <a:solidFill>
            <a:srgbClr val="11488B"/>
          </a:solidFill>
          <a:latin typeface="Corbel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300">
          <a:solidFill>
            <a:srgbClr val="11488B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11488B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11488B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11488B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11488B"/>
          </a:solidFill>
          <a:latin typeface="Corbel" pitchFamily="34" charset="0"/>
        </a:defRPr>
      </a:lvl9pPr>
      <a:extLst/>
    </p:titleStyle>
    <p:bodyStyle>
      <a:lvl1pPr marL="365125" indent="-282575" algn="l" rtl="0" fontAlgn="base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fontAlgn="base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fontAlgn="base">
        <a:spcBef>
          <a:spcPct val="20000"/>
        </a:spcBef>
        <a:spcAft>
          <a:spcPct val="0"/>
        </a:spcAft>
        <a:buClr>
          <a:srgbClr val="9BBB59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fontAlgn="base">
        <a:spcBef>
          <a:spcPct val="20000"/>
        </a:spcBef>
        <a:spcAft>
          <a:spcPct val="0"/>
        </a:spcAft>
        <a:buClr>
          <a:srgbClr val="8064A2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3438" y="1785926"/>
            <a:ext cx="4052886" cy="2079002"/>
          </a:xfrm>
        </p:spPr>
        <p:txBody>
          <a:bodyPr>
            <a:normAutofit fontScale="25000" lnSpcReduction="20000"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6000" b="1" dirty="0" smtClean="0">
                <a:latin typeface="Franklin Gothic Demi Cond" pitchFamily="34" charset="0"/>
                <a:ea typeface="Batang" pitchFamily="18" charset="-127"/>
              </a:rPr>
              <a:t>ЛЕВ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6000" b="1" dirty="0" smtClean="0">
                <a:latin typeface="Franklin Gothic Demi Cond" pitchFamily="34" charset="0"/>
                <a:ea typeface="Batang" pitchFamily="18" charset="-127"/>
              </a:rPr>
              <a:t>НИКОЛАЕВИЧ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16000" b="1" dirty="0" smtClean="0">
                <a:latin typeface="Franklin Gothic Demi Cond" pitchFamily="34" charset="0"/>
                <a:ea typeface="Batang" pitchFamily="18" charset="-127"/>
              </a:rPr>
              <a:t>ТОЛСТОЙ</a:t>
            </a: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sz="16000" b="1" smtClean="0">
              <a:latin typeface="Franklin Gothic Demi Cond" pitchFamily="34" charset="0"/>
              <a:ea typeface="Batang" pitchFamily="18" charset="-127"/>
            </a:endParaRP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uk-UA" sz="9600" b="1" smtClean="0">
                <a:latin typeface="Franklin Gothic Demi Cond" pitchFamily="34" charset="0"/>
                <a:ea typeface="Batang" pitchFamily="18" charset="-127"/>
              </a:rPr>
              <a:t>Составила Николаева Л.Ф. </a:t>
            </a:r>
            <a:endParaRPr lang="ru-RU" sz="35200" b="1" dirty="0" smtClean="0">
              <a:latin typeface="Franklin Gothic Demi Cond" pitchFamily="34" charset="0"/>
              <a:ea typeface="Batang" pitchFamily="18" charset="-127"/>
            </a:endParaRPr>
          </a:p>
          <a:p>
            <a:pPr fontAlgn="auto">
              <a:spcAft>
                <a:spcPts val="0"/>
              </a:spcAft>
              <a:buFont typeface="Wingdings 2"/>
              <a:buNone/>
              <a:defRPr/>
            </a:pPr>
            <a:endParaRPr lang="ru-RU" dirty="0"/>
          </a:p>
        </p:txBody>
      </p:sp>
      <p:pic>
        <p:nvPicPr>
          <p:cNvPr id="15362" name="Picture 2" descr="C:\Users\кал\Pictures\работа\литература\писатели\русские\ТОЛСТОЙ Л.Н\1595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857232"/>
            <a:ext cx="3062479" cy="46434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кал\Pictures\работа\литература\писатели\русские\ТОЛСТОЙ Л.Н\ЧЕРНОВИК АЗ ТОЛ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42852"/>
            <a:ext cx="3929090" cy="3094158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22530" name="TextBox 2"/>
          <p:cNvSpPr txBox="1">
            <a:spLocks noChangeArrowheads="1"/>
          </p:cNvSpPr>
          <p:nvPr/>
        </p:nvSpPr>
        <p:spPr bwMode="auto">
          <a:xfrm>
            <a:off x="4071938" y="1357313"/>
            <a:ext cx="4751387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002060"/>
                </a:solidFill>
                <a:latin typeface="Corbel" pitchFamily="34" charset="0"/>
              </a:rPr>
              <a:t>Черновой вариант «Азбуки»</a:t>
            </a:r>
          </a:p>
        </p:txBody>
      </p:sp>
      <p:pic>
        <p:nvPicPr>
          <p:cNvPr id="2051" name="Picture 3" descr="C:\Users\кал\Pictures\работа\литература\писатели\русские\ТОЛСТОЙ Л.Н\-3_1_~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7686" y="3143248"/>
            <a:ext cx="4509338" cy="3454949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22532" name="TextBox 5"/>
          <p:cNvSpPr txBox="1">
            <a:spLocks noChangeArrowheads="1"/>
          </p:cNvSpPr>
          <p:nvPr/>
        </p:nvSpPr>
        <p:spPr bwMode="auto">
          <a:xfrm>
            <a:off x="285750" y="4786313"/>
            <a:ext cx="373856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002060"/>
                </a:solidFill>
                <a:latin typeface="Corbel" pitchFamily="34" charset="0"/>
              </a:rPr>
              <a:t>Страница из «Азбуки»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кал\Pictures\работа\литература\писатели\русские\ТОЛСТОЙ Л.Н\attach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500042"/>
            <a:ext cx="3604372" cy="5286412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23554" name="TextBox 2"/>
          <p:cNvSpPr txBox="1">
            <a:spLocks noChangeArrowheads="1"/>
          </p:cNvSpPr>
          <p:nvPr/>
        </p:nvSpPr>
        <p:spPr bwMode="auto">
          <a:xfrm>
            <a:off x="4143375" y="1357313"/>
            <a:ext cx="4656138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800" b="1">
                <a:solidFill>
                  <a:srgbClr val="002060"/>
                </a:solidFill>
                <a:latin typeface="Corbel" pitchFamily="34" charset="0"/>
              </a:rPr>
              <a:t>Свой опыт работы</a:t>
            </a:r>
          </a:p>
          <a:p>
            <a:pPr algn="ctr"/>
            <a:r>
              <a:rPr lang="ru-RU" sz="2800" b="1">
                <a:solidFill>
                  <a:srgbClr val="002060"/>
                </a:solidFill>
                <a:latin typeface="Corbel" pitchFamily="34" charset="0"/>
              </a:rPr>
              <a:t>  с крестьянскими детьми</a:t>
            </a:r>
          </a:p>
          <a:p>
            <a:pPr algn="ctr"/>
            <a:r>
              <a:rPr lang="ru-RU" sz="2800" b="1">
                <a:solidFill>
                  <a:srgbClr val="002060"/>
                </a:solidFill>
                <a:latin typeface="Corbel" pitchFamily="34" charset="0"/>
              </a:rPr>
              <a:t>Л.Н. Толстой описал в книге</a:t>
            </a:r>
          </a:p>
          <a:p>
            <a:pPr algn="ctr"/>
            <a:r>
              <a:rPr lang="ru-RU" sz="2800" b="1">
                <a:solidFill>
                  <a:srgbClr val="002060"/>
                </a:solidFill>
                <a:latin typeface="Corbel" pitchFamily="34" charset="0"/>
              </a:rPr>
              <a:t> «Ясно-Полянская школа»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кал\Pictures\работа\литература\писатели\русские\ТОЛСТОЙ Л.Н\л. толстой с жено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357166"/>
            <a:ext cx="2786082" cy="44535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4578" name="TextBox 2"/>
          <p:cNvSpPr txBox="1">
            <a:spLocks noChangeArrowheads="1"/>
          </p:cNvSpPr>
          <p:nvPr/>
        </p:nvSpPr>
        <p:spPr bwMode="auto">
          <a:xfrm>
            <a:off x="3643313" y="5000625"/>
            <a:ext cx="4524375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>
                <a:solidFill>
                  <a:srgbClr val="002060"/>
                </a:solidFill>
                <a:latin typeface="Corbel" pitchFamily="34" charset="0"/>
              </a:rPr>
              <a:t>Л.Н.Толстой с женой </a:t>
            </a:r>
          </a:p>
          <a:p>
            <a:r>
              <a:rPr lang="ru-RU" sz="3600" b="1">
                <a:solidFill>
                  <a:srgbClr val="002060"/>
                </a:solidFill>
                <a:latin typeface="Corbel" pitchFamily="34" charset="0"/>
              </a:rPr>
              <a:t>Софьей Андреевной</a:t>
            </a:r>
          </a:p>
        </p:txBody>
      </p:sp>
      <p:pic>
        <p:nvPicPr>
          <p:cNvPr id="10243" name="Picture 3" descr="C:\Users\кал\Pictures\работа\литература\писатели\русские\ТОЛСТОЙ Л.Н\1908 толстой с женой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46104" y="571480"/>
            <a:ext cx="4078941" cy="3143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кал\Pictures\работа\литература\писатели\русские\ТОЛСТОЙ Л.Н\1896 ясная поляна толстой с семьё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1" y="4071942"/>
            <a:ext cx="4570785" cy="24288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5602" name="TextBox 2"/>
          <p:cNvSpPr txBox="1">
            <a:spLocks noChangeArrowheads="1"/>
          </p:cNvSpPr>
          <p:nvPr/>
        </p:nvSpPr>
        <p:spPr bwMode="auto">
          <a:xfrm>
            <a:off x="4214813" y="2786063"/>
            <a:ext cx="460375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800" b="1">
                <a:solidFill>
                  <a:srgbClr val="002060"/>
                </a:solidFill>
                <a:latin typeface="Corbel" pitchFamily="34" charset="0"/>
              </a:rPr>
              <a:t>У Льва Николаевича </a:t>
            </a:r>
          </a:p>
          <a:p>
            <a:pPr algn="ctr"/>
            <a:r>
              <a:rPr lang="ru-RU" sz="2800" b="1">
                <a:solidFill>
                  <a:srgbClr val="002060"/>
                </a:solidFill>
                <a:latin typeface="Corbel" pitchFamily="34" charset="0"/>
              </a:rPr>
              <a:t>была очень большая семья.</a:t>
            </a:r>
          </a:p>
        </p:txBody>
      </p:sp>
      <p:pic>
        <p:nvPicPr>
          <p:cNvPr id="7171" name="Picture 3" descr="C:\Users\кал\Pictures\работа\литература\писатели\русские\ТОЛСТОЙ Л.Н\толстой с женой и детьми.JPG"/>
          <p:cNvPicPr>
            <a:picLocks noChangeAspect="1" noChangeArrowheads="1"/>
          </p:cNvPicPr>
          <p:nvPr/>
        </p:nvPicPr>
        <p:blipFill>
          <a:blip r:embed="rId3" cstate="print"/>
          <a:srcRect r="5085"/>
          <a:stretch>
            <a:fillRect/>
          </a:stretch>
        </p:blipFill>
        <p:spPr bwMode="auto">
          <a:xfrm>
            <a:off x="285720" y="214290"/>
            <a:ext cx="3786214" cy="36334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кал\Pictures\работа\литература\писатели\русские\ТОЛСТОЙ Л.Н\толстой с внукам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571480"/>
            <a:ext cx="5481646" cy="385428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6626" name="TextBox 2"/>
          <p:cNvSpPr txBox="1">
            <a:spLocks noChangeArrowheads="1"/>
          </p:cNvSpPr>
          <p:nvPr/>
        </p:nvSpPr>
        <p:spPr bwMode="auto">
          <a:xfrm>
            <a:off x="2928938" y="5214938"/>
            <a:ext cx="4286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002060"/>
                </a:solidFill>
                <a:latin typeface="Corbel" pitchFamily="34" charset="0"/>
              </a:rPr>
              <a:t>Л.Н.Толстой с внуками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кал\Pictures\работа\литература\писатели\русские\ТОЛСТОЙ Л.Н\толстой любил велосипедные прогулки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85728"/>
            <a:ext cx="2857520" cy="45742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195" name="Picture 3" descr="C:\Users\кал\Pictures\работа\литература\писатели\русские\ТОЛСТОЙ Л.Н\толстой любил играть в городки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248" y="785794"/>
            <a:ext cx="3865563" cy="35682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7651" name="TextBox 3"/>
          <p:cNvSpPr txBox="1">
            <a:spLocks noChangeArrowheads="1"/>
          </p:cNvSpPr>
          <p:nvPr/>
        </p:nvSpPr>
        <p:spPr bwMode="auto">
          <a:xfrm>
            <a:off x="2071688" y="5072063"/>
            <a:ext cx="6859587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800" b="1">
                <a:solidFill>
                  <a:srgbClr val="002060"/>
                </a:solidFill>
                <a:latin typeface="Corbel" pitchFamily="34" charset="0"/>
              </a:rPr>
              <a:t>Л.Н. Толстой увлекался игрой в городки и</a:t>
            </a:r>
          </a:p>
          <a:p>
            <a:pPr algn="ctr"/>
            <a:r>
              <a:rPr lang="ru-RU" sz="2800" b="1">
                <a:solidFill>
                  <a:srgbClr val="002060"/>
                </a:solidFill>
                <a:latin typeface="Corbel" pitchFamily="34" charset="0"/>
              </a:rPr>
              <a:t> поездками на велосипеде.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ИНТЕРЕСНЫЕ  ФАКТЫ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143250" y="1447800"/>
            <a:ext cx="5791200" cy="4800600"/>
          </a:xfrm>
        </p:spPr>
        <p:txBody>
          <a:bodyPr>
            <a:normAutofit lnSpcReduction="10000"/>
          </a:bodyPr>
          <a:lstStyle/>
          <a:p>
            <a:pPr marL="365760" indent="-283464" algn="ctr" fontAlgn="auto">
              <a:spcAft>
                <a:spcPts val="0"/>
              </a:spcAft>
              <a:buFont typeface="Wingdings 2"/>
              <a:buNone/>
              <a:defRPr/>
            </a:pPr>
            <a:r>
              <a:rPr lang="ru-RU" dirty="0" smtClean="0"/>
              <a:t>    </a:t>
            </a:r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  <a:latin typeface="Franklin Gothic Demi Cond" pitchFamily="34" charset="0"/>
              </a:rPr>
              <a:t>СВОЕЙ  ФАМИЛИЕЙ   ЛЕВ  НИКОЛАЕВИЧ  ОБЯЗАН  СВОЕМУ   ПРЕДКУ , ВЫХОДЦУ  ИЗ  ПРУССИИ  ИНДРИСУ,  У  КОТОРОГО  БЫЛО  ПРОЗВАНИЕ  «</a:t>
            </a:r>
            <a:r>
              <a:rPr lang="en-US" sz="3600" dirty="0" smtClean="0">
                <a:solidFill>
                  <a:schemeClr val="tx2">
                    <a:lumMod val="50000"/>
                  </a:schemeClr>
                </a:solidFill>
                <a:latin typeface="Franklin Gothic Demi Cond" pitchFamily="34" charset="0"/>
              </a:rPr>
              <a:t>DICK</a:t>
            </a:r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  <a:latin typeface="Franklin Gothic Demi Cond" pitchFamily="34" charset="0"/>
              </a:rPr>
              <a:t>»,                                ЧТО ПО-РУССКИ  ЗНАЧИТ  «ТОЛСТЫЙ».  ОТСЮДА  И  ФАМИЛИЯ  ТОЛСТОЙ.</a:t>
            </a:r>
            <a:endParaRPr lang="ru-RU" sz="3600" dirty="0">
              <a:solidFill>
                <a:schemeClr val="tx2">
                  <a:lumMod val="50000"/>
                </a:schemeClr>
              </a:solidFill>
              <a:latin typeface="Franklin Gothic Demi Cond" pitchFamily="34" charset="0"/>
            </a:endParaRPr>
          </a:p>
        </p:txBody>
      </p:sp>
      <p:pic>
        <p:nvPicPr>
          <p:cNvPr id="13314" name="Picture 2" descr="C:\Users\кал\Pictures\работа\литература\писатели\русские\ТОЛСТОЙ Л.Н\148_2_200______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1357298"/>
            <a:ext cx="2847351" cy="40005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кал\Pictures\работа\литература\писатели\русские\ТОЛСТОЙ Л.Н\1905 толстой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428604"/>
            <a:ext cx="3184542" cy="57535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9698" name="TextBox 4"/>
          <p:cNvSpPr txBox="1">
            <a:spLocks noChangeArrowheads="1"/>
          </p:cNvSpPr>
          <p:nvPr/>
        </p:nvSpPr>
        <p:spPr bwMode="auto">
          <a:xfrm>
            <a:off x="1143000" y="1285875"/>
            <a:ext cx="3641725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800" b="1">
                <a:solidFill>
                  <a:srgbClr val="002060"/>
                </a:solidFill>
                <a:latin typeface="Arial Black" pitchFamily="34" charset="0"/>
              </a:rPr>
              <a:t>Лев Николаевич </a:t>
            </a:r>
          </a:p>
          <a:p>
            <a:pPr algn="ctr"/>
            <a:r>
              <a:rPr lang="ru-RU" sz="2800" b="1">
                <a:solidFill>
                  <a:srgbClr val="002060"/>
                </a:solidFill>
                <a:latin typeface="Arial Black" pitchFamily="34" charset="0"/>
              </a:rPr>
              <a:t>Толстой,</a:t>
            </a:r>
          </a:p>
          <a:p>
            <a:pPr algn="ctr"/>
            <a:r>
              <a:rPr lang="ru-RU" sz="2800" b="1">
                <a:solidFill>
                  <a:srgbClr val="002060"/>
                </a:solidFill>
                <a:latin typeface="Arial Black" pitchFamily="34" charset="0"/>
              </a:rPr>
              <a:t> 1905 год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КАБИНЕТ ЛЬВА ТОЛСТОГО В ХАМОВНИКАХ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36970" y="214290"/>
            <a:ext cx="5455746" cy="5341746"/>
          </a:xfr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40000"/>
                <a:lumOff val="60000"/>
              </a:schemeClr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1500188" y="5929313"/>
            <a:ext cx="6372225" cy="9540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Franklin Gothic Demi Cond" pitchFamily="34" charset="0"/>
                <a:cs typeface="+mn-cs"/>
              </a:rPr>
              <a:t>КАБИНЕТ  ЛЬВА  НИКОЛАЕВИЧА  ТОЛСТОГО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Franklin Gothic Demi Cond" pitchFamily="34" charset="0"/>
                <a:cs typeface="+mn-cs"/>
              </a:rPr>
              <a:t>            В  ХАМОВНИКАХ, В  МОСКВЕ.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63" y="0"/>
            <a:ext cx="7497762" cy="114300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>
                    <a:satMod val="130000"/>
                  </a:schemeClr>
                </a:solidFill>
              </a:rPr>
              <a:t>ТВОРЧЕСТВО</a:t>
            </a:r>
            <a:endParaRPr lang="ru-RU" b="1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1746" name="Содержимое 2"/>
          <p:cNvSpPr>
            <a:spLocks noGrp="1"/>
          </p:cNvSpPr>
          <p:nvPr>
            <p:ph idx="1"/>
          </p:nvPr>
        </p:nvSpPr>
        <p:spPr>
          <a:xfrm>
            <a:off x="642938" y="857250"/>
            <a:ext cx="9001125" cy="5286375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b="1" smtClean="0">
                <a:solidFill>
                  <a:srgbClr val="002060"/>
                </a:solidFill>
                <a:latin typeface="Franklin Gothic Demi Cond"/>
              </a:rPr>
              <a:t>1852-1857 Г.Г.-ОПУБЛИКОВАНА  ТРИЛОГИЯ       </a:t>
            </a:r>
          </a:p>
          <a:p>
            <a:pPr>
              <a:buFont typeface="Wingdings 2" pitchFamily="18" charset="2"/>
              <a:buNone/>
            </a:pPr>
            <a:r>
              <a:rPr lang="ru-RU" b="1" smtClean="0">
                <a:solidFill>
                  <a:srgbClr val="002060"/>
                </a:solidFill>
                <a:latin typeface="Franklin Gothic Demi Cond"/>
              </a:rPr>
              <a:t>                         «ДЕТСТВО»,  «ОТРОЧЕСТВО», «ЮНОСТЬ»</a:t>
            </a:r>
          </a:p>
        </p:txBody>
      </p:sp>
      <p:pic>
        <p:nvPicPr>
          <p:cNvPr id="11266" name="Picture 2" descr="C:\Users\кал\Pictures\работа\литература\писатели\русские\ТОЛСТОЙ Л.Н\повесть детство в журнале современи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285992"/>
            <a:ext cx="4020462" cy="35719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1748" name="TextBox 4"/>
          <p:cNvSpPr txBox="1">
            <a:spLocks noChangeArrowheads="1"/>
          </p:cNvSpPr>
          <p:nvPr/>
        </p:nvSpPr>
        <p:spPr bwMode="auto">
          <a:xfrm>
            <a:off x="4857750" y="2571750"/>
            <a:ext cx="4149725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800" b="1">
                <a:solidFill>
                  <a:srgbClr val="002060"/>
                </a:solidFill>
                <a:latin typeface="Arial Black" pitchFamily="34" charset="0"/>
              </a:rPr>
              <a:t>Повесть «Детство» </a:t>
            </a:r>
          </a:p>
          <a:p>
            <a:pPr algn="ctr"/>
            <a:r>
              <a:rPr lang="ru-RU" sz="2800" b="1">
                <a:solidFill>
                  <a:srgbClr val="002060"/>
                </a:solidFill>
                <a:latin typeface="Arial Black" pitchFamily="34" charset="0"/>
              </a:rPr>
              <a:t>впервые была</a:t>
            </a:r>
          </a:p>
          <a:p>
            <a:pPr algn="ctr"/>
            <a:r>
              <a:rPr lang="ru-RU" sz="2800" b="1">
                <a:solidFill>
                  <a:srgbClr val="002060"/>
                </a:solidFill>
                <a:latin typeface="Arial Black" pitchFamily="34" charset="0"/>
              </a:rPr>
              <a:t> опубликована</a:t>
            </a:r>
          </a:p>
          <a:p>
            <a:pPr algn="ctr"/>
            <a:r>
              <a:rPr lang="ru-RU" sz="2800" b="1">
                <a:solidFill>
                  <a:srgbClr val="002060"/>
                </a:solidFill>
                <a:latin typeface="Arial Black" pitchFamily="34" charset="0"/>
              </a:rPr>
              <a:t>в 9 выпуске  </a:t>
            </a:r>
          </a:p>
          <a:p>
            <a:pPr algn="ctr"/>
            <a:r>
              <a:rPr lang="ru-RU" sz="2800" b="1">
                <a:solidFill>
                  <a:srgbClr val="002060"/>
                </a:solidFill>
                <a:latin typeface="Arial Black" pitchFamily="34" charset="0"/>
              </a:rPr>
              <a:t>журнала </a:t>
            </a:r>
          </a:p>
          <a:p>
            <a:pPr algn="ctr"/>
            <a:r>
              <a:rPr lang="ru-RU" sz="2800" b="1">
                <a:solidFill>
                  <a:srgbClr val="002060"/>
                </a:solidFill>
                <a:latin typeface="Arial Black" pitchFamily="34" charset="0"/>
              </a:rPr>
              <a:t>«Современник» </a:t>
            </a:r>
          </a:p>
          <a:p>
            <a:pPr algn="ctr"/>
            <a:r>
              <a:rPr lang="ru-RU" sz="2800" b="1">
                <a:solidFill>
                  <a:srgbClr val="002060"/>
                </a:solidFill>
                <a:latin typeface="Arial Black" pitchFamily="34" charset="0"/>
              </a:rPr>
              <a:t> в 1852 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ЛЕВ ТОЛСТОЙ С КРАМСКОГО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4054" y="142852"/>
            <a:ext cx="3373717" cy="43577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ЛЕВ ТОЛСТОЙ С РЕПИНА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75610" y="142852"/>
            <a:ext cx="3363755" cy="444496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1071563" y="4643438"/>
            <a:ext cx="2597150" cy="22463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Franklin Gothic Demi Cond" pitchFamily="34" charset="0"/>
                <a:cs typeface="+mn-cs"/>
              </a:rPr>
              <a:t>ПОРТРЕТ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Franklin Gothic Demi Cond" pitchFamily="34" charset="0"/>
                <a:cs typeface="+mn-cs"/>
              </a:rPr>
              <a:t>ЛЬВА   ТОЛСТОГО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Franklin Gothic Demi Cond" pitchFamily="34" charset="0"/>
                <a:cs typeface="+mn-cs"/>
              </a:rPr>
              <a:t>ХУДОЖНИК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Franklin Gothic Demi Cond" pitchFamily="34" charset="0"/>
                <a:cs typeface="+mn-cs"/>
              </a:rPr>
              <a:t>ИЛЬЯ РЕПИН ,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Franklin Gothic Demi Cond" pitchFamily="34" charset="0"/>
                <a:cs typeface="+mn-cs"/>
              </a:rPr>
              <a:t>1887 ГОД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143500" y="4643438"/>
            <a:ext cx="2898775" cy="22463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Franklin Gothic Demi Cond" pitchFamily="34" charset="0"/>
                <a:cs typeface="+mn-cs"/>
              </a:rPr>
              <a:t>ПОРТРЕТ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Franklin Gothic Demi Cond" pitchFamily="34" charset="0"/>
                <a:cs typeface="+mn-cs"/>
              </a:rPr>
              <a:t>ЛЬВА  ТОЛСТОГО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Franklin Gothic Demi Cond" pitchFamily="34" charset="0"/>
                <a:cs typeface="+mn-cs"/>
              </a:rPr>
              <a:t>ЖУДОЖНИК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Franklin Gothic Demi Cond" pitchFamily="34" charset="0"/>
                <a:cs typeface="+mn-cs"/>
              </a:rPr>
              <a:t>ИВАН  КРАМСКОЙ,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2">
                    <a:lumMod val="50000"/>
                  </a:schemeClr>
                </a:solidFill>
                <a:latin typeface="Franklin Gothic Demi Cond" pitchFamily="34" charset="0"/>
                <a:cs typeface="+mn-cs"/>
              </a:rPr>
              <a:t>1873  ГОД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кал\Pictures\работа\литература\писатели\русские\ТОЛСТОЙ Л.Н\img12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571480"/>
            <a:ext cx="3071834" cy="43824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2770" name="TextBox 4"/>
          <p:cNvSpPr txBox="1">
            <a:spLocks noChangeArrowheads="1"/>
          </p:cNvSpPr>
          <p:nvPr/>
        </p:nvSpPr>
        <p:spPr bwMode="auto">
          <a:xfrm>
            <a:off x="4071938" y="1857375"/>
            <a:ext cx="4357687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800" b="1">
                <a:solidFill>
                  <a:srgbClr val="002060"/>
                </a:solidFill>
                <a:latin typeface="Corbel" pitchFamily="34" charset="0"/>
              </a:rPr>
              <a:t>Широко известен рассказ </a:t>
            </a:r>
          </a:p>
          <a:p>
            <a:pPr algn="ctr"/>
            <a:r>
              <a:rPr lang="ru-RU" sz="2800" b="1">
                <a:solidFill>
                  <a:srgbClr val="002060"/>
                </a:solidFill>
                <a:latin typeface="Corbel" pitchFamily="34" charset="0"/>
              </a:rPr>
              <a:t>Л.Н.Толстого</a:t>
            </a:r>
          </a:p>
          <a:p>
            <a:pPr algn="ctr"/>
            <a:r>
              <a:rPr lang="ru-RU" sz="2800" b="1">
                <a:solidFill>
                  <a:srgbClr val="002060"/>
                </a:solidFill>
                <a:latin typeface="Corbel" pitchFamily="34" charset="0"/>
              </a:rPr>
              <a:t>для детей «Филлипок»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Прямоугольник 3"/>
          <p:cNvSpPr>
            <a:spLocks noChangeArrowheads="1"/>
          </p:cNvSpPr>
          <p:nvPr/>
        </p:nvSpPr>
        <p:spPr bwMode="auto">
          <a:xfrm>
            <a:off x="785813" y="1000125"/>
            <a:ext cx="7929562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rgbClr val="002060"/>
                </a:solidFill>
                <a:latin typeface="Franklin Gothic Demi Cond"/>
              </a:rPr>
              <a:t>1863-1867 Г.Г.-  РОМАН   «ВОЙНА И МИР»</a:t>
            </a:r>
          </a:p>
          <a:p>
            <a:r>
              <a:rPr lang="ru-RU" sz="2800" b="1">
                <a:solidFill>
                  <a:srgbClr val="002060"/>
                </a:solidFill>
                <a:latin typeface="Franklin Gothic Demi Cond"/>
              </a:rPr>
              <a:t>1871-1872Г.Г.- «АЗБУКА»</a:t>
            </a:r>
          </a:p>
          <a:p>
            <a:r>
              <a:rPr lang="ru-RU" sz="2800" b="1">
                <a:solidFill>
                  <a:srgbClr val="002060"/>
                </a:solidFill>
                <a:latin typeface="Franklin Gothic Demi Cond"/>
              </a:rPr>
              <a:t>1874- 1875 Г.Г.- «НОВАЯ  АЗБУКА»</a:t>
            </a:r>
          </a:p>
          <a:p>
            <a:r>
              <a:rPr lang="ru-RU" sz="2800" b="1">
                <a:solidFill>
                  <a:srgbClr val="002060"/>
                </a:solidFill>
                <a:latin typeface="Franklin Gothic Demi Cond"/>
              </a:rPr>
              <a:t>1880-1890Г.Г.-    РОМАН  «ВОСКРЕСЕНЬЕ»</a:t>
            </a:r>
          </a:p>
          <a:p>
            <a:r>
              <a:rPr lang="ru-RU" sz="2800" b="1">
                <a:solidFill>
                  <a:srgbClr val="002060"/>
                </a:solidFill>
                <a:latin typeface="Franklin Gothic Demi Cond"/>
              </a:rPr>
              <a:t>1887- 1889 Г.Г.- ПОВЕСТЬ   «КРЕЙЦЕРОВА  СОНАТА»</a:t>
            </a:r>
          </a:p>
          <a:p>
            <a:r>
              <a:rPr lang="ru-RU" sz="2800" b="1">
                <a:solidFill>
                  <a:srgbClr val="002060"/>
                </a:solidFill>
                <a:latin typeface="Franklin Gothic Demi Cond"/>
              </a:rPr>
              <a:t>1896-1904 Г.Г.- ПОВЕСТЬ «ХАДЖИ- МУРАТ»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857500" y="285750"/>
            <a:ext cx="3708400" cy="76993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dirty="0">
                <a:solidFill>
                  <a:schemeClr val="accent5">
                    <a:lumMod val="50000"/>
                  </a:schemeClr>
                </a:solidFill>
                <a:latin typeface="+mn-lt"/>
                <a:cs typeface="+mn-cs"/>
              </a:rPr>
              <a:t>ТВОРЧЕСТВО</a:t>
            </a:r>
            <a:endParaRPr lang="ru-RU" sz="4400" dirty="0">
              <a:solidFill>
                <a:schemeClr val="accent5">
                  <a:lumMod val="50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14338" name="Picture 2" descr="C:\Users\кал\Pictures\работа\литература\писатели\русские\ТОЛСТОЙ Л.Н\Scan100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29454" y="3286124"/>
            <a:ext cx="2033596" cy="33893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ЛЕВ ТОЛСТОЙ.JPG"/>
          <p:cNvPicPr>
            <a:picLocks noChangeAspect="1"/>
          </p:cNvPicPr>
          <p:nvPr/>
        </p:nvPicPr>
        <p:blipFill>
          <a:blip r:embed="rId2" cstate="print"/>
          <a:srcRect b="8742"/>
          <a:stretch>
            <a:fillRect/>
          </a:stretch>
        </p:blipFill>
        <p:spPr>
          <a:xfrm>
            <a:off x="428596" y="214290"/>
            <a:ext cx="5019095" cy="614366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5857875" y="4929188"/>
            <a:ext cx="2798763" cy="830262"/>
          </a:xfrm>
          <a:prstGeom prst="rect">
            <a:avLst/>
          </a:prstGeom>
          <a:noFill/>
          <a:ln>
            <a:solidFill>
              <a:schemeClr val="bg2">
                <a:lumMod val="25000"/>
              </a:schemeClr>
            </a:solidFill>
          </a:ln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2060"/>
                </a:solidFill>
                <a:latin typeface="Arial Black" pitchFamily="34" charset="0"/>
                <a:cs typeface="+mn-cs"/>
              </a:rPr>
              <a:t>Л.Н. ТОЛСТОЙ,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2060"/>
                </a:solidFill>
                <a:latin typeface="Arial Black" pitchFamily="34" charset="0"/>
                <a:cs typeface="+mn-cs"/>
              </a:rPr>
              <a:t>1884 ГОД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38" y="357188"/>
            <a:ext cx="7497762" cy="85725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  <a:latin typeface="Franklin Gothic Demi Cond" pitchFamily="34" charset="0"/>
              </a:rPr>
              <a:t>НЕМНОГО  О  ПИСАТЕЛЕ</a:t>
            </a:r>
            <a:endParaRPr lang="ru-RU" dirty="0">
              <a:solidFill>
                <a:schemeClr val="tx2">
                  <a:satMod val="130000"/>
                </a:schemeClr>
              </a:solidFill>
              <a:latin typeface="Franklin Gothic Demi Cond" pitchFamily="34" charset="0"/>
            </a:endParaRPr>
          </a:p>
        </p:txBody>
      </p:sp>
      <p:sp>
        <p:nvSpPr>
          <p:cNvPr id="16386" name="Содержимое 2"/>
          <p:cNvSpPr>
            <a:spLocks noGrp="1"/>
          </p:cNvSpPr>
          <p:nvPr>
            <p:ph idx="1"/>
          </p:nvPr>
        </p:nvSpPr>
        <p:spPr>
          <a:xfrm>
            <a:off x="785813" y="1214438"/>
            <a:ext cx="8220075" cy="6072187"/>
          </a:xfrm>
        </p:spPr>
        <p:txBody>
          <a:bodyPr/>
          <a:lstStyle/>
          <a:p>
            <a:pPr>
              <a:buFont typeface="Wingdings 2" pitchFamily="18" charset="2"/>
              <a:buNone/>
            </a:pPr>
            <a:r>
              <a:rPr lang="ru-RU" b="1" smtClean="0">
                <a:solidFill>
                  <a:srgbClr val="002060"/>
                </a:solidFill>
                <a:latin typeface="Franklin Gothic Demi Cond"/>
              </a:rPr>
              <a:t>     ЛЕВ  НИКОЛАЕВИЧ  РОДИЛСЯ  В РОДОВОМ ИМЕНИИ ЯСНАЯ ПОЛЯНА ТУЛЬСКОЙ ГУБЕРНИИ, В СТАРИННОЙ  И  ЗНАТНОЙ  СЕМЬЕ.КОГДА  МАЛЬЧИКУ БЫЛО ПОЛТОРА ГОДА УМЕРЛА  ЕГО  МАМА, ОТЕЦ ТОЖЕ УМЕР  РАНО. ВОСПИТАНИЕМ ТОЛСТОГО И ЕГО ТРОИХ  БРАТЬЕВ И СЕСТРЫ ЗАНЯЛАСЬ  ДАЛЬНЯЯ  РОДСТВЕННИЦА  ТОЛСТЫХ, ЖИВШАЯ  В  КАЗАНИ.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кал\Pictures\работа\литература\писатели\русские\ТОЛСТОЙ Л.Н\братья толстые сергей, николай, дмитрий, лев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500042"/>
            <a:ext cx="5937891" cy="421484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7410" name="TextBox 4"/>
          <p:cNvSpPr txBox="1">
            <a:spLocks noChangeArrowheads="1"/>
          </p:cNvSpPr>
          <p:nvPr/>
        </p:nvSpPr>
        <p:spPr bwMode="auto">
          <a:xfrm>
            <a:off x="1085850" y="5072063"/>
            <a:ext cx="80581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002060"/>
                </a:solidFill>
                <a:latin typeface="Corbel" pitchFamily="34" charset="0"/>
              </a:rPr>
              <a:t>Братья Толстые: Сергей, Николай, Дмитрий, Лев.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Содержимое 2"/>
          <p:cNvSpPr>
            <a:spLocks noGrp="1"/>
          </p:cNvSpPr>
          <p:nvPr>
            <p:ph idx="1"/>
          </p:nvPr>
        </p:nvSpPr>
        <p:spPr>
          <a:xfrm>
            <a:off x="3429000" y="642938"/>
            <a:ext cx="5715000" cy="3357562"/>
          </a:xfrm>
        </p:spPr>
        <p:txBody>
          <a:bodyPr/>
          <a:lstStyle/>
          <a:p>
            <a:pPr algn="ctr">
              <a:buFont typeface="Wingdings 2" pitchFamily="18" charset="2"/>
              <a:buNone/>
            </a:pPr>
            <a:r>
              <a:rPr lang="ru-RU" b="1" smtClean="0">
                <a:solidFill>
                  <a:srgbClr val="002060"/>
                </a:solidFill>
                <a:latin typeface="Franklin Gothic Demi Cond"/>
              </a:rPr>
              <a:t>    В 1844  ГОДУ  ТОЛСТОЙ  ПОСТУПИЛ  В  КАЗАНСКИЙ  УНИВЕРСИТЕТ НА ФАКУЛЬТЕТ ВОСТОЧНЫХ ЯЗЫКОВ.</a:t>
            </a:r>
          </a:p>
          <a:p>
            <a:pPr algn="ctr">
              <a:buFont typeface="Wingdings 2" pitchFamily="18" charset="2"/>
              <a:buNone/>
            </a:pPr>
            <a:r>
              <a:rPr lang="ru-RU" b="1" smtClean="0">
                <a:solidFill>
                  <a:srgbClr val="002060"/>
                </a:solidFill>
                <a:latin typeface="Franklin Gothic Demi Cond"/>
              </a:rPr>
              <a:t> МНОГО  ЗАНИМАЛСЯ  САМООБРАЗОВАНИЕМ, ИЗУЧАЛ ТУРЕЦКИЙ И АРАБСКИЙ ЯЗЫКИ. УЧАСТВОВАЛ  В  КРЫМСКОЙ  ВОЙНЕ, ЗА  ХРАБРОСТЬ  БЫЛ  НАГРАЖДЁН  ОРДЕНОМ И МЕДАЛЯМИ. </a:t>
            </a:r>
            <a:endParaRPr lang="ru-RU" smtClean="0">
              <a:latin typeface="Franklin Gothic Demi Cond"/>
            </a:endParaRPr>
          </a:p>
        </p:txBody>
      </p:sp>
      <p:pic>
        <p:nvPicPr>
          <p:cNvPr id="5123" name="Picture 3" descr="C:\Users\кал\Pictures\работа\литература\писатели\русские\ТОЛСТОЙ Л.Н\1844 толстой студент факультета восточных языков в казан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357166"/>
            <a:ext cx="3278000" cy="37862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кал\Pictures\работа\литература\писатели\русские\ТОЛСТОЙ Л.Н\толстой в брюссел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4810" y="357166"/>
            <a:ext cx="4397933" cy="464662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9458" name="TextBox 4"/>
          <p:cNvSpPr txBox="1">
            <a:spLocks noChangeArrowheads="1"/>
          </p:cNvSpPr>
          <p:nvPr/>
        </p:nvSpPr>
        <p:spPr bwMode="auto">
          <a:xfrm>
            <a:off x="0" y="1428750"/>
            <a:ext cx="4071938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002060"/>
                </a:solidFill>
                <a:latin typeface="Corbel" pitchFamily="34" charset="0"/>
              </a:rPr>
              <a:t>Лев Николаевич во время путешествия в Брюссель.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Прямоугольник 1"/>
          <p:cNvSpPr>
            <a:spLocks noChangeArrowheads="1"/>
          </p:cNvSpPr>
          <p:nvPr/>
        </p:nvSpPr>
        <p:spPr bwMode="auto">
          <a:xfrm>
            <a:off x="1428750" y="2500313"/>
            <a:ext cx="7715250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>
                <a:solidFill>
                  <a:srgbClr val="002060"/>
                </a:solidFill>
                <a:latin typeface="Franklin Gothic Demi Cond"/>
              </a:rPr>
              <a:t>                    ПОСЛЕ  ВОЙНЫ ВЕРНУЛСЯ В  СВОЁ   </a:t>
            </a:r>
          </a:p>
          <a:p>
            <a:r>
              <a:rPr lang="ru-RU" sz="3200" b="1">
                <a:solidFill>
                  <a:srgbClr val="002060"/>
                </a:solidFill>
                <a:latin typeface="Franklin Gothic Demi Cond"/>
              </a:rPr>
              <a:t>                    РОДОВОЕ  ИМЕНИЕ , ГДЕ  ОТКРЫВАЕТ  </a:t>
            </a:r>
          </a:p>
          <a:p>
            <a:r>
              <a:rPr lang="ru-RU" sz="3200" b="1">
                <a:solidFill>
                  <a:srgbClr val="002060"/>
                </a:solidFill>
                <a:latin typeface="Franklin Gothic Demi Cond"/>
              </a:rPr>
              <a:t>                    ШКОЛУ  ДЛЯ  КРЕСТЬЯНСКИХ  ДЕТЕЙ.  </a:t>
            </a:r>
          </a:p>
          <a:p>
            <a:r>
              <a:rPr lang="ru-RU" sz="3200" b="1">
                <a:solidFill>
                  <a:srgbClr val="002060"/>
                </a:solidFill>
                <a:latin typeface="Franklin Gothic Demi Cond"/>
              </a:rPr>
              <a:t>                    ДЛЯ СВОИХ  УЧЕНИКОВ  ОН  ПИШЕТ  УЧЕБНИК «АЗБУКА»,  И  НЕСКОЛЬКО  «РУССКИХ  КНИГ  ДЛЯ  ЧТЕНИЯ»,  ДЛЯ  КОТОРЫХ  СПЕЦИАЛЬНО  ПИШЕТ  РАССКАЗЫ,  СКАЗКИ,  БАСНИ. </a:t>
            </a:r>
          </a:p>
        </p:txBody>
      </p:sp>
      <p:pic>
        <p:nvPicPr>
          <p:cNvPr id="6146" name="Picture 2" descr="C:\Users\кал\Pictures\работа\литература\писатели\русские\ТОЛСТОЙ Л.Н\ТОЛСТОЙ Л..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7444" y="-436585"/>
            <a:ext cx="2551153" cy="36433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кал\Pictures\работа\литература\писатели\русские\ТОЛСТОЙ Л.Н\51110800_285max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14290"/>
            <a:ext cx="2604724" cy="357190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027" name="Picture 3" descr="C:\Users\кал\Pictures\работа\литература\писатели\русские\ТОЛСТОЙ Л.Н\7978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57950" y="214290"/>
            <a:ext cx="2583367" cy="3500462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pic>
        <p:nvPicPr>
          <p:cNvPr id="1028" name="Picture 4" descr="C:\Users\кал\Pictures\работа\литература\писатели\русские\ТОЛСТОЙ Л.Н\img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8992" y="285728"/>
            <a:ext cx="2545791" cy="3500462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  <p:sp>
        <p:nvSpPr>
          <p:cNvPr id="21508" name="TextBox 6"/>
          <p:cNvSpPr txBox="1">
            <a:spLocks noChangeArrowheads="1"/>
          </p:cNvSpPr>
          <p:nvPr/>
        </p:nvSpPr>
        <p:spPr bwMode="auto">
          <a:xfrm>
            <a:off x="2286000" y="4643438"/>
            <a:ext cx="4752975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200" b="1">
                <a:solidFill>
                  <a:srgbClr val="002060"/>
                </a:solidFill>
                <a:latin typeface="Corbel" pitchFamily="34" charset="0"/>
              </a:rPr>
              <a:t>«Азбука»  Л.Н. Толстого </a:t>
            </a:r>
          </a:p>
          <a:p>
            <a:pPr algn="ctr"/>
            <a:r>
              <a:rPr lang="ru-RU" sz="3200" b="1">
                <a:solidFill>
                  <a:srgbClr val="002060"/>
                </a:solidFill>
                <a:latin typeface="Corbel" pitchFamily="34" charset="0"/>
              </a:rPr>
              <a:t>многократно издавалась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Другая 10">
      <a:dk1>
        <a:sysClr val="windowText" lastClr="000000"/>
      </a:dk1>
      <a:lt1>
        <a:srgbClr val="DBEEF3"/>
      </a:lt1>
      <a:dk2>
        <a:srgbClr val="1F497D"/>
      </a:dk2>
      <a:lt2>
        <a:srgbClr val="CBCBFF"/>
      </a:lt2>
      <a:accent1>
        <a:srgbClr val="31859B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136</TotalTime>
  <Words>392</Words>
  <Application>Microsoft Office PowerPoint</Application>
  <PresentationFormat>Экран (4:3)</PresentationFormat>
  <Paragraphs>69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Солнцестояние</vt:lpstr>
      <vt:lpstr>Презентация PowerPoint</vt:lpstr>
      <vt:lpstr>Презентация PowerPoint</vt:lpstr>
      <vt:lpstr>Презентация PowerPoint</vt:lpstr>
      <vt:lpstr>НЕМНОГО  О  ПИСАТЕЛЕ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ИНТЕРЕСНЫЕ  ФАКТЫ</vt:lpstr>
      <vt:lpstr>Презентация PowerPoint</vt:lpstr>
      <vt:lpstr>Презентация PowerPoint</vt:lpstr>
      <vt:lpstr>ТВОРЧЕСТВО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кал</dc:creator>
  <cp:lastModifiedBy>KoRbuT</cp:lastModifiedBy>
  <cp:revision>17</cp:revision>
  <dcterms:created xsi:type="dcterms:W3CDTF">2009-03-12T16:41:17Z</dcterms:created>
  <dcterms:modified xsi:type="dcterms:W3CDTF">2018-04-07T17:31:23Z</dcterms:modified>
</cp:coreProperties>
</file>