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</p:sldMasterIdLst>
  <p:notesMasterIdLst>
    <p:notesMasterId r:id="rId15"/>
  </p:notesMasterIdLst>
  <p:sldIdLst>
    <p:sldId id="256" r:id="rId2"/>
    <p:sldId id="279" r:id="rId3"/>
    <p:sldId id="273" r:id="rId4"/>
    <p:sldId id="270" r:id="rId5"/>
    <p:sldId id="274" r:id="rId6"/>
    <p:sldId id="275" r:id="rId7"/>
    <p:sldId id="281" r:id="rId8"/>
    <p:sldId id="276" r:id="rId9"/>
    <p:sldId id="282" r:id="rId10"/>
    <p:sldId id="280" r:id="rId11"/>
    <p:sldId id="283" r:id="rId12"/>
    <p:sldId id="272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31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B64378-07B1-43B5-99BB-AD3DD8A91833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8EDAE9-6D23-40E5-8FE0-0CCC5E0115E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26196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2792"/>
            <a:ext cx="7704856" cy="1300704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 дню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свобождения станицы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овопокровской                                                                                 от </a:t>
            </a: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немецко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фашистских захватчиков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83818" y="2463496"/>
            <a:ext cx="30243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Я- Память.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Мне время подвластно.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От самого светлого дня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До самого горького часа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Я- Память.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Вглядитесь в </a:t>
            </a:r>
            <a:r>
              <a:rPr lang="ru-RU" sz="2400" b="1" dirty="0" smtClean="0">
                <a:solidFill>
                  <a:srgbClr val="FFFF00"/>
                </a:solidFill>
              </a:rPr>
              <a:t>меня</a:t>
            </a:r>
            <a:endParaRPr lang="ru-RU" sz="2400" b="1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708920"/>
            <a:ext cx="5977507" cy="3362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148907" y="5879816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педагог дополнительного образования МБДОУ № 42 </a:t>
            </a:r>
          </a:p>
          <a:p>
            <a:r>
              <a:rPr lang="ru-RU" dirty="0" smtClean="0"/>
              <a:t>Котова Ольга Алексеевна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503920" cy="457200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dirty="0" smtClean="0"/>
              <a:t>Во </a:t>
            </a:r>
            <a:r>
              <a:rPr lang="ru-RU" sz="2400" dirty="0"/>
              <a:t>имя </a:t>
            </a:r>
            <a:r>
              <a:rPr lang="ru-RU" sz="2400" dirty="0" smtClean="0"/>
              <a:t>Победы многие жители нашего края  </a:t>
            </a:r>
            <a:r>
              <a:rPr lang="ru-RU" sz="2400" dirty="0"/>
              <a:t>отдали свои жизни, освобождая советскую Родину от захватчиков, некоторые, дойдя до Австрии, где встретили Победу, вернулись с наградами домой, и доблестно трудились на благо Родины. </a:t>
            </a:r>
          </a:p>
          <a:p>
            <a:pPr marL="137160" indent="0">
              <a:buNone/>
            </a:pPr>
            <a:r>
              <a:rPr lang="ru-RU" sz="2400" dirty="0" smtClean="0"/>
              <a:t>Замечательные </a:t>
            </a:r>
            <a:r>
              <a:rPr lang="ru-RU" sz="2400" dirty="0"/>
              <a:t>подвиги совершили во имя Родины юные герои Кубани: Витя Новицкий, Женя Попов, Ваня </a:t>
            </a:r>
            <a:r>
              <a:rPr lang="ru-RU" sz="2400" dirty="0" err="1"/>
              <a:t>Масалыкин</a:t>
            </a:r>
            <a:r>
              <a:rPr lang="ru-RU" sz="2400" dirty="0"/>
              <a:t>, Леня </a:t>
            </a:r>
            <a:r>
              <a:rPr lang="ru-RU" sz="2400" dirty="0" err="1"/>
              <a:t>Таранник</a:t>
            </a:r>
            <a:r>
              <a:rPr lang="ru-RU" sz="2400" dirty="0"/>
              <a:t>, </a:t>
            </a:r>
            <a:r>
              <a:rPr lang="ru-RU" sz="2400" dirty="0" smtClean="0"/>
              <a:t>Виталик </a:t>
            </a:r>
            <a:r>
              <a:rPr lang="ru-RU" sz="2400" dirty="0"/>
              <a:t>и Лена Голубятниковы, Коля Шульга, Женя Дорош, Муся </a:t>
            </a:r>
            <a:r>
              <a:rPr lang="ru-RU" sz="2400" dirty="0" err="1"/>
              <a:t>Пинкензон</a:t>
            </a:r>
            <a:r>
              <a:rPr lang="ru-RU" sz="2400" dirty="0" smtClean="0"/>
              <a:t>…</a:t>
            </a:r>
            <a:endParaRPr lang="ru-RU" sz="24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03" t="39274" r="51972" b="21452"/>
          <a:stretch/>
        </p:blipFill>
        <p:spPr bwMode="auto">
          <a:xfrm>
            <a:off x="4067944" y="3789040"/>
            <a:ext cx="3804631" cy="2705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025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855296" cy="990600"/>
          </a:xfrm>
        </p:spPr>
        <p:txBody>
          <a:bodyPr/>
          <a:lstStyle/>
          <a:p>
            <a:r>
              <a:rPr lang="ru-RU" sz="5400" dirty="0" smtClean="0">
                <a:solidFill>
                  <a:srgbClr val="C00000"/>
                </a:solidFill>
              </a:rPr>
              <a:t>Ваня </a:t>
            </a:r>
            <a:r>
              <a:rPr lang="ru-RU" sz="5400" dirty="0" err="1" smtClean="0">
                <a:solidFill>
                  <a:srgbClr val="C00000"/>
                </a:solidFill>
              </a:rPr>
              <a:t>Масалыкин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381000" y="980728"/>
            <a:ext cx="5559152" cy="6048672"/>
          </a:xfrm>
        </p:spPr>
        <p:txBody>
          <a:bodyPr>
            <a:normAutofit/>
          </a:bodyPr>
          <a:lstStyle/>
          <a:p>
            <a:r>
              <a:rPr lang="ru-RU" sz="1700" dirty="0">
                <a:solidFill>
                  <a:schemeClr val="tx1"/>
                </a:solidFill>
              </a:rPr>
              <a:t>Юных героев не всегда награждали орденами и медалями. Но не ради орденов сражались с врагом мальчишки и девчонки. У них была другая цель - рассчитаться с оккупантами за страдающую Родину.</a:t>
            </a:r>
          </a:p>
          <a:p>
            <a:r>
              <a:rPr lang="ru-RU" sz="1700" dirty="0">
                <a:solidFill>
                  <a:schemeClr val="tx1"/>
                </a:solidFill>
              </a:rPr>
              <a:t>В 1929 году в станице Новопокровской родился Ваня </a:t>
            </a:r>
            <a:r>
              <a:rPr lang="ru-RU" sz="1700" dirty="0" err="1">
                <a:solidFill>
                  <a:schemeClr val="tx1"/>
                </a:solidFill>
              </a:rPr>
              <a:t>Масалыкин</a:t>
            </a:r>
            <a:r>
              <a:rPr lang="ru-RU" sz="1700" dirty="0">
                <a:solidFill>
                  <a:schemeClr val="tx1"/>
                </a:solidFill>
              </a:rPr>
              <a:t>. Рано потерял родителей: отец в период коллективизации был убит, позже умерла мама.</a:t>
            </a:r>
          </a:p>
          <a:p>
            <a:r>
              <a:rPr lang="ru-RU" sz="1700" dirty="0">
                <a:solidFill>
                  <a:schemeClr val="tx1"/>
                </a:solidFill>
              </a:rPr>
              <a:t>Ваня жил у дальней родственницы своей матери - бабушки Марфы. Когда началась война, он учился в шестом классе средней школы № 1.</a:t>
            </a:r>
          </a:p>
          <a:p>
            <a:r>
              <a:rPr lang="ru-RU" sz="1700" dirty="0">
                <a:solidFill>
                  <a:schemeClr val="tx1"/>
                </a:solidFill>
              </a:rPr>
              <a:t>Осенью 1942 года немцы заняли Новопокровскую. И с первых же дней оккупации стали грабить жителей, издеваться над ними, избивать.</a:t>
            </a:r>
          </a:p>
          <a:p>
            <a:r>
              <a:rPr lang="ru-RU" sz="1700" dirty="0">
                <a:solidFill>
                  <a:schemeClr val="tx1"/>
                </a:solidFill>
              </a:rPr>
              <a:t>Забежали два солдата и к бабушке Марфе. Поволокли со двора поросёнка. Старушка бросилась отнимать. Один из гитлеровцев ударил её автоматом. К вечеру того же дня </a:t>
            </a:r>
            <a:r>
              <a:rPr lang="ru-RU" sz="1700" dirty="0" smtClean="0">
                <a:solidFill>
                  <a:schemeClr val="tx1"/>
                </a:solidFill>
              </a:rPr>
              <a:t>она умерла.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39" t="14657" r="18708" b="7702"/>
          <a:stretch/>
        </p:blipFill>
        <p:spPr bwMode="auto">
          <a:xfrm>
            <a:off x="6156176" y="1340768"/>
            <a:ext cx="2555309" cy="3895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123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423863" y="188913"/>
            <a:ext cx="8720137" cy="6480447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6400" dirty="0" smtClean="0"/>
              <a:t>Остался </a:t>
            </a:r>
            <a:r>
              <a:rPr lang="ru-RU" sz="6400" dirty="0"/>
              <a:t>Ваня совсем один. Решил: буду мстить фрицам за бабушку. И за всё горе, что принесли немцы в станицу. Рассказал о своих мыслях друзьям: </a:t>
            </a:r>
            <a:r>
              <a:rPr lang="ru-RU" sz="6400" b="1" dirty="0"/>
              <a:t>Мише Смородинному, Серёже </a:t>
            </a:r>
            <a:r>
              <a:rPr lang="ru-RU" sz="6400" b="1" dirty="0" err="1"/>
              <a:t>Распопову</a:t>
            </a:r>
            <a:r>
              <a:rPr lang="ru-RU" sz="6400" dirty="0"/>
              <a:t> и </a:t>
            </a:r>
            <a:r>
              <a:rPr lang="ru-RU" sz="6400" b="1" dirty="0"/>
              <a:t>Льву Власову</a:t>
            </a:r>
            <a:r>
              <a:rPr lang="ru-RU" sz="6400" dirty="0"/>
              <a:t>.</a:t>
            </a:r>
          </a:p>
          <a:p>
            <a:pPr marL="0" indent="0">
              <a:buNone/>
            </a:pPr>
            <a:r>
              <a:rPr lang="ru-RU" sz="6400" dirty="0"/>
              <a:t>Стали ребята прокалывать шины у вражеских автомашин. Крали у немцев оружие. Однажды, отчаянно рискуя, смогли достать с десяток гранат.</a:t>
            </a:r>
          </a:p>
          <a:p>
            <a:pPr marL="0" indent="0">
              <a:buNone/>
            </a:pPr>
            <a:r>
              <a:rPr lang="ru-RU" sz="6400" dirty="0"/>
              <a:t>...Ребята решили устроить засаду на немецкого коменданта и его переводчицу. С утра спрятались у школы: </a:t>
            </a:r>
            <a:r>
              <a:rPr lang="ru-RU" sz="6400" dirty="0" err="1"/>
              <a:t>знали,что</a:t>
            </a:r>
            <a:r>
              <a:rPr lang="ru-RU" sz="6400" dirty="0"/>
              <a:t> каждый день здесь проезжает их автомобиль. Дождались, забросали гранатами. И разбежались кто куда.</a:t>
            </a:r>
          </a:p>
          <a:p>
            <a:pPr marL="0" indent="0">
              <a:buNone/>
            </a:pPr>
            <a:r>
              <a:rPr lang="ru-RU" sz="6400" dirty="0"/>
              <a:t>Но взрывов не последовало. Видно, не знали ещё мальчишки, как пользоваться гранатами. А напугали немцев сильно.</a:t>
            </a:r>
          </a:p>
          <a:p>
            <a:pPr marL="0" indent="0">
              <a:buNone/>
            </a:pPr>
            <a:r>
              <a:rPr lang="ru-RU" sz="6400" dirty="0"/>
              <a:t>По ночам в станице стали раздаваться одиночные выстрелы. На окраине нашли оккупанты труп полицая. Исчез гитлеровский мотоциклист, ехавший из города... Гестаповцы забеспокоились, стали искать партизан и тех, кто с ними связан.</a:t>
            </a:r>
          </a:p>
          <a:p>
            <a:pPr marL="0" indent="0">
              <a:buNone/>
            </a:pPr>
            <a:r>
              <a:rPr lang="ru-RU" sz="6400" dirty="0"/>
              <a:t>Мальчик часто сидел в окопчике, внимательно следил за дорогой. Однажды к мосту приблизилась машина с фашистами. У моста сбавила ход. Ваня решил воспользоваться случаем. Бросил в машину гранату. И вновь она не взорвалась.</a:t>
            </a:r>
          </a:p>
          <a:p>
            <a:pPr marL="0" indent="0">
              <a:buNone/>
            </a:pPr>
            <a:r>
              <a:rPr lang="ru-RU" sz="6400" dirty="0"/>
              <a:t>Немцы выскочили из автомобиля, заметались в поисках партизан. Но мальчик смог скрыться.</a:t>
            </a:r>
          </a:p>
          <a:p>
            <a:pPr marL="0" indent="0">
              <a:buNone/>
            </a:pPr>
            <a:r>
              <a:rPr lang="ru-RU" sz="6400" dirty="0"/>
              <a:t>И всё же полицаи выследили Ваню. Узнали про его тайное убежище. Завязалась перестрелка. Полицаи обезоружили мальчика. Схватили и привели в комендатуру.</a:t>
            </a:r>
          </a:p>
          <a:p>
            <a:pPr marL="0" indent="0">
              <a:buNone/>
            </a:pPr>
            <a:r>
              <a:rPr lang="ru-RU" sz="6400" dirty="0"/>
              <a:t>Допрашивал Ваню сам комендант </a:t>
            </a:r>
            <a:r>
              <a:rPr lang="ru-RU" sz="6400" b="1" dirty="0"/>
              <a:t>Карл Юнг</a:t>
            </a:r>
            <a:r>
              <a:rPr lang="ru-RU" sz="6400" dirty="0"/>
              <a:t>. Он требовал рассказать о связи с партизанами, показать, где они находятся. Ваня не сказал ничего.</a:t>
            </a:r>
          </a:p>
          <a:p>
            <a:pPr marL="0" indent="0">
              <a:buNone/>
            </a:pPr>
            <a:r>
              <a:rPr lang="ru-RU" sz="6400" dirty="0"/>
              <a:t>Два дна длились допросы. На третий день его вывели во двор комендатуры к пожарной каланче. Заставили копать себе могилу. Пытались завязать ему глаза, но Ваня не дал.</a:t>
            </a:r>
          </a:p>
          <a:p>
            <a:pPr marL="0" indent="0">
              <a:buNone/>
            </a:pPr>
            <a:r>
              <a:rPr lang="ru-RU" sz="6400" dirty="0"/>
              <a:t>Карл Юнг сам прицелился из пистолета прямо в лицо Ване. И не смог выстрелить: смело смотрел на фашиста мальчишка. Не отвёл глаз</a:t>
            </a:r>
            <a:r>
              <a:rPr lang="ru-RU" sz="6400" dirty="0" smtClean="0"/>
              <a:t>.</a:t>
            </a:r>
            <a:endParaRPr lang="ru-RU" sz="6400" dirty="0"/>
          </a:p>
          <a:p>
            <a:pPr marL="0" indent="0">
              <a:buNone/>
            </a:pPr>
            <a:r>
              <a:rPr lang="ru-RU" sz="6400" dirty="0"/>
              <a:t>Немец убил его сзади, выстрелив в затылок</a:t>
            </a:r>
            <a:r>
              <a:rPr lang="ru-RU" sz="6400" dirty="0" smtClean="0"/>
              <a:t>. </a:t>
            </a:r>
            <a:r>
              <a:rPr lang="ru-RU" sz="6400" dirty="0"/>
              <a:t>Прах Вани </a:t>
            </a:r>
            <a:r>
              <a:rPr lang="ru-RU" sz="6400" dirty="0" err="1"/>
              <a:t>Масалыкина</a:t>
            </a:r>
            <a:r>
              <a:rPr lang="ru-RU" sz="6400" dirty="0"/>
              <a:t> перезахоронен в Мемориальном комплексе в честь воинов-земляков, погибших на фронтах Великой Отечественной войны 1941—1945 гг. в станице Новопокровской.</a:t>
            </a:r>
          </a:p>
          <a:p>
            <a:pPr marL="0" indent="0">
              <a:buNone/>
            </a:pPr>
            <a:r>
              <a:rPr lang="ru-RU" sz="6400" dirty="0"/>
              <a:t> </a:t>
            </a:r>
          </a:p>
          <a:p>
            <a:endParaRPr lang="ru-RU" sz="4800" dirty="0"/>
          </a:p>
          <a:p>
            <a:pPr marL="0" indent="0">
              <a:buNone/>
            </a:pPr>
            <a:r>
              <a:rPr lang="ru-RU" sz="4800" dirty="0"/>
              <a:t>       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6630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276872"/>
            <a:ext cx="5702078" cy="3207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Мы должны помнить своих героев и чтить  							их память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8254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251520" y="5013176"/>
            <a:ext cx="4040188" cy="1021006"/>
          </a:xfrm>
        </p:spPr>
        <p:txBody>
          <a:bodyPr/>
          <a:lstStyle/>
          <a:p>
            <a:r>
              <a:rPr lang="ru-RU" sz="1800" dirty="0">
                <a:solidFill>
                  <a:schemeClr val="tx1"/>
                </a:solidFill>
              </a:rPr>
              <a:t>Такою все дышало тишиной,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Что вся Земля еще спала, казалось,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Кто знал, что между миром и войной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Всего каких-то пять минут осталось.</a:t>
            </a: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716016" y="1762356"/>
            <a:ext cx="4041775" cy="1541486"/>
          </a:xfrm>
        </p:spPr>
        <p:txBody>
          <a:bodyPr/>
          <a:lstStyle/>
          <a:p>
            <a:r>
              <a:rPr lang="ru-RU" sz="2000" dirty="0">
                <a:solidFill>
                  <a:schemeClr val="tx1"/>
                </a:solidFill>
              </a:rPr>
              <a:t>Предрассветную тишину разорвали залпы тысячи орудий. </a:t>
            </a:r>
            <a:endParaRPr lang="ru-RU" sz="2000" dirty="0" smtClean="0">
              <a:solidFill>
                <a:schemeClr val="tx1"/>
              </a:solidFill>
            </a:endParaRPr>
          </a:p>
          <a:p>
            <a:r>
              <a:rPr lang="ru-RU" sz="2000" dirty="0">
                <a:solidFill>
                  <a:schemeClr val="tx1"/>
                </a:solidFill>
              </a:rPr>
              <a:t>Мирный труд советских людей оборвала война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323528" y="4581128"/>
            <a:ext cx="4041648" cy="151216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39208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>
                <a:solidFill>
                  <a:srgbClr val="FF0000"/>
                </a:solidFill>
              </a:rPr>
              <a:t>22 июня 1941 год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2895" y="2953437"/>
            <a:ext cx="4595439" cy="30678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82" y="692696"/>
            <a:ext cx="4392488" cy="36808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9426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22 июня 1941 года началась Великая Отечественная война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5009728"/>
          </a:xfrm>
        </p:spPr>
        <p:txBody>
          <a:bodyPr>
            <a:normAutofit fontScale="25000" lnSpcReduction="20000"/>
          </a:bodyPr>
          <a:lstStyle/>
          <a:p>
            <a:pPr marL="137160" indent="0">
              <a:buNone/>
            </a:pPr>
            <a:r>
              <a:rPr lang="ru-RU" sz="8000" dirty="0" smtClean="0"/>
              <a:t> </a:t>
            </a:r>
            <a:r>
              <a:rPr lang="ru-RU" sz="8000" dirty="0"/>
              <a:t>Эта война стала тяжелым испытанием для народа нашей страны. Счастливая мирная жизнь </a:t>
            </a:r>
            <a:r>
              <a:rPr lang="ru-RU" sz="8000" dirty="0" smtClean="0"/>
              <a:t>прервана </a:t>
            </a:r>
            <a:r>
              <a:rPr lang="ru-RU" sz="8000" dirty="0"/>
              <a:t>нападением фашистской Германии. </a:t>
            </a:r>
            <a:endParaRPr lang="ru-RU" sz="8000" dirty="0" smtClean="0"/>
          </a:p>
          <a:p>
            <a:pPr marL="137160" indent="0">
              <a:buNone/>
            </a:pPr>
            <a:r>
              <a:rPr lang="ru-RU" sz="8000" dirty="0" smtClean="0"/>
              <a:t>Немало ребят, парней, мужчин </a:t>
            </a:r>
            <a:r>
              <a:rPr lang="ru-RU" sz="8000" dirty="0"/>
              <a:t>из Новопокровского района ушли на фронт и отважно громили врага</a:t>
            </a:r>
            <a:r>
              <a:rPr lang="ru-RU" sz="8000" dirty="0" smtClean="0"/>
              <a:t>. </a:t>
            </a:r>
          </a:p>
          <a:p>
            <a:pPr marL="137160" indent="0">
              <a:buNone/>
            </a:pPr>
            <a:r>
              <a:rPr lang="ru-RU" sz="8000" dirty="0" smtClean="0"/>
              <a:t>В июле1941 года из 120 человек был сформирован Новопокровский эскадрон, который вошел в состав Кубанского Казачьего кавалерийского корпуса.</a:t>
            </a:r>
            <a:endParaRPr lang="ru-RU" sz="8000" dirty="0"/>
          </a:p>
          <a:p>
            <a:pPr marL="137160" indent="0">
              <a:buNone/>
            </a:pPr>
            <a:endParaRPr lang="ru-RU" sz="1600" dirty="0"/>
          </a:p>
          <a:p>
            <a:pPr marL="137160" indent="0">
              <a:buNone/>
            </a:pPr>
            <a:endParaRPr lang="ru-RU" sz="3800" dirty="0" smtClean="0"/>
          </a:p>
          <a:p>
            <a:pPr marL="137160" indent="0">
              <a:buNone/>
            </a:pPr>
            <a:r>
              <a:rPr lang="ru-RU" sz="3800" dirty="0"/>
              <a:t>	</a:t>
            </a:r>
            <a:endParaRPr lang="ru-RU" sz="3800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2404"/>
          <a:stretch/>
        </p:blipFill>
        <p:spPr bwMode="auto">
          <a:xfrm>
            <a:off x="4139951" y="1988840"/>
            <a:ext cx="4576227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483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6"/>
          <p:cNvSpPr>
            <a:spLocks noChangeArrowheads="1"/>
          </p:cNvSpPr>
          <p:nvPr/>
        </p:nvSpPr>
        <p:spPr bwMode="auto">
          <a:xfrm>
            <a:off x="250824" y="730396"/>
            <a:ext cx="88931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           В начале августа война пришла на Кубань. </a:t>
            </a:r>
            <a:r>
              <a:rPr lang="ru-RU" sz="2000" b="1" dirty="0" smtClean="0">
                <a:solidFill>
                  <a:srgbClr val="002060"/>
                </a:solidFill>
              </a:rPr>
              <a:t>Казаки 17-го кавалерийского корпуса дали бой в районе станиц Шкуринской и Кущевской, в котором уничтожили 3 тысячи фашистских солдат и офицеров, а также много танков, орудий, минометов. Несмотря </a:t>
            </a:r>
            <a:r>
              <a:rPr lang="ru-RU" sz="2000" b="1" dirty="0">
                <a:solidFill>
                  <a:srgbClr val="002060"/>
                </a:solidFill>
              </a:rPr>
              <a:t>на потери, враг наступал. Вскоре он овладел Армавиром, Майкопом и предпринял яростные атаки в туапсинском направлении. В это же время были брошены крупные силы на Краснодар. </a:t>
            </a:r>
          </a:p>
        </p:txBody>
      </p:sp>
      <p:sp>
        <p:nvSpPr>
          <p:cNvPr id="8204" name="Rectangle 12"/>
          <p:cNvSpPr>
            <a:spLocks noGrp="1" noRot="1" noChangeArrowheads="1"/>
          </p:cNvSpPr>
          <p:nvPr>
            <p:ph type="title"/>
          </p:nvPr>
        </p:nvSpPr>
        <p:spPr>
          <a:xfrm>
            <a:off x="1979712" y="188640"/>
            <a:ext cx="5051425" cy="433264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Август 1942 год</a:t>
            </a:r>
          </a:p>
        </p:txBody>
      </p:sp>
      <p:pic>
        <p:nvPicPr>
          <p:cNvPr id="2050" name="Picture 2" descr="C:\Users\Инна\Desktop\23 февраля\рубежи советской арми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500" y="3284941"/>
            <a:ext cx="4211483" cy="2983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Users\Инна\Desktop\23 февраля\1329381233_8.-retro-konnica-v-boy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595065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961" y="476672"/>
            <a:ext cx="8534400" cy="7589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2 августа 1942 года – 26 января 1943 года –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черные дни гитлеровской оккупации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станицы Новопокровской 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600" dirty="0" smtClean="0"/>
              <a:t>2 августа 1942 года фашисты заняли нашу родную станицу. </a:t>
            </a:r>
          </a:p>
          <a:p>
            <a:pPr>
              <a:lnSpc>
                <a:spcPct val="120000"/>
              </a:lnSpc>
            </a:pPr>
            <a:r>
              <a:rPr lang="ru-RU" sz="1600" dirty="0" smtClean="0"/>
              <a:t>С первых дней пребывания фашистов в станице, они стремились унизить культуру нашего народа: по всем школам намеренно разместили конюшни, выбросив на улицу книги, парты, учебники, портреты великих русских писателей. Отныне жизнь каждого станичника зависела от низменных чувств оккупантов, смерть витала над каждой хатой и семьей; не было предела их жадности. Фашист грабили все, что попадалось под руку: вещи, посуду, украшения, постельное белье.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2420888"/>
            <a:ext cx="4666400" cy="267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5372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1348" y="260648"/>
            <a:ext cx="850392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Горестными были те дни, когда немцы вывозили жителей станицы – евреев на грузовых машинах и расстреливали в лесопосадке по дороге на Белую Глину.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060848"/>
            <a:ext cx="6541715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4623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88640"/>
            <a:ext cx="8503920" cy="4572000"/>
          </a:xfrm>
        </p:spPr>
        <p:txBody>
          <a:bodyPr>
            <a:normAutofit/>
          </a:bodyPr>
          <a:lstStyle/>
          <a:p>
            <a:r>
              <a:rPr lang="ru-RU" dirty="0"/>
              <a:t>26 января 1943 года  к станице вплотную подошли 2 </a:t>
            </a:r>
            <a:r>
              <a:rPr lang="ru-RU" dirty="0" smtClean="0"/>
              <a:t>полка </a:t>
            </a:r>
            <a:r>
              <a:rPr lang="ru-RU" dirty="0"/>
              <a:t>Красной </a:t>
            </a:r>
            <a:r>
              <a:rPr lang="ru-RU" dirty="0" smtClean="0"/>
              <a:t>армии: один со стороны Белой Глины, а другой со стороны совхоза Новопокровского.</a:t>
            </a:r>
          </a:p>
          <a:p>
            <a:r>
              <a:rPr lang="ru-RU" dirty="0" smtClean="0"/>
              <a:t>И </a:t>
            </a:r>
            <a:r>
              <a:rPr lang="ru-RU" dirty="0"/>
              <a:t>вот пришло время </a:t>
            </a:r>
            <a:r>
              <a:rPr lang="ru-RU" dirty="0" smtClean="0"/>
              <a:t>освобождения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924944"/>
            <a:ext cx="4608512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7" y="2420888"/>
            <a:ext cx="3810000" cy="2646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263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Ночью с 26 на 27 </a:t>
            </a:r>
            <a:r>
              <a:rPr lang="ru-RU" sz="2400" b="1" dirty="0">
                <a:solidFill>
                  <a:srgbClr val="FF0000"/>
                </a:solidFill>
              </a:rPr>
              <a:t>января 1943 </a:t>
            </a:r>
            <a:r>
              <a:rPr lang="ru-RU" sz="2400" b="1" dirty="0" smtClean="0">
                <a:solidFill>
                  <a:srgbClr val="FF0000"/>
                </a:solidFill>
              </a:rPr>
              <a:t>года завязался бой, который продлился до рассвета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К вечеру 26 января погода ухудшилась. Поднялась метель, окреп мороз, наши полки подходили к станице. Под пулями и разрывами немецких мин бойцы смело продвигались вперед. Решающую роль  в эти часы сыграли разведчики: обойдя линию обороны фашистов, незаметно по балкам и камышам приблизились с тылу к станции Ея и захватили ее. Противник, почувствовав угрозу окружения, стал поспешно покидать станицу. Днем 27 января бойцы хоронили своих погибших товарищей.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212976"/>
            <a:ext cx="3924499" cy="3098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0336" y="836712"/>
            <a:ext cx="3911276" cy="2138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874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Всего 6 месяцев пробыли фашисты в Новопокровской, но ущерб местным колхозам района исчислялся в 40 млн рублей.</a:t>
            </a:r>
          </a:p>
          <a:p>
            <a:r>
              <a:rPr lang="ru-RU" dirty="0"/>
              <a:t>Перед своим бегством из </a:t>
            </a:r>
            <a:r>
              <a:rPr lang="ru-RU" dirty="0" smtClean="0"/>
              <a:t>станицы </a:t>
            </a:r>
            <a:r>
              <a:rPr lang="ru-RU" dirty="0"/>
              <a:t>немцы взорвали здания райкома партии, </a:t>
            </a:r>
            <a:r>
              <a:rPr lang="ru-RU" dirty="0" smtClean="0"/>
              <a:t>сберкассы, поликлинику, </a:t>
            </a:r>
            <a:r>
              <a:rPr lang="ru-RU" dirty="0"/>
              <a:t>школы, кинотеатр, магазины, два колхозных клуба.</a:t>
            </a:r>
          </a:p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037" y="3068960"/>
            <a:ext cx="4528499" cy="3148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706" y="1268760"/>
            <a:ext cx="3993406" cy="2488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90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1917</TotalTime>
  <Words>645</Words>
  <Application>Microsoft Office PowerPoint</Application>
  <PresentationFormat>Экран (4:3)</PresentationFormat>
  <Paragraphs>79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Ко дню освобождения станицы Новопокровской                                                                                 от немецко - фашистских захватчиков </vt:lpstr>
      <vt:lpstr> .  22 июня 1941 год</vt:lpstr>
      <vt:lpstr>22 июня 1941 года началась Великая Отечественная война</vt:lpstr>
      <vt:lpstr>Август 1942 год</vt:lpstr>
      <vt:lpstr>2 августа 1942 года – 26 января 1943 года –  черные дни гитлеровской оккупации  станицы Новопокровской </vt:lpstr>
      <vt:lpstr>Презентация PowerPoint</vt:lpstr>
      <vt:lpstr>Презентация PowerPoint</vt:lpstr>
      <vt:lpstr>Ночью с 26 на 27 января 1943 года завязался бой, который продлился до рассвета</vt:lpstr>
      <vt:lpstr>Презентация PowerPoint</vt:lpstr>
      <vt:lpstr>Презентация PowerPoint</vt:lpstr>
      <vt:lpstr>Ваня Масалыкин</vt:lpstr>
      <vt:lpstr>Презентация PowerPoint</vt:lpstr>
      <vt:lpstr>Мы должны помнить своих героев и чтить         их память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Оля</cp:lastModifiedBy>
  <cp:revision>110</cp:revision>
  <dcterms:created xsi:type="dcterms:W3CDTF">2014-01-31T19:01:53Z</dcterms:created>
  <dcterms:modified xsi:type="dcterms:W3CDTF">2018-04-07T12:47:23Z</dcterms:modified>
</cp:coreProperties>
</file>