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17"/>
  </p:notesMasterIdLst>
  <p:sldIdLst>
    <p:sldId id="256" r:id="rId2"/>
    <p:sldId id="258" r:id="rId3"/>
    <p:sldId id="295" r:id="rId4"/>
    <p:sldId id="321" r:id="rId5"/>
    <p:sldId id="297" r:id="rId6"/>
    <p:sldId id="263" r:id="rId7"/>
    <p:sldId id="266" r:id="rId8"/>
    <p:sldId id="267" r:id="rId9"/>
    <p:sldId id="268" r:id="rId10"/>
    <p:sldId id="269" r:id="rId11"/>
    <p:sldId id="318" r:id="rId12"/>
    <p:sldId id="286" r:id="rId13"/>
    <p:sldId id="287" r:id="rId14"/>
    <p:sldId id="289" r:id="rId15"/>
    <p:sldId id="29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0" autoAdjust="0"/>
    <p:restoredTop sz="86427" autoAdjust="0"/>
  </p:normalViewPr>
  <p:slideViewPr>
    <p:cSldViewPr>
      <p:cViewPr>
        <p:scale>
          <a:sx n="68" d="100"/>
          <a:sy n="68" d="100"/>
        </p:scale>
        <p:origin x="-1434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2E1742F-31E2-4804-8C7D-AB877CCEA3D2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52B5435-D849-4E08-B18D-9825D15AD5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529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D075531-F1C1-4B84-8DA1-10035F5B7D6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63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6EA4C02-A018-4754-8329-1F9B028DA18C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5D5CE-E29C-451B-8CA7-E71EB1A6569A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119CEE-A1E1-445D-B3E4-1F53422B98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C576AA-CACD-41FC-8879-27D91EC5296E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3B399-44D4-4F53-84E4-BAFB4DDFCE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9B7CA5-4535-45AA-BDA4-2D7C4B41C38F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2DDAA-5A02-4B36-A599-E3E353888F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87A5A4-9A98-46CD-80F3-BFFB0194167F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C18539-3D0E-49BA-91AF-89DFED682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93ED1-8A64-4B0C-9833-BCC0849E4952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70668-92A2-4BD2-81DE-EE558DB90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12265-EBA2-407E-BC72-91EAF67C27CC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6E751-26B6-4397-8AE6-BB5F5CB78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126FA1-4DE6-427B-8EC8-CD7F945607A9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EF1058-5A2E-49B3-A5AA-14311ABD77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5BE9E-251D-4F17-AA3B-06347F29A611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244E2-8603-4525-B575-46C01727F4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7C54E-EF73-493B-81A3-79C729464185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61D1F-0488-4B5C-AED4-7E4986001E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991D47-AA49-4AB6-B5D1-BCE09631D489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EEE1A7-97A2-4D7E-9A7D-6EB9AB6694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5B4468-C46C-4983-B8CA-DB721685D773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B3D0F3-76F4-46AD-A84A-8C1F8E057E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6620180-57F6-4EF8-9AAE-468F53A768A9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6956E21-3C7D-45E0-85DD-B4EC74878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63" r:id="rId2"/>
    <p:sldLayoutId id="2147483972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73" r:id="rId9"/>
    <p:sldLayoutId id="2147483969" r:id="rId10"/>
    <p:sldLayoutId id="2147483970" r:id="rId11"/>
  </p:sldLayoutIdLst>
  <p:transition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b="0" dirty="0" smtClean="0"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Поддержка детской инициативы в процессе реализации творческой деятельности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88" y="2357438"/>
            <a:ext cx="7339012" cy="4071937"/>
          </a:xfrm>
        </p:spPr>
        <p:txBody>
          <a:bodyPr/>
          <a:lstStyle/>
          <a:p>
            <a:pPr marR="0" eaLnBrk="1" hangingPunct="1">
              <a:lnSpc>
                <a:spcPct val="80000"/>
              </a:lnSpc>
            </a:pPr>
            <a:r>
              <a:rPr lang="ru-RU" sz="4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Стеклянный мольберт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49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«Волшебное стекло»</a:t>
            </a:r>
          </a:p>
          <a:p>
            <a:pPr marR="0" eaLnBrk="1" hangingPunct="1">
              <a:lnSpc>
                <a:spcPct val="80000"/>
              </a:lnSpc>
            </a:pP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R="0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Выполнили:</a:t>
            </a:r>
          </a:p>
          <a:p>
            <a:pPr marR="0" eaLnBrk="1" hangingPunct="1">
              <a:lnSpc>
                <a:spcPct val="80000"/>
              </a:lnSpc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Заводских К.В.</a:t>
            </a:r>
          </a:p>
          <a:p>
            <a:pPr marR="0" algn="ctr" eaLnBrk="1" hangingPunct="1">
              <a:lnSpc>
                <a:spcPct val="80000"/>
              </a:lnSpc>
            </a:pPr>
            <a:endParaRPr lang="ru-RU" sz="2400" b="1" dirty="0" smtClean="0"/>
          </a:p>
          <a:p>
            <a:pPr marR="0" algn="ctr" eaLnBrk="1" hangingPunct="1">
              <a:lnSpc>
                <a:spcPct val="80000"/>
              </a:lnSpc>
            </a:pPr>
            <a:r>
              <a:rPr lang="en-US" sz="2400" b="1" dirty="0" smtClean="0"/>
              <a:t>.</a:t>
            </a:r>
            <a:endParaRPr lang="ru-RU" sz="2400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135731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8. Точечный рисунок.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163"/>
            <a:ext cx="4114800" cy="4389437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Берется ватная палочка и окунается в густую краску. Затем нужно поставить ее перпендикулярно к стеклу и начать изображать рисунок точками. </a:t>
            </a:r>
            <a:br>
              <a:rPr lang="ru-RU" smtClean="0"/>
            </a:br>
            <a:endParaRPr lang="ru-RU" smtClean="0"/>
          </a:p>
        </p:txBody>
      </p:sp>
      <p:pic>
        <p:nvPicPr>
          <p:cNvPr id="5122" name="Picture 2" descr="C:\Users\User\Documents\3 Средняя 2017-18\фото\Дети\20180315_1131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1428736"/>
            <a:ext cx="3714776" cy="4953035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2770" name="Прямоугольник 5"/>
          <p:cNvSpPr>
            <a:spLocks noChangeArrowheads="1"/>
          </p:cNvSpPr>
          <p:nvPr/>
        </p:nvSpPr>
        <p:spPr bwMode="auto">
          <a:xfrm>
            <a:off x="214313" y="2214563"/>
            <a:ext cx="37861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0000"/>
                </a:solidFill>
                <a:cs typeface="Times New Roman" pitchFamily="18" charset="0"/>
              </a:rPr>
              <a:t> </a:t>
            </a:r>
            <a:endParaRPr lang="ru-RU" sz="2800"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50" y="785813"/>
            <a:ext cx="2557463" cy="10779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Юный портретист</a:t>
            </a:r>
            <a:r>
              <a:rPr lang="en-US" sz="3200" b="1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.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+mj-lt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214313" y="2143125"/>
            <a:ext cx="385762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/>
              <a:t>        Можно рисовать портреты: автопортрет, глядя на себя в зеркало,  портрет друга,  или портрет мамы, рассматривая ее фотографию. Вспомните вместе с ребёнком, какие у мамы волосы: длинные или короткие, светлые или темные. Какие глаза, рост. А может ребёнок захочет нарисовать свою подружку или друга?</a:t>
            </a:r>
          </a:p>
        </p:txBody>
      </p:sp>
      <p:pic>
        <p:nvPicPr>
          <p:cNvPr id="9218" name="Picture 2" descr="C:\Users\User\Documents\3 Средняя 2017-18\фото\Дети\20180305_1626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1285860"/>
            <a:ext cx="4357685" cy="492919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Игра для самых маленьких "Дождик, дождик, кап, кап, кап".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500"/>
            <a:ext cx="4038600" cy="5143500"/>
          </a:xfrm>
        </p:spPr>
        <p:txBody>
          <a:bodyPr>
            <a:normAutofit fontScale="3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4900" dirty="0" smtClean="0"/>
              <a:t>Задачи: </a:t>
            </a:r>
            <a:endParaRPr lang="en-US" sz="49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4900" dirty="0" smtClean="0"/>
              <a:t>      </a:t>
            </a:r>
            <a:r>
              <a:rPr lang="ru-RU" sz="4900" dirty="0" smtClean="0"/>
              <a:t>1</a:t>
            </a:r>
            <a:r>
              <a:rPr lang="en-US" sz="4900" dirty="0" smtClean="0"/>
              <a:t>.</a:t>
            </a:r>
            <a:r>
              <a:rPr lang="ru-RU" sz="4900" dirty="0" smtClean="0"/>
              <a:t>обучать приемам "пальцевой живописи";</a:t>
            </a:r>
            <a:endParaRPr lang="en-US" sz="4900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sz="4900" dirty="0" smtClean="0"/>
              <a:t>    </a:t>
            </a:r>
            <a:r>
              <a:rPr lang="ru-RU" sz="4900" dirty="0" smtClean="0"/>
              <a:t> </a:t>
            </a:r>
            <a:r>
              <a:rPr lang="en-US" sz="4900" dirty="0" smtClean="0"/>
              <a:t>2.</a:t>
            </a:r>
            <a:r>
              <a:rPr lang="ru-RU" sz="4900" dirty="0" smtClean="0"/>
              <a:t>развивать зрительно – двигательную координацию;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4900" dirty="0" smtClean="0"/>
              <a:t>     3</a:t>
            </a:r>
            <a:r>
              <a:rPr lang="en-US" sz="4900" dirty="0" smtClean="0"/>
              <a:t>.</a:t>
            </a:r>
            <a:r>
              <a:rPr lang="ru-RU" sz="4900" dirty="0" smtClean="0"/>
              <a:t>формировать умения адекватно относиться к изобразительному материалу (не есть краски, не разбрызгивать воду и краски, не размазывать краски по телу или по столу), подрожать действиям педагога, принимать помощь с его стороны.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4900" dirty="0" smtClean="0"/>
              <a:t> Оборудование: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4900" dirty="0" smtClean="0"/>
              <a:t>       стеклянный мольберт, гуашь синего цвета. Пластиковая тарелочка, влажные салфетки для вытирания пальцев руки, халат.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4900" dirty="0" smtClean="0"/>
              <a:t>Ход  игры: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4900" dirty="0" smtClean="0"/>
              <a:t>       1. Обмакнем один палец в синюю краску 2. Нарисуем капельки дождя, используя краску синего цвета. Вместе радуемся полученному изображению.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C:\Users\User\Documents\3 Средняя 2017-18\фото\Дети\20180315_11313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5246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Игра "Гусеница".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1447800"/>
            <a:ext cx="8505825" cy="541020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Задачи: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dirty="0" smtClean="0"/>
              <a:t>     </a:t>
            </a:r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 Формировать умения дорисовывать изображения до целостного  образа, используя традиционную технику рисования кистью (прием "</a:t>
            </a:r>
            <a:r>
              <a:rPr lang="ru-RU" dirty="0" err="1" smtClean="0"/>
              <a:t>примакивание</a:t>
            </a:r>
            <a:r>
              <a:rPr lang="ru-RU" dirty="0" smtClean="0"/>
              <a:t>", рисование кончиком кисти, рисование волнистых  линий);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dirty="0" smtClean="0"/>
              <a:t>     </a:t>
            </a:r>
            <a:r>
              <a:rPr lang="ru-RU" dirty="0" smtClean="0"/>
              <a:t>2</a:t>
            </a:r>
            <a:r>
              <a:rPr lang="en-US" dirty="0" smtClean="0"/>
              <a:t>.</a:t>
            </a:r>
            <a:r>
              <a:rPr lang="ru-RU" dirty="0" smtClean="0"/>
              <a:t> Расширять активный и пассивный словарный запас ребенка;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  3</a:t>
            </a:r>
            <a:r>
              <a:rPr lang="en-US" dirty="0" smtClean="0"/>
              <a:t>.</a:t>
            </a:r>
            <a:r>
              <a:rPr lang="ru-RU" dirty="0" smtClean="0"/>
              <a:t> Развивать желание украсить формы узором.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Оборудование: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  стеклянный мольберт, гуашь желтого, красного, синего, зеленого цвета, пластиковые тарелочки, баночка с водой, влажные салфетки, халат, беличьи кисточки № 1, 3; широкие кисти.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Ход  игры: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 1. Обмакнем ребро ладони в краску или используем кисть для окрашивания его в нужный цвет. Оттиснем отпечаток ребра ладони несколько раз на стекле мольберта. 2. Дорисуем с помощью тонкой кисточки полученное изображение, используя краски красного, зеленого и синего цвета.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Игра "Домик". 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14500"/>
            <a:ext cx="4400550" cy="4640263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Задачи: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en-US" dirty="0" smtClean="0"/>
              <a:t>  </a:t>
            </a:r>
            <a:r>
              <a:rPr lang="ru-RU" dirty="0" smtClean="0"/>
              <a:t> 1</a:t>
            </a:r>
            <a:r>
              <a:rPr lang="en-US" dirty="0" smtClean="0"/>
              <a:t>.</a:t>
            </a:r>
            <a:r>
              <a:rPr lang="ru-RU" dirty="0" smtClean="0"/>
              <a:t> Совершенствовать навык в  различии признаков предметов;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</a:t>
            </a:r>
            <a:r>
              <a:rPr lang="en-US" dirty="0" smtClean="0"/>
              <a:t>2.</a:t>
            </a:r>
            <a:r>
              <a:rPr lang="ru-RU" dirty="0" smtClean="0"/>
              <a:t>Формировать коммуникативные навыки,</a:t>
            </a:r>
            <a:endParaRPr lang="en-US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 </a:t>
            </a:r>
            <a:r>
              <a:rPr lang="en-US" dirty="0" smtClean="0"/>
              <a:t>3.</a:t>
            </a:r>
            <a:r>
              <a:rPr lang="ru-RU" dirty="0" smtClean="0"/>
              <a:t> Развивать творческие способности.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Оборудование: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 стеклянный мольберт</a:t>
            </a:r>
            <a:r>
              <a:rPr lang="en-US" dirty="0" smtClean="0"/>
              <a:t>,</a:t>
            </a:r>
            <a:r>
              <a:rPr lang="ru-RU" dirty="0" smtClean="0"/>
              <a:t> гуашь</a:t>
            </a:r>
            <a:r>
              <a:rPr lang="en-US" dirty="0" smtClean="0"/>
              <a:t>,</a:t>
            </a:r>
            <a:r>
              <a:rPr lang="ru-RU" dirty="0" smtClean="0"/>
              <a:t> кисти</a:t>
            </a:r>
            <a:r>
              <a:rPr lang="en-US" dirty="0" smtClean="0"/>
              <a:t>,</a:t>
            </a:r>
            <a:r>
              <a:rPr lang="ru-RU" dirty="0" smtClean="0"/>
              <a:t>непроливайка</a:t>
            </a:r>
            <a:r>
              <a:rPr lang="en-US" dirty="0" smtClean="0"/>
              <a:t>,</a:t>
            </a:r>
            <a:r>
              <a:rPr lang="ru-RU" dirty="0" smtClean="0"/>
              <a:t> салфетка</a:t>
            </a:r>
            <a:r>
              <a:rPr lang="en-US" dirty="0" smtClean="0"/>
              <a:t>,</a:t>
            </a:r>
            <a:r>
              <a:rPr lang="ru-RU" dirty="0" smtClean="0"/>
              <a:t>образец рисунка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Ход игры: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  Воспитатель рисует домик, а дети  яркие окна. 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266" name="Picture 2" descr="C:\Users\User\Documents\3 Средняя 2017-18\фото\Дети\20180315_11444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792" y="1407280"/>
            <a:ext cx="3710612" cy="494748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Игра "Ёлочка". 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85938"/>
            <a:ext cx="4257675" cy="485775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Задачи: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Развивать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полисенсорные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способности детей в процессе рассматривания предметов,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Формировать    коммуникативные навыки,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3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Обогащать творческие способности. 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Оборудование: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стеклянный мольберт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гуашь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кисти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непроливайка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салфетка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образец рисунка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Воспитатель рисует елочку, а дети "зажигают" на ней разноцветные огоньки. 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C:\Users\User\Documents\3 Средняя 2017-18\фото\Дети\20180315_11535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/>
          <a:lstStyle/>
          <a:p>
            <a:pPr eaLnBrk="1" hangingPunct="1"/>
            <a:r>
              <a:rPr lang="ru-RU" sz="4400" b="1" smtClean="0"/>
              <a:t>ЗАДАЧИ: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1571625"/>
            <a:ext cx="8229600" cy="4643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 Развивать общую и мелкую моторику;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2. Способствовать поддержанию детской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инициативы воспитанников;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3. Формировать цветовое восприятие и сенсорное    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мышление;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4. Обогащать речь и мышление в процессе усвоения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и отображения;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5. Преодолевать недостатки развития личностных 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качеств, таких, как неуверенность, неумение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преодолевать трудности, ранимость, робость, и др.</a:t>
            </a:r>
          </a:p>
          <a:p>
            <a:pPr eaLnBrk="1" hangingPunct="1"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25" y="285750"/>
            <a:ext cx="7934325" cy="1643063"/>
          </a:xfrm>
        </p:spPr>
        <p:txBody>
          <a:bodyPr/>
          <a:lstStyle/>
          <a:p>
            <a:pPr algn="ctr" eaLnBrk="1" hangingPunct="1"/>
            <a:r>
              <a:rPr lang="ru-RU" sz="4000" b="1" smtClean="0"/>
              <a:t>Рекомендации при использовании «Прозрачного мольберта»:</a:t>
            </a:r>
            <a:endParaRPr lang="ru-RU" sz="400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88" y="1928813"/>
            <a:ext cx="7934325" cy="4929187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с прозрачным мольбертом целесообразнее начинать со сказки, стихотворения,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Педагог обыгрывает  сюжет будущего рисунка, используя игрушки.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Игра проводится согласно возрастному ограничению во времени.</a:t>
            </a:r>
          </a:p>
          <a:p>
            <a:pPr marL="274320" indent="-274320" algn="just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Обязательна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двигательно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глазная гимнастика для снятия  напряжения.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Совместное рисование - это всегда общение взрослого и ребёнка. В процессе  рисования у детей  происходит  развитие речи, формируются коммуникативные навыки.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Рисование пальцами полезно для детей любого возраста. Развивается мелкая моторика, гибкость пальцев и мышцы рук. В процессе ребенок раскрепощается, устраняет страхи, комплексы, развивает уверенность в себе и общительность. Рисование пальцами обостряет ощущения.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Рекомендуется пользоваться как правой, так и левой рукой – для развития и стимуляции полушарий головного мозга.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86188" y="785813"/>
            <a:ext cx="1571625" cy="7858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Стеклянный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мольберт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38" y="2428875"/>
            <a:ext cx="1500187" cy="7858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Визуальное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впечатление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1472" y="4000504"/>
            <a:ext cx="1571625" cy="7858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Психическое развитие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928926" y="4000504"/>
            <a:ext cx="1428750" cy="7858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Мелкая моторика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928926" y="5643578"/>
            <a:ext cx="1428750" cy="7858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Развитие речи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928938" y="2428875"/>
            <a:ext cx="1428750" cy="7858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Тактильное ощущение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5072063" y="2428875"/>
            <a:ext cx="1500187" cy="85725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Творческое самовыражение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164288" y="2500313"/>
            <a:ext cx="1622525" cy="78581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Поддержка и развитие инициативы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42938" y="5572125"/>
            <a:ext cx="1428750" cy="7858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Интеллектуальное развитие</a:t>
            </a:r>
          </a:p>
        </p:txBody>
      </p:sp>
      <p:cxnSp>
        <p:nvCxnSpPr>
          <p:cNvPr id="19" name="Прямая со стрелкой 18"/>
          <p:cNvCxnSpPr>
            <a:stCxn id="5" idx="2"/>
            <a:endCxn id="7" idx="0"/>
          </p:cNvCxnSpPr>
          <p:nvPr/>
        </p:nvCxnSpPr>
        <p:spPr>
          <a:xfrm rot="5400000">
            <a:off x="2553494" y="410369"/>
            <a:ext cx="857250" cy="317976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>
            <a:stCxn id="7" idx="2"/>
            <a:endCxn id="10" idx="0"/>
          </p:cNvCxnSpPr>
          <p:nvPr/>
        </p:nvCxnSpPr>
        <p:spPr>
          <a:xfrm rot="5400000">
            <a:off x="982251" y="3589723"/>
            <a:ext cx="785816" cy="357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10" idx="2"/>
            <a:endCxn id="17" idx="0"/>
          </p:cNvCxnSpPr>
          <p:nvPr/>
        </p:nvCxnSpPr>
        <p:spPr>
          <a:xfrm rot="16200000" flipH="1">
            <a:off x="964395" y="5179207"/>
            <a:ext cx="785808" cy="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Прямая со стрелкой 53"/>
          <p:cNvCxnSpPr>
            <a:stCxn id="5" idx="2"/>
            <a:endCxn id="14" idx="0"/>
          </p:cNvCxnSpPr>
          <p:nvPr/>
        </p:nvCxnSpPr>
        <p:spPr>
          <a:xfrm rot="5400000">
            <a:off x="3679032" y="1535906"/>
            <a:ext cx="857250" cy="92868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 стрелкой 56"/>
          <p:cNvCxnSpPr>
            <a:stCxn id="14" idx="2"/>
            <a:endCxn id="11" idx="0"/>
          </p:cNvCxnSpPr>
          <p:nvPr/>
        </p:nvCxnSpPr>
        <p:spPr>
          <a:xfrm rot="5400000">
            <a:off x="3250399" y="3607590"/>
            <a:ext cx="785816" cy="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>
            <a:stCxn id="11" idx="2"/>
            <a:endCxn id="12" idx="0"/>
          </p:cNvCxnSpPr>
          <p:nvPr/>
        </p:nvCxnSpPr>
        <p:spPr>
          <a:xfrm rot="5400000">
            <a:off x="3214671" y="5214947"/>
            <a:ext cx="857261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 стрелкой 62"/>
          <p:cNvCxnSpPr>
            <a:stCxn id="5" idx="2"/>
            <a:endCxn id="15" idx="0"/>
          </p:cNvCxnSpPr>
          <p:nvPr/>
        </p:nvCxnSpPr>
        <p:spPr>
          <a:xfrm rot="16200000" flipH="1">
            <a:off x="4768850" y="1374775"/>
            <a:ext cx="857250" cy="12509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 стрелкой 65"/>
          <p:cNvCxnSpPr/>
          <p:nvPr/>
        </p:nvCxnSpPr>
        <p:spPr>
          <a:xfrm rot="16200000" flipH="1">
            <a:off x="5463390" y="3609181"/>
            <a:ext cx="715963" cy="69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 стрелкой 68"/>
          <p:cNvCxnSpPr>
            <a:stCxn id="5" idx="2"/>
            <a:endCxn id="16" idx="0"/>
          </p:cNvCxnSpPr>
          <p:nvPr/>
        </p:nvCxnSpPr>
        <p:spPr>
          <a:xfrm>
            <a:off x="4572001" y="1571625"/>
            <a:ext cx="3403550" cy="9286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Прямоугольник 26"/>
          <p:cNvSpPr/>
          <p:nvPr/>
        </p:nvSpPr>
        <p:spPr>
          <a:xfrm>
            <a:off x="5143504" y="4000504"/>
            <a:ext cx="1428750" cy="78581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Коммуникативные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навыки</a:t>
            </a:r>
          </a:p>
        </p:txBody>
      </p:sp>
      <p:cxnSp>
        <p:nvCxnSpPr>
          <p:cNvPr id="29" name="Прямая со стрелкой 28"/>
          <p:cNvCxnSpPr/>
          <p:nvPr/>
        </p:nvCxnSpPr>
        <p:spPr>
          <a:xfrm rot="5400000" flipH="1" flipV="1">
            <a:off x="7643813" y="5357813"/>
            <a:ext cx="71437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5400000">
            <a:off x="5403234" y="5190054"/>
            <a:ext cx="785816" cy="1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5148064" y="5589240"/>
            <a:ext cx="2160240" cy="7920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Познавательный интерес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Прозрачный мольберт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28625" y="1143000"/>
            <a:ext cx="4143375" cy="5715000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900" dirty="0" smtClean="0"/>
              <a:t>         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Прозрачный настольный мольберт из небьющегося стекла в деревянной раме. Копии сделанных рисунков можно сохранять, осторожно приложив к сырому рисунку лист бумаги (если рисунок уже подсох, слегка увлажните его, побрызгав водой из пульверизатора).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Занятия живописью на стекле – прекрасный способ творческого самовыражения детей, способствующий развитию у них коммуникативных навыков. Рисуя на стекле чей-то портрет, даже застенчивый ребенок получает возможность внимательно всмотреться в этого человека, встретиться с ним взглядом, установить непосредственный контакт.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sz="2900" b="1" i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4" name="Picture 2" descr="C:\Users\User\Documents\3 Средняя 2017-18\фото\Дети\20180315_1125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799807" y="1986747"/>
            <a:ext cx="4464087" cy="334806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1. Рисование пальцами и ладошкой.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92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Даже никогда не рисуя пальцами, можно представить особенные тактильные ощущения, которые испытываешь, когда опускаешь палец в гуашь — плотную, но мягкую, размешиваешь краску в баночке, подцепляешь некоторое количество, переносишь на бумагу и оставляешь первый отпечаток. 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User\Documents\3 Средняя 2017-18\фото\Дети\20180302_16313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792" y="1920875"/>
            <a:ext cx="3325416" cy="44338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4. Поролоновые рисунки.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433888"/>
          </a:xfrm>
        </p:spPr>
        <p:txBody>
          <a:bodyPr>
            <a:normAutofit fontScale="5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 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Почему-то мы все склонны думать, что, если рисуем красками, то обязательно и кисточкой. На помощь может прийти поролон. Советуем сделать из него самые разные разнообразные маленькие геометрические фигурки, а затем прикрепить их тонкой проволокой к палочке или карандашу (не заточенному). Орудие труда уже готово. Теперь его можно обмакнуть в краску и методом штампов рисовать красные треугольники, желтые кружки, зеленые квадраты (весь поролон в отличие от ваты хорошо моется).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C:\Users\User\Documents\3 Средняя 2017-18\фото\Дети\20180315_11342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761701" y="2274856"/>
            <a:ext cx="4273585" cy="349094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5. Метод монотопии - 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4038600" cy="4937125"/>
          </a:xfrm>
        </p:spPr>
        <p:txBody>
          <a:bodyPr>
            <a:normAutofit fontScale="70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 pitchFamily="18" charset="2"/>
              <a:buNone/>
              <a:defRPr/>
            </a:pPr>
            <a:r>
              <a:rPr lang="ru-RU" dirty="0" smtClean="0"/>
              <a:t>    Это изображение на целлофане, которое переносится потом на бумагу или стекло. На гладком целлофане рисую краской с помощью кисточки, или ватной палочкой, или пальцем (не надо единообразия). Краска должна быть густой и яркой. И сразу же, пока не высохла краска, переворачивают целлофан изображением вниз на стекло и как бы промокают рисунок, а затем поднимают. Получается два рисунка. Иногда изображение остается на целлофане, иногда на стекле. В такой технике можно делать не весь рисунок, а отдельные его части, дополняя другими художественными приемами</a:t>
            </a:r>
            <a:endParaRPr lang="ru-RU" dirty="0"/>
          </a:p>
        </p:txBody>
      </p:sp>
      <p:pic>
        <p:nvPicPr>
          <p:cNvPr id="4098" name="Picture 2" descr="C:\Users\User\Documents\3 Средняя 2017-18\фото\Дети\20180315_11414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4488656" y="2169283"/>
            <a:ext cx="4381530" cy="378621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saleboutique.me/img/products/57598-poster-raznye-detskie-postery-poster-2519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/>
              <a:t>6. Рисование маркером</a:t>
            </a:r>
            <a:endParaRPr lang="ru-RU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875"/>
            <a:ext cx="3257550" cy="472281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400" b="1" smtClean="0"/>
              <a:t>   Виды рисования:</a:t>
            </a:r>
            <a:r>
              <a:rPr lang="ru-RU" sz="2400" smtClean="0"/>
              <a:t> обводка, штриховка, дорисовка недостающих деталей, особенно нас привлекают задания на одновременное рисование по замыслу.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mtClean="0"/>
              <a:t> </a:t>
            </a:r>
          </a:p>
          <a:p>
            <a:pPr eaLnBrk="1" hangingPunct="1">
              <a:buFont typeface="Wingdings 2" pitchFamily="18" charset="2"/>
              <a:buNone/>
            </a:pPr>
            <a:endParaRPr lang="ru-RU" smtClean="0"/>
          </a:p>
        </p:txBody>
      </p:sp>
      <p:pic>
        <p:nvPicPr>
          <p:cNvPr id="1026" name="Picture 2" descr="D:\DCIM\Camera\20180306_16340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5400000">
            <a:off x="4393407" y="2368550"/>
            <a:ext cx="4038600" cy="35385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1788</TotalTime>
  <Words>806</Words>
  <Application>Microsoft Office PowerPoint</Application>
  <PresentationFormat>Экран (4:3)</PresentationFormat>
  <Paragraphs>96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Поддержка детской инициативы в процессе реализации творческой деятельности  </vt:lpstr>
      <vt:lpstr>ЗАДАЧИ:</vt:lpstr>
      <vt:lpstr>Рекомендации при использовании «Прозрачного мольберта»:</vt:lpstr>
      <vt:lpstr>Слайд 4</vt:lpstr>
      <vt:lpstr> Прозрачный мольберт </vt:lpstr>
      <vt:lpstr>1. Рисование пальцами и ладошкой.</vt:lpstr>
      <vt:lpstr>4. Поролоновые рисунки.  </vt:lpstr>
      <vt:lpstr>5. Метод монотопии - </vt:lpstr>
      <vt:lpstr>6. Рисование маркером</vt:lpstr>
      <vt:lpstr>8. Точечный рисунок.  </vt:lpstr>
      <vt:lpstr>Слайд 11</vt:lpstr>
      <vt:lpstr>Игра для самых маленьких "Дождик, дождик, кап, кап, кап".  </vt:lpstr>
      <vt:lpstr>Игра "Гусеница". </vt:lpstr>
      <vt:lpstr>Игра "Домик". </vt:lpstr>
      <vt:lpstr>Игра "Ёлочка".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cp:lastModifiedBy>User</cp:lastModifiedBy>
  <cp:revision>186</cp:revision>
  <dcterms:modified xsi:type="dcterms:W3CDTF">2018-04-07T13:22:09Z</dcterms:modified>
</cp:coreProperties>
</file>