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3" r:id="rId3"/>
    <p:sldId id="321" r:id="rId4"/>
    <p:sldId id="301" r:id="rId5"/>
    <p:sldId id="257" r:id="rId6"/>
    <p:sldId id="271" r:id="rId7"/>
    <p:sldId id="261" r:id="rId8"/>
    <p:sldId id="267" r:id="rId9"/>
    <p:sldId id="279" r:id="rId10"/>
    <p:sldId id="303" r:id="rId11"/>
    <p:sldId id="293" r:id="rId12"/>
    <p:sldId id="292" r:id="rId13"/>
    <p:sldId id="294" r:id="rId14"/>
    <p:sldId id="297" r:id="rId15"/>
    <p:sldId id="289" r:id="rId16"/>
    <p:sldId id="290" r:id="rId17"/>
    <p:sldId id="306" r:id="rId18"/>
    <p:sldId id="300" r:id="rId19"/>
    <p:sldId id="287" r:id="rId20"/>
    <p:sldId id="32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0DF5-CBF6-4436-A3F6-A13AAEBDD911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B60E8B-8663-4502-9A23-02AA9BE74E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0DF5-CBF6-4436-A3F6-A13AAEBDD911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60E8B-8663-4502-9A23-02AA9BE74E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0DF5-CBF6-4436-A3F6-A13AAEBDD911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60E8B-8663-4502-9A23-02AA9BE74E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F30DF5-CBF6-4436-A3F6-A13AAEBDD911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1B60E8B-8663-4502-9A23-02AA9BE74E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0DF5-CBF6-4436-A3F6-A13AAEBDD911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60E8B-8663-4502-9A23-02AA9BE74E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0DF5-CBF6-4436-A3F6-A13AAEBDD911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60E8B-8663-4502-9A23-02AA9BE74E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60E8B-8663-4502-9A23-02AA9BE74E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0DF5-CBF6-4436-A3F6-A13AAEBDD911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0DF5-CBF6-4436-A3F6-A13AAEBDD911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60E8B-8663-4502-9A23-02AA9BE74E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0DF5-CBF6-4436-A3F6-A13AAEBDD911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60E8B-8663-4502-9A23-02AA9BE74E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F30DF5-CBF6-4436-A3F6-A13AAEBDD911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1B60E8B-8663-4502-9A23-02AA9BE74E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30DF5-CBF6-4436-A3F6-A13AAEBDD911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1B60E8B-8663-4502-9A23-02AA9BE74E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F30DF5-CBF6-4436-A3F6-A13AAEBDD911}" type="datetimeFigureOut">
              <a:rPr lang="ru-RU" smtClean="0"/>
              <a:pPr/>
              <a:t>12.03.2018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1B60E8B-8663-4502-9A23-02AA9BE74E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85926"/>
            <a:ext cx="9144000" cy="1981200"/>
          </a:xfrm>
        </p:spPr>
        <p:txBody>
          <a:bodyPr/>
          <a:lstStyle/>
          <a:p>
            <a:r>
              <a:rPr lang="ru-RU" sz="8800" b="1" dirty="0" smtClean="0"/>
              <a:t>Полезные ископаемые</a:t>
            </a:r>
            <a:br>
              <a:rPr lang="ru-RU" sz="8800" b="1" dirty="0" smtClean="0"/>
            </a:br>
            <a:r>
              <a:rPr lang="ru-RU" sz="6000" b="1" dirty="0" smtClean="0"/>
              <a:t>нашего края</a:t>
            </a:r>
            <a:endParaRPr lang="ru-RU" sz="6000" b="1" dirty="0"/>
          </a:p>
        </p:txBody>
      </p:sp>
      <p:sp>
        <p:nvSpPr>
          <p:cNvPr id="12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357290" y="4214818"/>
            <a:ext cx="6400800" cy="1752600"/>
          </a:xfrm>
        </p:spPr>
        <p:txBody>
          <a:bodyPr anchor="b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20000"/>
              </a:spcBef>
              <a:buSzPct val="70000"/>
              <a:defRPr/>
            </a:pPr>
            <a:r>
              <a:rPr lang="ru-RU" sz="3200" dirty="0" smtClean="0"/>
              <a:t>Давыдова  Елена  Витальевна</a:t>
            </a:r>
          </a:p>
          <a:p>
            <a:pPr algn="ctr">
              <a:spcBef>
                <a:spcPct val="20000"/>
              </a:spcBef>
              <a:buSzPct val="70000"/>
              <a:defRPr/>
            </a:pPr>
            <a:r>
              <a:rPr lang="ru-RU" sz="2000" dirty="0" smtClean="0"/>
              <a:t>учитель начальных классов </a:t>
            </a:r>
          </a:p>
          <a:p>
            <a:pPr algn="ctr">
              <a:spcBef>
                <a:spcPct val="20000"/>
              </a:spcBef>
              <a:buSzPct val="70000"/>
              <a:defRPr/>
            </a:pPr>
            <a:r>
              <a:rPr lang="ru-RU" sz="2000" dirty="0" smtClean="0"/>
              <a:t>МБОУ СОШ № 3 им. А.Верещагиной  г.Туапсе </a:t>
            </a:r>
          </a:p>
          <a:p>
            <a:pPr algn="ctr">
              <a:spcBef>
                <a:spcPct val="20000"/>
              </a:spcBef>
              <a:buSzPct val="70000"/>
              <a:defRPr/>
            </a:pPr>
            <a:r>
              <a:rPr lang="ru-RU" sz="2000" dirty="0" smtClean="0"/>
              <a:t>МО Туапсинский район Краснодарского края </a:t>
            </a:r>
            <a:endParaRPr lang="ru-RU" sz="2000" dirty="0">
              <a:solidFill>
                <a:schemeClr val="tx2">
                  <a:shade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0" y="357166"/>
            <a:ext cx="9144000" cy="107154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spc="-10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itchFamily="18" charset="0"/>
                <a:ea typeface="+mj-ea"/>
                <a:cs typeface="+mj-cs"/>
              </a:rPr>
              <a:t>Пл</a:t>
            </a:r>
            <a:r>
              <a:rPr kumimoji="0" lang="ru-RU" sz="40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ан характеристики</a:t>
            </a:r>
            <a:r>
              <a:rPr kumimoji="0" lang="ru-RU" sz="4000" b="1" i="0" u="none" strike="noStrike" kern="1200" cap="none" spc="-100" normalizeH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-100" normalizeH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полезного ископаемого</a:t>
            </a:r>
            <a:endParaRPr kumimoji="0" lang="ru-RU" sz="4000" b="1" i="0" u="none" strike="noStrike" kern="1200" cap="none" spc="-100" normalizeH="0" baseline="0" noProof="0" dirty="0" smtClean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FFF00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571612"/>
            <a:ext cx="864396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/>
              <a:t>Название.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Состав.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Свойства:   </a:t>
            </a:r>
          </a:p>
          <a:p>
            <a:pPr marL="342900" indent="-342900">
              <a:buFontTx/>
              <a:buChar char="-"/>
            </a:pPr>
            <a:r>
              <a:rPr lang="ru-RU" sz="3200" dirty="0" smtClean="0"/>
              <a:t>цвет, блеск;</a:t>
            </a:r>
          </a:p>
          <a:p>
            <a:pPr marL="342900" indent="-342900">
              <a:buFontTx/>
              <a:buChar char="-"/>
            </a:pPr>
            <a:r>
              <a:rPr lang="ru-RU" sz="3200" dirty="0" smtClean="0"/>
              <a:t>твёрдость, сыпучесть, хрупкость, вязкость;</a:t>
            </a:r>
          </a:p>
          <a:p>
            <a:pPr marL="342900" indent="-342900">
              <a:buFontTx/>
              <a:buChar char="-"/>
            </a:pPr>
            <a:r>
              <a:rPr lang="ru-RU" sz="3200" dirty="0" smtClean="0"/>
              <a:t>тяжелее или легче воды;</a:t>
            </a:r>
          </a:p>
          <a:p>
            <a:pPr marL="342900" indent="-342900">
              <a:buFontTx/>
              <a:buChar char="-"/>
            </a:pPr>
            <a:r>
              <a:rPr lang="ru-RU" sz="3200" dirty="0" smtClean="0"/>
              <a:t>горючесть.</a:t>
            </a:r>
          </a:p>
          <a:p>
            <a:pPr marL="342900" indent="-342900"/>
            <a:r>
              <a:rPr lang="ru-RU" sz="3200" dirty="0" smtClean="0"/>
              <a:t>4.   Места добычи.</a:t>
            </a:r>
          </a:p>
          <a:p>
            <a:pPr marL="342900" indent="-342900"/>
            <a:r>
              <a:rPr lang="ru-RU" sz="3200" dirty="0" smtClean="0"/>
              <a:t>5.   Использование в народном хозяйстве.</a:t>
            </a:r>
          </a:p>
          <a:p>
            <a:pPr marL="342900" indent="-342900">
              <a:buFontTx/>
              <a:buChar char="-"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468313" y="188913"/>
            <a:ext cx="8567737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СТРОИТЕЛЬНЫЕ МАТЕРИАЛЫ</a:t>
            </a:r>
          </a:p>
        </p:txBody>
      </p:sp>
      <p:sp>
        <p:nvSpPr>
          <p:cNvPr id="3" name="WordArt 4"/>
          <p:cNvSpPr>
            <a:spLocks noChangeArrowheads="1" noChangeShapeType="1" noTextEdit="1"/>
          </p:cNvSpPr>
          <p:nvPr/>
        </p:nvSpPr>
        <p:spPr bwMode="auto">
          <a:xfrm>
            <a:off x="1042988" y="1268413"/>
            <a:ext cx="1944687" cy="5334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ПЕСОК</a:t>
            </a:r>
          </a:p>
        </p:txBody>
      </p:sp>
      <p:pic>
        <p:nvPicPr>
          <p:cNvPr id="4" name="Picture 12" descr="C:\Documents and Settings\Admin\Мои документы\Мои рисунки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85813" y="2071688"/>
            <a:ext cx="257175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3708400" y="1268413"/>
            <a:ext cx="2376488" cy="5334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ИЗВЕСТНЯК</a:t>
            </a:r>
          </a:p>
        </p:txBody>
      </p:sp>
      <p:pic>
        <p:nvPicPr>
          <p:cNvPr id="6" name="Picture 13" descr="C:\Documents and Settings\Admin\Мои документы\Мои рисунки\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14750" y="2071688"/>
            <a:ext cx="2286000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WordArt 6"/>
          <p:cNvSpPr>
            <a:spLocks noChangeArrowheads="1" noChangeShapeType="1" noTextEdit="1"/>
          </p:cNvSpPr>
          <p:nvPr/>
        </p:nvSpPr>
        <p:spPr bwMode="auto">
          <a:xfrm>
            <a:off x="6715140" y="1285860"/>
            <a:ext cx="1944688" cy="5334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ГЛИНА</a:t>
            </a:r>
          </a:p>
        </p:txBody>
      </p:sp>
      <p:pic>
        <p:nvPicPr>
          <p:cNvPr id="8" name="Picture 14" descr="C:\Documents and Settings\Admin\Мои документы\Мои рисунки\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00" y="2071688"/>
            <a:ext cx="26431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323850" y="4437063"/>
            <a:ext cx="8820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Песок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используют </a:t>
            </a:r>
            <a:r>
              <a:rPr lang="ru-RU" sz="2400" b="1" dirty="0">
                <a:solidFill>
                  <a:srgbClr val="FFFF00"/>
                </a:solidFill>
              </a:rPr>
              <a:t>в строительстве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для изготовления </a:t>
            </a:r>
            <a:r>
              <a:rPr lang="ru-RU" sz="2400" b="1" dirty="0">
                <a:solidFill>
                  <a:srgbClr val="FFFF00"/>
                </a:solidFill>
              </a:rPr>
              <a:t>стекла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430212" y="5286388"/>
            <a:ext cx="87137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Известняк</a:t>
            </a:r>
            <a: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используется </a:t>
            </a:r>
            <a:r>
              <a:rPr lang="ru-RU" sz="2200" b="1" dirty="0">
                <a:solidFill>
                  <a:srgbClr val="FFFF00"/>
                </a:solidFill>
              </a:rPr>
              <a:t>в строительстве</a:t>
            </a:r>
            <a:r>
              <a:rPr lang="ru-RU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мелом пишут в школе.</a:t>
            </a:r>
            <a:r>
              <a:rPr lang="ru-RU" sz="2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	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28596" y="6072206"/>
            <a:ext cx="8208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/>
              <a:t>Глину</a:t>
            </a:r>
            <a:r>
              <a:rPr lang="ru-RU" sz="2400" b="1" dirty="0">
                <a:solidFill>
                  <a:srgbClr val="FFFF00"/>
                </a:solidFill>
              </a:rPr>
              <a:t> формуют и обжигают – получается кирпич.</a:t>
            </a: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7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57158" y="1905000"/>
            <a:ext cx="8488392" cy="416720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Алюминиевая кастрюля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Стальные ножницы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Чугунная сковорода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Медный таз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Серебряные монеты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Золотое кольцо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0034" y="214290"/>
            <a:ext cx="8385175" cy="1431925"/>
          </a:xfrm>
          <a:prstGeom prst="rect">
            <a:avLst/>
          </a:prstGeom>
          <a:noFill/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ЧТО ИЗГОТАВЛИВАЮТ ИЗ СПЛАВОВ ЖЕЛЕЗНЫХ РУД?</a:t>
            </a:r>
          </a:p>
        </p:txBody>
      </p:sp>
      <p:pic>
        <p:nvPicPr>
          <p:cNvPr id="4" name="Picture 10" descr="C:\Documents and Settings\Admin\Мои документы\Мои рисунки\Безымянный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86512" y="1785926"/>
            <a:ext cx="107156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C:\Documents and Settings\Admin\Мои документы\Мои рисунки\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14942" y="2500306"/>
            <a:ext cx="7953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C:\Documents and Settings\Admin\Мои документы\Мои рисунки\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4" y="3143248"/>
            <a:ext cx="1071562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C:\Documents and Settings\Admin\Мои документы\Мои рисунки\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071934" y="3857628"/>
            <a:ext cx="100965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C:\Documents and Settings\Admin\Мои документы\Мои рисунки\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72132" y="4429132"/>
            <a:ext cx="14382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5" descr="C:\Documents and Settings\Admin\Мои документы\Мои рисунки\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357686" y="5286388"/>
            <a:ext cx="11430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4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Admin\Мои документы\Мои рисунки\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214290"/>
            <a:ext cx="3071804" cy="2355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3143240" y="357166"/>
            <a:ext cx="557216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КАК ДОБЫВАЮТ СТРОИТЕЛЬНЫЕ МАТЕРИАЛЫ?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57224" y="2500306"/>
            <a:ext cx="8007350" cy="41910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Неглубоко залегающие полезные ископаемые добывают </a:t>
            </a:r>
            <a:r>
              <a:rPr kumimoji="0" lang="ru-RU" sz="28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открытым способом</a:t>
            </a:r>
            <a:r>
              <a:rPr kumimoji="0" lang="ru-RU" sz="2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 помощью экскаваторов, специальных пил, взрывных устройств, мощных водометов.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Так добывают </a:t>
            </a:r>
            <a:r>
              <a:rPr kumimoji="0" lang="ru-RU" sz="2800" b="1" i="1" u="sng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песок, глину, гранит, известняк.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Перевозят по железным дорогам в вагонах.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214282" y="3143248"/>
            <a:ext cx="8594725" cy="3514737"/>
          </a:xfrm>
          <a:prstGeom prst="rect">
            <a:avLst/>
          </a:prstGeom>
          <a:noFill/>
        </p:spPr>
        <p:txBody>
          <a:bodyPr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Добывают 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соль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на Руси издавна, выпаривая её из 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соляного раствора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Соляной раствор получают и в 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соляных шахтах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, закачивая туда чистую воду.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В отработанных шахтах можно устраивать 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санатории</a:t>
            </a:r>
            <a:r>
              <a:rPr kumimoji="0" lang="ru-RU" sz="2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для больных астмой: соляной воздух им полезен для дыхания. Да и ценности (мех, монеты, документы) там не портятся.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500431" y="428604"/>
            <a:ext cx="5429288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>
                <a:solidFill>
                  <a:srgbClr val="FFFF00"/>
                </a:solidFill>
              </a:rPr>
              <a:t>ДОБЫЧА СОЛИ</a:t>
            </a:r>
          </a:p>
        </p:txBody>
      </p:sp>
      <p:pic>
        <p:nvPicPr>
          <p:cNvPr id="4" name="Picture 5" descr="C:\Documents and Settings\Admin\Мои документы\Мои рисунки\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3579" y="357166"/>
            <a:ext cx="3339727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C:\Documents and Settings\Admin\Мои документы\Мои рисунки\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1357298"/>
            <a:ext cx="2559861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3000"/>
                            </p:stCondLst>
                            <p:childTnLst>
                              <p:par>
                                <p:cTn id="3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Documents and Settings\Admin\Мои документы\Мои рисунки\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357298"/>
            <a:ext cx="38576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571472" y="3571876"/>
            <a:ext cx="3581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latin typeface="Calibri" charset="-52"/>
              </a:rPr>
              <a:t>Уголь добывают в шахтах.</a:t>
            </a:r>
          </a:p>
        </p:txBody>
      </p:sp>
      <p:pic>
        <p:nvPicPr>
          <p:cNvPr id="4" name="Picture 8" descr="C:\Documents and Settings\Admin\Мои документы\Мои рисунки\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1357298"/>
            <a:ext cx="342900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57752" y="3500438"/>
            <a:ext cx="3733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dirty="0">
                <a:latin typeface="Calibri" charset="-52"/>
              </a:rPr>
              <a:t>В открытых котловинах- карьерах.</a:t>
            </a:r>
            <a:r>
              <a:rPr lang="ru-RU" dirty="0">
                <a:latin typeface="Calibri" charset="-52"/>
              </a:rPr>
              <a:t>  </a:t>
            </a: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428596" y="4714884"/>
            <a:ext cx="78581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>
                <a:solidFill>
                  <a:srgbClr val="FFFF00"/>
                </a:solidFill>
                <a:latin typeface="Arial" charset="0"/>
              </a:rPr>
              <a:t>Карьер</a:t>
            </a:r>
            <a:r>
              <a:rPr lang="ru-RU" sz="2400" b="1" dirty="0">
                <a:latin typeface="Arial" charset="0"/>
              </a:rPr>
              <a:t> – это открытый котлован.</a:t>
            </a:r>
          </a:p>
          <a:p>
            <a:pPr algn="ctr"/>
            <a:endParaRPr lang="ru-RU" sz="2400" b="1" dirty="0" smtClean="0">
              <a:solidFill>
                <a:srgbClr val="FFFF00"/>
              </a:solidFill>
              <a:latin typeface="Arial" charset="0"/>
            </a:endParaRP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Arial" charset="0"/>
              </a:rPr>
              <a:t>Шахты</a:t>
            </a:r>
            <a:r>
              <a:rPr lang="ru-RU" sz="2400" b="1" dirty="0" smtClean="0">
                <a:latin typeface="Arial" charset="0"/>
              </a:rPr>
              <a:t> </a:t>
            </a:r>
            <a:r>
              <a:rPr lang="ru-RU" sz="2400" b="1" dirty="0">
                <a:latin typeface="Arial" charset="0"/>
              </a:rPr>
              <a:t>–  это глубокие колодцы</a:t>
            </a:r>
            <a:r>
              <a:rPr lang="ru-RU" sz="2400" b="1" dirty="0" smtClean="0">
                <a:latin typeface="Arial" charset="0"/>
              </a:rPr>
              <a:t>.</a:t>
            </a:r>
            <a:endParaRPr lang="ru-RU" sz="2400" b="1" dirty="0">
              <a:latin typeface="Calibri" charset="-52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57200" y="244475"/>
            <a:ext cx="8385175" cy="969947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Как добывают каменный уголь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00034" y="500042"/>
            <a:ext cx="8385175" cy="1000108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КАК ДОБЫВАЮТ НЕФТЬ</a:t>
            </a:r>
          </a:p>
        </p:txBody>
      </p:sp>
      <p:pic>
        <p:nvPicPr>
          <p:cNvPr id="3" name="Picture 9" descr="C:\Documents and Settings\Admin\Мои документы\Мои рисунки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2000240"/>
            <a:ext cx="3157559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928662" y="5000636"/>
            <a:ext cx="7620000" cy="847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>
                <a:latin typeface="Calibri" charset="-52"/>
              </a:rPr>
              <a:t>Чтобы извлечь из-под земли нефть, люди строят буровые вышки и бурят глубокие скважины.</a:t>
            </a:r>
          </a:p>
        </p:txBody>
      </p:sp>
      <p:pic>
        <p:nvPicPr>
          <p:cNvPr id="6" name="Picture 7" descr="C:\Documents and Settings\Admin\Мои документы\Мои рисунки\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000240"/>
            <a:ext cx="383509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0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сканирование000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428604"/>
            <a:ext cx="928693" cy="1434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сканирование000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357290" y="214290"/>
            <a:ext cx="1988191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500034" y="2428868"/>
            <a:ext cx="7643866" cy="303467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/>
              <a:t>1.Экономно использовать.</a:t>
            </a:r>
          </a:p>
          <a:p>
            <a:pPr>
              <a:spcBef>
                <a:spcPct val="20000"/>
              </a:spcBef>
            </a:pPr>
            <a:endParaRPr lang="ru-RU" sz="800" dirty="0" smtClean="0"/>
          </a:p>
          <a:p>
            <a:pPr>
              <a:spcBef>
                <a:spcPct val="20000"/>
              </a:spcBef>
            </a:pPr>
            <a:r>
              <a:rPr lang="ru-RU" sz="2800" dirty="0" smtClean="0"/>
              <a:t>2.Оберегать </a:t>
            </a:r>
            <a:r>
              <a:rPr lang="ru-RU" sz="2800" dirty="0"/>
              <a:t>от пожаров.</a:t>
            </a:r>
          </a:p>
          <a:p>
            <a:pPr>
              <a:spcBef>
                <a:spcPct val="20000"/>
              </a:spcBef>
            </a:pPr>
            <a:endParaRPr lang="ru-RU" sz="800" dirty="0" smtClean="0"/>
          </a:p>
          <a:p>
            <a:pPr>
              <a:spcBef>
                <a:spcPct val="20000"/>
              </a:spcBef>
            </a:pPr>
            <a:r>
              <a:rPr lang="ru-RU" sz="2800" dirty="0" smtClean="0"/>
              <a:t>3.Соблюдать </a:t>
            </a:r>
            <a:r>
              <a:rPr lang="ru-RU" sz="2800" dirty="0"/>
              <a:t>правила перевозки.</a:t>
            </a:r>
          </a:p>
          <a:p>
            <a:pPr>
              <a:spcBef>
                <a:spcPct val="20000"/>
              </a:spcBef>
            </a:pPr>
            <a:endParaRPr lang="ru-RU" sz="800" dirty="0" smtClean="0"/>
          </a:p>
          <a:p>
            <a:pPr>
              <a:spcBef>
                <a:spcPct val="20000"/>
              </a:spcBef>
            </a:pPr>
            <a:r>
              <a:rPr lang="ru-RU" sz="2800" dirty="0" smtClean="0"/>
              <a:t>4.Заменять </a:t>
            </a:r>
            <a:r>
              <a:rPr lang="ru-RU" sz="2800" dirty="0"/>
              <a:t>по возможности </a:t>
            </a:r>
            <a:endParaRPr lang="ru-RU" sz="2800" dirty="0" smtClean="0"/>
          </a:p>
          <a:p>
            <a:pPr>
              <a:spcBef>
                <a:spcPct val="20000"/>
              </a:spcBef>
            </a:pPr>
            <a:r>
              <a:rPr lang="ru-RU" sz="2800" dirty="0" smtClean="0"/>
              <a:t>искусственными </a:t>
            </a:r>
            <a:r>
              <a:rPr lang="ru-RU" sz="2800" dirty="0"/>
              <a:t>материалами.</a:t>
            </a:r>
          </a:p>
        </p:txBody>
      </p:sp>
      <p:pic>
        <p:nvPicPr>
          <p:cNvPr id="4" name="Picture 6" descr="C:\Documents and Settings\Admin\Мои документы\Мои рисунки\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84" y="1785926"/>
            <a:ext cx="2786082" cy="217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:\Documents and Settings\Admin\Мои документы\Мои рисунки\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57884" y="4286256"/>
            <a:ext cx="2786082" cy="2137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50004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6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itchFamily="18" charset="0"/>
              </a:rPr>
              <a:t>Как нужно охранять 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3600" b="1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Times New Roman" pitchFamily="18" charset="0"/>
              </a:rPr>
              <a:t>полезные ископаемые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6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480"/>
                            </p:stCondLst>
                            <p:childTnLst>
                              <p:par>
                                <p:cTn id="2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480"/>
                            </p:stCondLst>
                            <p:childTnLst>
                              <p:par>
                                <p:cTn id="2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640"/>
                            </p:stCondLst>
                            <p:childTnLst>
                              <p:par>
                                <p:cTn id="3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640"/>
                            </p:stCondLst>
                            <p:childTnLst>
                              <p:par>
                                <p:cTn id="3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600"/>
                            </p:stCondLst>
                            <p:childTnLst>
                              <p:par>
                                <p:cTn id="4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57200" y="274638"/>
            <a:ext cx="8229600" cy="868346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Р е </a:t>
            </a:r>
            <a:r>
              <a:rPr kumimoji="0" lang="ru-RU" sz="4200" b="0" i="0" u="none" strike="noStrike" kern="1200" cap="none" spc="-100" normalizeH="0" baseline="0" noProof="0" dirty="0" err="1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ф</a:t>
            </a:r>
            <a:r>
              <a:rPr kumimoji="0" lang="ru-R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/>
                <a:uLnTx/>
                <a:uFillTx/>
                <a:latin typeface="Impact" pitchFamily="34" charset="0"/>
                <a:ea typeface="+mj-ea"/>
                <a:cs typeface="+mj-cs"/>
              </a:rPr>
              <a:t> л е к с и я</a:t>
            </a:r>
            <a:r>
              <a:rPr kumimoji="0" lang="ru-RU" sz="4200" b="0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Rectangle 3"/>
          <p:cNvSpPr txBox="1">
            <a:spLocks noRot="1" noChangeArrowheads="1"/>
          </p:cNvSpPr>
          <p:nvPr/>
        </p:nvSpPr>
        <p:spPr>
          <a:xfrm>
            <a:off x="457200" y="1600200"/>
            <a:ext cx="8229600" cy="4495800"/>
          </a:xfrm>
          <a:prstGeom prst="rect">
            <a:avLst/>
          </a:prstGeom>
          <a:noFill/>
        </p:spPr>
        <p:txBody>
          <a:bodyPr vert="horz">
            <a:normAutofit fontScale="925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Какая проблема  стояла перед нами в начале урока?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Как вы думаете, справились ли мы на уроке с поставленной задачей?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Что помогло нам в работе?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Какие открытия вы для себя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сделали?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33732"/>
            <a:ext cx="9144000" cy="1981200"/>
          </a:xfrm>
        </p:spPr>
        <p:txBody>
          <a:bodyPr/>
          <a:lstStyle/>
          <a:p>
            <a:r>
              <a:rPr lang="ru-RU" sz="8800" b="1" dirty="0" smtClean="0"/>
              <a:t>Полезные ископаемые</a:t>
            </a:r>
            <a:endParaRPr lang="ru-RU" sz="8800" b="1" dirty="0"/>
          </a:p>
        </p:txBody>
      </p:sp>
      <p:pic>
        <p:nvPicPr>
          <p:cNvPr id="3" name="Picture 5" descr="C:\Documents and Settings\Admin\Мои документы\Мои рисунки\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635437"/>
            <a:ext cx="2580842" cy="2865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1" descr="C:\Documents and Settings\Admin\Мои документы\Мои рисунки\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43240" y="4071942"/>
            <a:ext cx="1111248" cy="1000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:\Documents and Settings\Admin\Мои документы\Мои рисунки\1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4429124" y="4000504"/>
            <a:ext cx="128969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Admin\Мои документы\Мои рисунки\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43240" y="5214950"/>
            <a:ext cx="1324383" cy="107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C:\Documents and Settings\Admin\Мои документы\Мои рисунки\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857884" y="4000504"/>
            <a:ext cx="1636580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C:\Documents and Settings\Admin\Мои документы\Мои рисунки\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643438" y="5286388"/>
            <a:ext cx="1500198" cy="94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2" descr="C:\Documents and Settings\Admin\Мои документы\Мои рисунки\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286512" y="5286388"/>
            <a:ext cx="115286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3" descr="C:\Documents and Settings\Admin\Мои документы\Мои рисунки\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572396" y="5214950"/>
            <a:ext cx="1103589" cy="100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 descr="C:\Documents and Settings\Admin\Мои документы\Мои рисунки\4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643834" y="4000504"/>
            <a:ext cx="121444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643050"/>
            <a:ext cx="85725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FFFF00"/>
                </a:solidFill>
              </a:rPr>
              <a:t>Спасибо   за   урок !</a:t>
            </a:r>
            <a:endParaRPr lang="ru-RU" sz="6000" b="1" i="1" dirty="0">
              <a:solidFill>
                <a:srgbClr val="FFFF00"/>
              </a:solidFill>
            </a:endParaRPr>
          </a:p>
        </p:txBody>
      </p:sp>
      <p:pic>
        <p:nvPicPr>
          <p:cNvPr id="3" name="Picture 5" descr="C:\Documents and Settings\Admin\Мои документы\Мои рисунки\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14678" y="3214686"/>
            <a:ext cx="2580842" cy="2865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3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Rot="1" noChangeArrowheads="1"/>
          </p:cNvSpPr>
          <p:nvPr/>
        </p:nvSpPr>
        <p:spPr>
          <a:xfrm>
            <a:off x="357158" y="692150"/>
            <a:ext cx="8550305" cy="660400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" pitchFamily="2" charset="2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Проблема</a:t>
            </a: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285720" y="2071678"/>
            <a:ext cx="8572560" cy="242889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Почему полезные ископаемые играют большую роль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в жизни человека?</a:t>
            </a:r>
          </a:p>
        </p:txBody>
      </p:sp>
      <p:pic>
        <p:nvPicPr>
          <p:cNvPr id="4" name="Picture 4" descr="J018788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786182" y="4714884"/>
            <a:ext cx="1803400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928662" y="1"/>
            <a:ext cx="7772400" cy="857232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200" b="1" i="1" u="none" strike="noStrike" kern="1200" cap="none" spc="-100" normalizeH="0" baseline="0" noProof="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FF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Что означают слова?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7158" y="2786058"/>
            <a:ext cx="8572560" cy="3786238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Impact" pitchFamily="34" charset="0"/>
                <a:ea typeface="+mn-ea"/>
                <a:cs typeface="+mn-cs"/>
              </a:rPr>
              <a:t>Копать  -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990600" marR="0" lvl="1" indent="-533400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85000"/>
              <a:buFontTx/>
              <a:buAutoNum type="arabicPeriod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разрыхлять, отваливать, отделяя и приподнимая</a:t>
            </a:r>
          </a:p>
          <a:p>
            <a:pPr marL="990600" marR="0" lvl="1" indent="-533400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85000"/>
              <a:buFontTx/>
              <a:buAutoNum type="arabicPeriod"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90600" marR="0" lvl="1" indent="-533400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85000"/>
              <a:buFontTx/>
              <a:buAutoNum type="arabicPeriod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отваливая землю, делать углубление</a:t>
            </a:r>
          </a:p>
          <a:p>
            <a:pPr marL="990600" marR="0" lvl="1" indent="-533400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85000"/>
              <a:buFontTx/>
              <a:buAutoNum type="arabicPeriod"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90600" marR="0" lvl="1" indent="-533400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85000"/>
              <a:buFontTx/>
              <a:buAutoNum type="arabicPeriod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отваливая землю, доставать, извлекать.	</a:t>
            </a:r>
          </a:p>
          <a:p>
            <a:pPr marL="990600" marR="0" lvl="1" indent="-533400" algn="l" defTabSz="914400" rtl="0" eaLnBrk="1" fontAlgn="auto" latinLnBrk="0" hangingPunct="1">
              <a:lnSpc>
                <a:spcPct val="80000"/>
              </a:lnSpc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85000"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85720" y="1214422"/>
            <a:ext cx="8858280" cy="128588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Impact" pitchFamily="34" charset="0"/>
                <a:ea typeface="+mn-ea"/>
                <a:cs typeface="+mn-cs"/>
              </a:rPr>
              <a:t>Польза  </a:t>
            </a: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</a:t>
            </a:r>
          </a:p>
          <a:p>
            <a:pPr marL="2332038" marR="0" lvl="0" indent="-60960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хорошие, положительные          последствия, выгода. </a:t>
            </a: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786842" cy="1357322"/>
          </a:xfrm>
        </p:spPr>
        <p:txBody>
          <a:bodyPr/>
          <a:lstStyle/>
          <a:p>
            <a:r>
              <a:rPr lang="ru-RU" sz="6000" dirty="0" smtClean="0"/>
              <a:t>Полезные ископаемые - </a:t>
            </a:r>
            <a:endParaRPr lang="ru-RU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357430"/>
            <a:ext cx="7924800" cy="378621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все природные богатства, которые люди добывают из глубин земли.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4000" dirty="0" smtClean="0"/>
              <a:t>Месторождение -</a:t>
            </a:r>
            <a:r>
              <a:rPr lang="ru-RU" sz="2800" dirty="0" smtClean="0"/>
              <a:t>  </a:t>
            </a:r>
          </a:p>
          <a:p>
            <a:r>
              <a:rPr lang="ru-RU" sz="2800" dirty="0" smtClean="0"/>
              <a:t>большое скопление, залежи полезного ископаемого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04313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9" y="642920"/>
          <a:ext cx="8429682" cy="53578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9894"/>
                <a:gridCol w="2809894"/>
                <a:gridCol w="2809894"/>
              </a:tblGrid>
              <a:tr h="1304076">
                <a:tc gridSpan="3">
                  <a:txBody>
                    <a:bodyPr/>
                    <a:lstStyle/>
                    <a:p>
                      <a:r>
                        <a:rPr lang="ru-RU" sz="2400" dirty="0" smtClean="0"/>
                        <a:t>Убери в каждой строчке лишнее понятие, объясни, почему ты так думаешь. Может быть, ты найдёшь несколько вариантов решений.</a:t>
                      </a:r>
                      <a:endParaRPr lang="ru-RU" sz="2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07955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бензин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керосин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кирпич</a:t>
                      </a:r>
                      <a:endParaRPr lang="ru-RU" sz="3200" dirty="0"/>
                    </a:p>
                  </a:txBody>
                  <a:tcPr/>
                </a:tc>
              </a:tr>
              <a:tr h="7079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ткани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мех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глина</a:t>
                      </a:r>
                      <a:endParaRPr lang="ru-RU" sz="3200" dirty="0"/>
                    </a:p>
                  </a:txBody>
                  <a:tcPr/>
                </a:tc>
              </a:tr>
              <a:tr h="7079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мергель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песок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стекло</a:t>
                      </a:r>
                      <a:endParaRPr lang="ru-RU" sz="3200" dirty="0"/>
                    </a:p>
                  </a:txBody>
                  <a:tcPr/>
                </a:tc>
              </a:tr>
              <a:tr h="1221951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минеральная вода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нефть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мрамор</a:t>
                      </a:r>
                    </a:p>
                  </a:txBody>
                  <a:tcPr/>
                </a:tc>
              </a:tr>
              <a:tr h="707955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мрамор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бетон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кирпич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01080" cy="106202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Соедини понятия по принципу «я без тебя не существую». Например: кирпич - глина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00562" y="3143248"/>
            <a:ext cx="342902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глина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4857760"/>
            <a:ext cx="342902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цемент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4643446"/>
            <a:ext cx="342902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мергель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214422"/>
            <a:ext cx="342902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бензин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357430"/>
            <a:ext cx="3429024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искусственные ткани</a:t>
            </a:r>
            <a:endParaRPr lang="ru-RU" sz="3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8596" y="3214686"/>
            <a:ext cx="342902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черепица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500562" y="1428736"/>
            <a:ext cx="342902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нефть</a:t>
            </a:r>
            <a:endParaRPr lang="ru-RU" sz="3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5429264"/>
            <a:ext cx="342902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сталь</a:t>
            </a:r>
            <a:endParaRPr lang="ru-RU" sz="3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4286256"/>
            <a:ext cx="342902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бетон</a:t>
            </a:r>
            <a:endParaRPr lang="ru-RU" sz="36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1785926"/>
            <a:ext cx="342902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керосин</a:t>
            </a:r>
            <a:endParaRPr lang="ru-RU" sz="36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28596" y="6000768"/>
            <a:ext cx="342902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чугун</a:t>
            </a:r>
            <a:endParaRPr lang="ru-RU" sz="36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4572000" y="5715016"/>
            <a:ext cx="3429024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железная руда</a:t>
            </a:r>
            <a:endParaRPr lang="ru-RU" sz="36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500562" y="3786190"/>
            <a:ext cx="342902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песок</a:t>
            </a:r>
            <a:endParaRPr lang="ru-RU" sz="36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428596" y="3786190"/>
            <a:ext cx="342902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стекло</a:t>
            </a:r>
            <a:endParaRPr lang="ru-RU" sz="3600" dirty="0"/>
          </a:p>
        </p:txBody>
      </p:sp>
      <p:cxnSp>
        <p:nvCxnSpPr>
          <p:cNvPr id="18" name="Прямая со стрелкой 17"/>
          <p:cNvCxnSpPr>
            <a:stCxn id="8" idx="3"/>
            <a:endCxn id="11" idx="1"/>
          </p:cNvCxnSpPr>
          <p:nvPr/>
        </p:nvCxnSpPr>
        <p:spPr>
          <a:xfrm>
            <a:off x="3857620" y="1464455"/>
            <a:ext cx="642942" cy="2143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4" idx="3"/>
            <a:endCxn id="11" idx="1"/>
          </p:cNvCxnSpPr>
          <p:nvPr/>
        </p:nvCxnSpPr>
        <p:spPr>
          <a:xfrm flipV="1">
            <a:off x="3857620" y="1678769"/>
            <a:ext cx="642942" cy="35719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9" idx="3"/>
            <a:endCxn id="11" idx="1"/>
          </p:cNvCxnSpPr>
          <p:nvPr/>
        </p:nvCxnSpPr>
        <p:spPr>
          <a:xfrm flipV="1">
            <a:off x="3857620" y="1678769"/>
            <a:ext cx="642942" cy="107157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stCxn id="10" idx="3"/>
            <a:endCxn id="3" idx="1"/>
          </p:cNvCxnSpPr>
          <p:nvPr/>
        </p:nvCxnSpPr>
        <p:spPr>
          <a:xfrm flipV="1">
            <a:off x="3857620" y="3357562"/>
            <a:ext cx="642942" cy="10715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24" idx="3"/>
            <a:endCxn id="23" idx="1"/>
          </p:cNvCxnSpPr>
          <p:nvPr/>
        </p:nvCxnSpPr>
        <p:spPr>
          <a:xfrm>
            <a:off x="3857620" y="4000504"/>
            <a:ext cx="64294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endCxn id="7" idx="1"/>
          </p:cNvCxnSpPr>
          <p:nvPr/>
        </p:nvCxnSpPr>
        <p:spPr>
          <a:xfrm flipV="1">
            <a:off x="3929058" y="4893479"/>
            <a:ext cx="642942" cy="38147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stCxn id="21" idx="3"/>
          </p:cNvCxnSpPr>
          <p:nvPr/>
        </p:nvCxnSpPr>
        <p:spPr>
          <a:xfrm flipV="1">
            <a:off x="3857620" y="6000768"/>
            <a:ext cx="857256" cy="25003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0" name="Скругленная соединительная линия 39"/>
          <p:cNvCxnSpPr>
            <a:stCxn id="12" idx="3"/>
            <a:endCxn id="21" idx="3"/>
          </p:cNvCxnSpPr>
          <p:nvPr/>
        </p:nvCxnSpPr>
        <p:spPr>
          <a:xfrm>
            <a:off x="3857620" y="5679297"/>
            <a:ext cx="1588" cy="571504"/>
          </a:xfrm>
          <a:prstGeom prst="curvedConnector3">
            <a:avLst>
              <a:gd name="adj1" fmla="val 14395466"/>
            </a:avLst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42" name="Скругленная соединительная линия 41"/>
          <p:cNvCxnSpPr>
            <a:stCxn id="13" idx="3"/>
            <a:endCxn id="6" idx="3"/>
          </p:cNvCxnSpPr>
          <p:nvPr/>
        </p:nvCxnSpPr>
        <p:spPr>
          <a:xfrm>
            <a:off x="3857620" y="4536289"/>
            <a:ext cx="1588" cy="571504"/>
          </a:xfrm>
          <a:prstGeom prst="curvedConnector3">
            <a:avLst>
              <a:gd name="adj1" fmla="val 14395466"/>
            </a:avLst>
          </a:prstGeom>
          <a:ln>
            <a:headEnd type="arrow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4-020-Poleznye-iskopaemy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28662" y="212883"/>
            <a:ext cx="7286676" cy="64322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870</TotalTime>
  <Words>469</Words>
  <Application>Microsoft Office PowerPoint</Application>
  <PresentationFormat>Экран (4:3)</PresentationFormat>
  <Paragraphs>114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Полезные ископаемые нашего края</vt:lpstr>
      <vt:lpstr>Полезные ископаемые</vt:lpstr>
      <vt:lpstr>Слайд 3</vt:lpstr>
      <vt:lpstr>Слайд 4</vt:lpstr>
      <vt:lpstr>Полезные ископаемые - </vt:lpstr>
      <vt:lpstr>Слайд 6</vt:lpstr>
      <vt:lpstr>Слайд 7</vt:lpstr>
      <vt:lpstr>Соедини понятия по принципу «я без тебя не существую». Например: кирпич - глина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Полезные ископаемые</dc:title>
  <dc:creator>тм</dc:creator>
  <cp:lastModifiedBy>Наталья</cp:lastModifiedBy>
  <cp:revision>473</cp:revision>
  <dcterms:created xsi:type="dcterms:W3CDTF">2009-12-05T12:54:21Z</dcterms:created>
  <dcterms:modified xsi:type="dcterms:W3CDTF">2018-03-12T09:37:11Z</dcterms:modified>
</cp:coreProperties>
</file>