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31"/>
  </p:notesMasterIdLst>
  <p:sldIdLst>
    <p:sldId id="325" r:id="rId4"/>
    <p:sldId id="257" r:id="rId5"/>
    <p:sldId id="326" r:id="rId6"/>
    <p:sldId id="258" r:id="rId7"/>
    <p:sldId id="328" r:id="rId8"/>
    <p:sldId id="260" r:id="rId9"/>
    <p:sldId id="296" r:id="rId10"/>
    <p:sldId id="264" r:id="rId11"/>
    <p:sldId id="327" r:id="rId12"/>
    <p:sldId id="301" r:id="rId13"/>
    <p:sldId id="330" r:id="rId14"/>
    <p:sldId id="299" r:id="rId15"/>
    <p:sldId id="302" r:id="rId16"/>
    <p:sldId id="303" r:id="rId17"/>
    <p:sldId id="324" r:id="rId18"/>
    <p:sldId id="329" r:id="rId19"/>
    <p:sldId id="308" r:id="rId20"/>
    <p:sldId id="321" r:id="rId21"/>
    <p:sldId id="322" r:id="rId22"/>
    <p:sldId id="333" r:id="rId23"/>
    <p:sldId id="332" r:id="rId24"/>
    <p:sldId id="310" r:id="rId25"/>
    <p:sldId id="311" r:id="rId26"/>
    <p:sldId id="312" r:id="rId27"/>
    <p:sldId id="313" r:id="rId28"/>
    <p:sldId id="294" r:id="rId29"/>
    <p:sldId id="295" r:id="rId3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</p:showPr>
  <p:clrMru>
    <a:srgbClr val="0000FF"/>
    <a:srgbClr val="FF3300"/>
    <a:srgbClr val="CC3300"/>
    <a:srgbClr val="006600"/>
    <a:srgbClr val="CC0000"/>
    <a:srgbClr val="FF6600"/>
    <a:srgbClr val="FF0000"/>
    <a:srgbClr val="00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4635" autoAdjust="0"/>
    <p:restoredTop sz="86410" autoAdjust="0"/>
  </p:normalViewPr>
  <p:slideViewPr>
    <p:cSldViewPr>
      <p:cViewPr varScale="1">
        <p:scale>
          <a:sx n="69" d="100"/>
          <a:sy n="69" d="100"/>
        </p:scale>
        <p:origin x="-19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94" y="13241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35" d="100"/>
          <a:sy n="35" d="100"/>
        </p:scale>
        <p:origin x="-1506" y="-8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A8B4EE-F9EC-49C2-B81F-CA98670EA014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CF03A9B-E427-45F6-A276-FE54696ED5D2}">
      <dgm:prSet phldrT="[Текст]" custT="1"/>
      <dgm:spPr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pPr algn="ctr"/>
          <a:r>
            <a:rPr lang="ru-RU" sz="3200" b="1" dirty="0" smtClean="0">
              <a:solidFill>
                <a:srgbClr val="006600"/>
              </a:solidFill>
            </a:rPr>
            <a:t>Перспектива</a:t>
          </a:r>
          <a:r>
            <a:rPr lang="ru-RU" sz="3200" b="1" baseline="0" dirty="0" smtClean="0">
              <a:solidFill>
                <a:srgbClr val="006600"/>
              </a:solidFill>
            </a:rPr>
            <a:t> развития</a:t>
          </a:r>
          <a:endParaRPr lang="ru-RU" sz="3200" b="1" dirty="0">
            <a:solidFill>
              <a:srgbClr val="006600"/>
            </a:solidFill>
          </a:endParaRPr>
        </a:p>
      </dgm:t>
    </dgm:pt>
    <dgm:pt modelId="{0F77C4E2-8DB8-4841-80AA-8904C72CA5A6}" type="sibTrans" cxnId="{6A04E10B-DD1A-4857-AA7E-33D108FEB5F7}">
      <dgm:prSet/>
      <dgm:spPr/>
      <dgm:t>
        <a:bodyPr/>
        <a:lstStyle/>
        <a:p>
          <a:endParaRPr lang="ru-RU"/>
        </a:p>
      </dgm:t>
    </dgm:pt>
    <dgm:pt modelId="{9A93AC27-48A8-48A9-8A47-0B44BDD4C1E5}" type="parTrans" cxnId="{6A04E10B-DD1A-4857-AA7E-33D108FEB5F7}">
      <dgm:prSet/>
      <dgm:spPr/>
      <dgm:t>
        <a:bodyPr/>
        <a:lstStyle/>
        <a:p>
          <a:endParaRPr lang="ru-RU"/>
        </a:p>
      </dgm:t>
    </dgm:pt>
    <dgm:pt modelId="{3861151E-375D-47AA-86B3-04B2D09F4F6B}">
      <dgm:prSet custT="1"/>
      <dgm:spPr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r>
            <a:rPr lang="ru-RU" sz="2400" dirty="0" smtClean="0">
              <a:solidFill>
                <a:srgbClr val="006600"/>
              </a:solidFill>
            </a:rPr>
            <a:t> Предполагаемая система работы по развитию познавательной активности позволяет предоставить детям инструмент самостоятельного познания окружающего мира.</a:t>
          </a:r>
          <a:endParaRPr lang="ru-RU" sz="2400" dirty="0">
            <a:solidFill>
              <a:srgbClr val="006600"/>
            </a:solidFill>
          </a:endParaRPr>
        </a:p>
      </dgm:t>
    </dgm:pt>
    <dgm:pt modelId="{8CD3B078-DCFB-4DBF-987F-41DCF1EDFCDD}" type="parTrans" cxnId="{7932E98B-4759-4B87-B873-302E0E361EFA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>
            <a:solidFill>
              <a:srgbClr val="006600"/>
            </a:solidFill>
          </a:endParaRPr>
        </a:p>
      </dgm:t>
    </dgm:pt>
    <dgm:pt modelId="{202237C1-8435-41C8-8C8F-E490E87AA869}" type="sibTrans" cxnId="{7932E98B-4759-4B87-B873-302E0E361EFA}">
      <dgm:prSet/>
      <dgm:spPr/>
      <dgm:t>
        <a:bodyPr/>
        <a:lstStyle/>
        <a:p>
          <a:endParaRPr lang="ru-RU"/>
        </a:p>
      </dgm:t>
    </dgm:pt>
    <dgm:pt modelId="{5C47F09F-6470-4CDE-BF0D-39CB114B43B4}">
      <dgm:prSet custT="1"/>
      <dgm:spPr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</dgm:spPr>
      <dgm:t>
        <a:bodyPr/>
        <a:lstStyle/>
        <a:p>
          <a:endParaRPr lang="ru-RU" sz="2100" dirty="0" smtClean="0">
            <a:solidFill>
              <a:srgbClr val="006600"/>
            </a:solidFill>
          </a:endParaRPr>
        </a:p>
        <a:p>
          <a:r>
            <a:rPr lang="ru-RU" sz="2400" dirty="0" smtClean="0">
              <a:solidFill>
                <a:srgbClr val="006600"/>
              </a:solidFill>
            </a:rPr>
            <a:t> Полученный багаж знаний                          и умений, позволяет каждому ребенку раскрыть его индивидуальные и творческие способности, поддержать в дошкольнике интерес к исследовательской деятельности, и как следствие, успешно подготовить его к школе.</a:t>
          </a:r>
          <a:endParaRPr lang="ru-RU" sz="2400" dirty="0">
            <a:solidFill>
              <a:srgbClr val="006600"/>
            </a:solidFill>
          </a:endParaRPr>
        </a:p>
      </dgm:t>
    </dgm:pt>
    <dgm:pt modelId="{680728E9-5E8E-493A-9FBD-DE650743C536}" type="parTrans" cxnId="{4896EDB0-068E-4943-AFAF-B1B90FF23C1E}">
      <dgm:prSet/>
      <dgm:spPr>
        <a:ln>
          <a:solidFill>
            <a:srgbClr val="C00000"/>
          </a:solidFill>
        </a:ln>
      </dgm:spPr>
      <dgm:t>
        <a:bodyPr/>
        <a:lstStyle/>
        <a:p>
          <a:endParaRPr lang="ru-RU">
            <a:solidFill>
              <a:srgbClr val="006600"/>
            </a:solidFill>
          </a:endParaRPr>
        </a:p>
      </dgm:t>
    </dgm:pt>
    <dgm:pt modelId="{6354CE73-5FD4-48A6-8CA6-60F9C2336CB6}" type="sibTrans" cxnId="{4896EDB0-068E-4943-AFAF-B1B90FF23C1E}">
      <dgm:prSet/>
      <dgm:spPr/>
      <dgm:t>
        <a:bodyPr/>
        <a:lstStyle/>
        <a:p>
          <a:endParaRPr lang="ru-RU"/>
        </a:p>
      </dgm:t>
    </dgm:pt>
    <dgm:pt modelId="{E9EFD3B9-5632-4BC9-852D-AA37E635CF28}" type="pres">
      <dgm:prSet presAssocID="{45A8B4EE-F9EC-49C2-B81F-CA98670EA014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AD59DD4-A437-412B-9E09-8646A8D67A82}" type="pres">
      <dgm:prSet presAssocID="{1CF03A9B-E427-45F6-A276-FE54696ED5D2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B3586B4-CE4B-4D8C-AEAD-5B8068B35F9F}" type="pres">
      <dgm:prSet presAssocID="{1CF03A9B-E427-45F6-A276-FE54696ED5D2}" presName="rootComposite1" presStyleCnt="0"/>
      <dgm:spPr/>
      <dgm:t>
        <a:bodyPr/>
        <a:lstStyle/>
        <a:p>
          <a:endParaRPr lang="ru-RU"/>
        </a:p>
      </dgm:t>
    </dgm:pt>
    <dgm:pt modelId="{AADEBDB8-0BD3-4ACD-BA23-D632BE510274}" type="pres">
      <dgm:prSet presAssocID="{1CF03A9B-E427-45F6-A276-FE54696ED5D2}" presName="rootText1" presStyleLbl="node0" presStyleIdx="0" presStyleCnt="1" custScaleX="128608" custScaleY="61356" custLinFactNeighborX="-820" custLinFactNeighborY="-525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F6F7D246-2287-41A2-B325-D04629AAC8D1}" type="pres">
      <dgm:prSet presAssocID="{1CF03A9B-E427-45F6-A276-FE54696ED5D2}" presName="rootConnector1" presStyleLbl="node1" presStyleIdx="0" presStyleCnt="0"/>
      <dgm:spPr/>
      <dgm:t>
        <a:bodyPr/>
        <a:lstStyle/>
        <a:p>
          <a:endParaRPr lang="ru-RU"/>
        </a:p>
      </dgm:t>
    </dgm:pt>
    <dgm:pt modelId="{FD94DACA-C4BE-4A48-9AB1-4130D447D010}" type="pres">
      <dgm:prSet presAssocID="{1CF03A9B-E427-45F6-A276-FE54696ED5D2}" presName="hierChild2" presStyleCnt="0"/>
      <dgm:spPr/>
      <dgm:t>
        <a:bodyPr/>
        <a:lstStyle/>
        <a:p>
          <a:endParaRPr lang="ru-RU"/>
        </a:p>
      </dgm:t>
    </dgm:pt>
    <dgm:pt modelId="{B8C2FBCE-2986-4D8A-8390-61D223F4EFB7}" type="pres">
      <dgm:prSet presAssocID="{8CD3B078-DCFB-4DBF-987F-41DCF1EDFCDD}" presName="Name37" presStyleLbl="parChTrans1D2" presStyleIdx="0" presStyleCnt="2"/>
      <dgm:spPr/>
      <dgm:t>
        <a:bodyPr/>
        <a:lstStyle/>
        <a:p>
          <a:endParaRPr lang="ru-RU"/>
        </a:p>
      </dgm:t>
    </dgm:pt>
    <dgm:pt modelId="{A4904E01-B97D-4C47-B2FE-31BA6FB957B7}" type="pres">
      <dgm:prSet presAssocID="{3861151E-375D-47AA-86B3-04B2D09F4F6B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F5AB5B2-7CBE-4273-AA09-C0082E8CD409}" type="pres">
      <dgm:prSet presAssocID="{3861151E-375D-47AA-86B3-04B2D09F4F6B}" presName="rootComposite" presStyleCnt="0"/>
      <dgm:spPr/>
      <dgm:t>
        <a:bodyPr/>
        <a:lstStyle/>
        <a:p>
          <a:endParaRPr lang="ru-RU"/>
        </a:p>
      </dgm:t>
    </dgm:pt>
    <dgm:pt modelId="{6F7C1BE7-96C5-4049-8ED9-3366A27E1D8D}" type="pres">
      <dgm:prSet presAssocID="{3861151E-375D-47AA-86B3-04B2D09F4F6B}" presName="rootText" presStyleLbl="node2" presStyleIdx="0" presStyleCnt="2" custScaleX="120554" custScaleY="238390" custLinFactNeighborX="5282" custLinFactNeighborY="-61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80EB199B-D5F0-4B52-9F74-39F0BD76479C}" type="pres">
      <dgm:prSet presAssocID="{3861151E-375D-47AA-86B3-04B2D09F4F6B}" presName="rootConnector" presStyleLbl="node2" presStyleIdx="0" presStyleCnt="2"/>
      <dgm:spPr/>
      <dgm:t>
        <a:bodyPr/>
        <a:lstStyle/>
        <a:p>
          <a:endParaRPr lang="ru-RU"/>
        </a:p>
      </dgm:t>
    </dgm:pt>
    <dgm:pt modelId="{B6419A8C-4078-4BC0-8FF0-F0A3ABFD218A}" type="pres">
      <dgm:prSet presAssocID="{3861151E-375D-47AA-86B3-04B2D09F4F6B}" presName="hierChild4" presStyleCnt="0"/>
      <dgm:spPr/>
      <dgm:t>
        <a:bodyPr/>
        <a:lstStyle/>
        <a:p>
          <a:endParaRPr lang="ru-RU"/>
        </a:p>
      </dgm:t>
    </dgm:pt>
    <dgm:pt modelId="{2713FDDA-7B63-4D24-A945-6085578DF77E}" type="pres">
      <dgm:prSet presAssocID="{3861151E-375D-47AA-86B3-04B2D09F4F6B}" presName="hierChild5" presStyleCnt="0"/>
      <dgm:spPr/>
      <dgm:t>
        <a:bodyPr/>
        <a:lstStyle/>
        <a:p>
          <a:endParaRPr lang="ru-RU"/>
        </a:p>
      </dgm:t>
    </dgm:pt>
    <dgm:pt modelId="{6FF3A892-D4AA-45C1-9406-03BD499661E0}" type="pres">
      <dgm:prSet presAssocID="{680728E9-5E8E-493A-9FBD-DE650743C536}" presName="Name37" presStyleLbl="parChTrans1D2" presStyleIdx="1" presStyleCnt="2"/>
      <dgm:spPr/>
      <dgm:t>
        <a:bodyPr/>
        <a:lstStyle/>
        <a:p>
          <a:endParaRPr lang="ru-RU"/>
        </a:p>
      </dgm:t>
    </dgm:pt>
    <dgm:pt modelId="{5D84C767-6F26-4BC1-88FD-1E047F9EF628}" type="pres">
      <dgm:prSet presAssocID="{5C47F09F-6470-4CDE-BF0D-39CB114B43B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84D737C2-75D0-45BD-996D-FF08E702FACD}" type="pres">
      <dgm:prSet presAssocID="{5C47F09F-6470-4CDE-BF0D-39CB114B43B4}" presName="rootComposite" presStyleCnt="0"/>
      <dgm:spPr/>
      <dgm:t>
        <a:bodyPr/>
        <a:lstStyle/>
        <a:p>
          <a:endParaRPr lang="ru-RU"/>
        </a:p>
      </dgm:t>
    </dgm:pt>
    <dgm:pt modelId="{A910D3CC-5A5F-47A7-A074-FE59A9072A85}" type="pres">
      <dgm:prSet presAssocID="{5C47F09F-6470-4CDE-BF0D-39CB114B43B4}" presName="rootText" presStyleLbl="node2" presStyleIdx="1" presStyleCnt="2" custScaleX="128757" custScaleY="238390" custLinFactNeighborX="-6398" custLinFactNeighborY="-614">
        <dgm:presLayoutVars>
          <dgm:chPref val="3"/>
        </dgm:presLayoutVars>
      </dgm:prSet>
      <dgm:spPr>
        <a:prstGeom prst="roundRect">
          <a:avLst/>
        </a:prstGeom>
      </dgm:spPr>
      <dgm:t>
        <a:bodyPr/>
        <a:lstStyle/>
        <a:p>
          <a:endParaRPr lang="ru-RU"/>
        </a:p>
      </dgm:t>
    </dgm:pt>
    <dgm:pt modelId="{30CD1F5D-13BF-43E7-A834-984356DE72BB}" type="pres">
      <dgm:prSet presAssocID="{5C47F09F-6470-4CDE-BF0D-39CB114B43B4}" presName="rootConnector" presStyleLbl="node2" presStyleIdx="1" presStyleCnt="2"/>
      <dgm:spPr/>
      <dgm:t>
        <a:bodyPr/>
        <a:lstStyle/>
        <a:p>
          <a:endParaRPr lang="ru-RU"/>
        </a:p>
      </dgm:t>
    </dgm:pt>
    <dgm:pt modelId="{86384541-762D-4E33-A016-BA3C5C79CCDC}" type="pres">
      <dgm:prSet presAssocID="{5C47F09F-6470-4CDE-BF0D-39CB114B43B4}" presName="hierChild4" presStyleCnt="0"/>
      <dgm:spPr/>
      <dgm:t>
        <a:bodyPr/>
        <a:lstStyle/>
        <a:p>
          <a:endParaRPr lang="ru-RU"/>
        </a:p>
      </dgm:t>
    </dgm:pt>
    <dgm:pt modelId="{04586D19-3036-4217-93CA-70229BD60991}" type="pres">
      <dgm:prSet presAssocID="{5C47F09F-6470-4CDE-BF0D-39CB114B43B4}" presName="hierChild5" presStyleCnt="0"/>
      <dgm:spPr/>
      <dgm:t>
        <a:bodyPr/>
        <a:lstStyle/>
        <a:p>
          <a:endParaRPr lang="ru-RU"/>
        </a:p>
      </dgm:t>
    </dgm:pt>
    <dgm:pt modelId="{CAC0AD0B-C8AC-4E94-B905-B5FCC6F436FD}" type="pres">
      <dgm:prSet presAssocID="{1CF03A9B-E427-45F6-A276-FE54696ED5D2}" presName="hierChild3" presStyleCnt="0"/>
      <dgm:spPr/>
      <dgm:t>
        <a:bodyPr/>
        <a:lstStyle/>
        <a:p>
          <a:endParaRPr lang="ru-RU"/>
        </a:p>
      </dgm:t>
    </dgm:pt>
  </dgm:ptLst>
  <dgm:cxnLst>
    <dgm:cxn modelId="{4896EDB0-068E-4943-AFAF-B1B90FF23C1E}" srcId="{1CF03A9B-E427-45F6-A276-FE54696ED5D2}" destId="{5C47F09F-6470-4CDE-BF0D-39CB114B43B4}" srcOrd="1" destOrd="0" parTransId="{680728E9-5E8E-493A-9FBD-DE650743C536}" sibTransId="{6354CE73-5FD4-48A6-8CA6-60F9C2336CB6}"/>
    <dgm:cxn modelId="{91F61B77-7AEE-4BCB-BB04-30F86042888E}" type="presOf" srcId="{1CF03A9B-E427-45F6-A276-FE54696ED5D2}" destId="{F6F7D246-2287-41A2-B325-D04629AAC8D1}" srcOrd="1" destOrd="0" presId="urn:microsoft.com/office/officeart/2005/8/layout/orgChart1"/>
    <dgm:cxn modelId="{765983CF-9BD9-4298-B8EE-8EAE12A8758D}" type="presOf" srcId="{5C47F09F-6470-4CDE-BF0D-39CB114B43B4}" destId="{30CD1F5D-13BF-43E7-A834-984356DE72BB}" srcOrd="1" destOrd="0" presId="urn:microsoft.com/office/officeart/2005/8/layout/orgChart1"/>
    <dgm:cxn modelId="{6A04E10B-DD1A-4857-AA7E-33D108FEB5F7}" srcId="{45A8B4EE-F9EC-49C2-B81F-CA98670EA014}" destId="{1CF03A9B-E427-45F6-A276-FE54696ED5D2}" srcOrd="0" destOrd="0" parTransId="{9A93AC27-48A8-48A9-8A47-0B44BDD4C1E5}" sibTransId="{0F77C4E2-8DB8-4841-80AA-8904C72CA5A6}"/>
    <dgm:cxn modelId="{7932E98B-4759-4B87-B873-302E0E361EFA}" srcId="{1CF03A9B-E427-45F6-A276-FE54696ED5D2}" destId="{3861151E-375D-47AA-86B3-04B2D09F4F6B}" srcOrd="0" destOrd="0" parTransId="{8CD3B078-DCFB-4DBF-987F-41DCF1EDFCDD}" sibTransId="{202237C1-8435-41C8-8C8F-E490E87AA869}"/>
    <dgm:cxn modelId="{CDECB730-61E1-4911-AC2B-8CAFBEFEC5DF}" type="presOf" srcId="{680728E9-5E8E-493A-9FBD-DE650743C536}" destId="{6FF3A892-D4AA-45C1-9406-03BD499661E0}" srcOrd="0" destOrd="0" presId="urn:microsoft.com/office/officeart/2005/8/layout/orgChart1"/>
    <dgm:cxn modelId="{9C11BDCD-8E8A-4C80-958D-700EFB5CA810}" type="presOf" srcId="{45A8B4EE-F9EC-49C2-B81F-CA98670EA014}" destId="{E9EFD3B9-5632-4BC9-852D-AA37E635CF28}" srcOrd="0" destOrd="0" presId="urn:microsoft.com/office/officeart/2005/8/layout/orgChart1"/>
    <dgm:cxn modelId="{8CBDF83A-C712-46F2-857C-1CD254174C81}" type="presOf" srcId="{8CD3B078-DCFB-4DBF-987F-41DCF1EDFCDD}" destId="{B8C2FBCE-2986-4D8A-8390-61D223F4EFB7}" srcOrd="0" destOrd="0" presId="urn:microsoft.com/office/officeart/2005/8/layout/orgChart1"/>
    <dgm:cxn modelId="{C12C4C64-2CFC-4708-808C-6928DBFEA54B}" type="presOf" srcId="{3861151E-375D-47AA-86B3-04B2D09F4F6B}" destId="{80EB199B-D5F0-4B52-9F74-39F0BD76479C}" srcOrd="1" destOrd="0" presId="urn:microsoft.com/office/officeart/2005/8/layout/orgChart1"/>
    <dgm:cxn modelId="{3FDC0770-A87C-4ED3-A726-FDCD3B3ACAD6}" type="presOf" srcId="{1CF03A9B-E427-45F6-A276-FE54696ED5D2}" destId="{AADEBDB8-0BD3-4ACD-BA23-D632BE510274}" srcOrd="0" destOrd="0" presId="urn:microsoft.com/office/officeart/2005/8/layout/orgChart1"/>
    <dgm:cxn modelId="{29EB7150-BF2E-4596-9612-CDB79779AEBE}" type="presOf" srcId="{3861151E-375D-47AA-86B3-04B2D09F4F6B}" destId="{6F7C1BE7-96C5-4049-8ED9-3366A27E1D8D}" srcOrd="0" destOrd="0" presId="urn:microsoft.com/office/officeart/2005/8/layout/orgChart1"/>
    <dgm:cxn modelId="{28F34CC9-F4C1-4B12-AB15-527111EA8F39}" type="presOf" srcId="{5C47F09F-6470-4CDE-BF0D-39CB114B43B4}" destId="{A910D3CC-5A5F-47A7-A074-FE59A9072A85}" srcOrd="0" destOrd="0" presId="urn:microsoft.com/office/officeart/2005/8/layout/orgChart1"/>
    <dgm:cxn modelId="{4CDE9F72-910A-477E-93C6-9E9ECF060F8C}" type="presParOf" srcId="{E9EFD3B9-5632-4BC9-852D-AA37E635CF28}" destId="{2AD59DD4-A437-412B-9E09-8646A8D67A82}" srcOrd="0" destOrd="0" presId="urn:microsoft.com/office/officeart/2005/8/layout/orgChart1"/>
    <dgm:cxn modelId="{9181FD8B-76BB-4CAB-B527-86AD2B1A7D24}" type="presParOf" srcId="{2AD59DD4-A437-412B-9E09-8646A8D67A82}" destId="{AB3586B4-CE4B-4D8C-AEAD-5B8068B35F9F}" srcOrd="0" destOrd="0" presId="urn:microsoft.com/office/officeart/2005/8/layout/orgChart1"/>
    <dgm:cxn modelId="{73B8D6E4-08EA-4BDE-9D30-B6DE002640DF}" type="presParOf" srcId="{AB3586B4-CE4B-4D8C-AEAD-5B8068B35F9F}" destId="{AADEBDB8-0BD3-4ACD-BA23-D632BE510274}" srcOrd="0" destOrd="0" presId="urn:microsoft.com/office/officeart/2005/8/layout/orgChart1"/>
    <dgm:cxn modelId="{E2E3F3CB-0065-4679-AA55-81FA9B7EECF1}" type="presParOf" srcId="{AB3586B4-CE4B-4D8C-AEAD-5B8068B35F9F}" destId="{F6F7D246-2287-41A2-B325-D04629AAC8D1}" srcOrd="1" destOrd="0" presId="urn:microsoft.com/office/officeart/2005/8/layout/orgChart1"/>
    <dgm:cxn modelId="{1CD5BBD9-D52F-4656-8911-23DA4053B522}" type="presParOf" srcId="{2AD59DD4-A437-412B-9E09-8646A8D67A82}" destId="{FD94DACA-C4BE-4A48-9AB1-4130D447D010}" srcOrd="1" destOrd="0" presId="urn:microsoft.com/office/officeart/2005/8/layout/orgChart1"/>
    <dgm:cxn modelId="{9A107412-EBDC-44E7-8FCB-933447837F7B}" type="presParOf" srcId="{FD94DACA-C4BE-4A48-9AB1-4130D447D010}" destId="{B8C2FBCE-2986-4D8A-8390-61D223F4EFB7}" srcOrd="0" destOrd="0" presId="urn:microsoft.com/office/officeart/2005/8/layout/orgChart1"/>
    <dgm:cxn modelId="{6628EFDC-6C14-421F-8E5A-546982F5CD8E}" type="presParOf" srcId="{FD94DACA-C4BE-4A48-9AB1-4130D447D010}" destId="{A4904E01-B97D-4C47-B2FE-31BA6FB957B7}" srcOrd="1" destOrd="0" presId="urn:microsoft.com/office/officeart/2005/8/layout/orgChart1"/>
    <dgm:cxn modelId="{F8B89E54-DC01-4FDC-93A3-2D0EE4E23656}" type="presParOf" srcId="{A4904E01-B97D-4C47-B2FE-31BA6FB957B7}" destId="{BF5AB5B2-7CBE-4273-AA09-C0082E8CD409}" srcOrd="0" destOrd="0" presId="urn:microsoft.com/office/officeart/2005/8/layout/orgChart1"/>
    <dgm:cxn modelId="{B3B70115-AED3-46E8-B8F3-4EDA5B413532}" type="presParOf" srcId="{BF5AB5B2-7CBE-4273-AA09-C0082E8CD409}" destId="{6F7C1BE7-96C5-4049-8ED9-3366A27E1D8D}" srcOrd="0" destOrd="0" presId="urn:microsoft.com/office/officeart/2005/8/layout/orgChart1"/>
    <dgm:cxn modelId="{983CDA11-89A1-4FE6-B57E-EE2DAAEAEC56}" type="presParOf" srcId="{BF5AB5B2-7CBE-4273-AA09-C0082E8CD409}" destId="{80EB199B-D5F0-4B52-9F74-39F0BD76479C}" srcOrd="1" destOrd="0" presId="urn:microsoft.com/office/officeart/2005/8/layout/orgChart1"/>
    <dgm:cxn modelId="{E73D9C4A-A709-447F-898E-5EA22AF40452}" type="presParOf" srcId="{A4904E01-B97D-4C47-B2FE-31BA6FB957B7}" destId="{B6419A8C-4078-4BC0-8FF0-F0A3ABFD218A}" srcOrd="1" destOrd="0" presId="urn:microsoft.com/office/officeart/2005/8/layout/orgChart1"/>
    <dgm:cxn modelId="{D7957E4B-9E8A-48FE-9AE8-6F2C4D58FC14}" type="presParOf" srcId="{A4904E01-B97D-4C47-B2FE-31BA6FB957B7}" destId="{2713FDDA-7B63-4D24-A945-6085578DF77E}" srcOrd="2" destOrd="0" presId="urn:microsoft.com/office/officeart/2005/8/layout/orgChart1"/>
    <dgm:cxn modelId="{01152BEF-C6F5-4F31-A6DC-AF1B8C0CC4F8}" type="presParOf" srcId="{FD94DACA-C4BE-4A48-9AB1-4130D447D010}" destId="{6FF3A892-D4AA-45C1-9406-03BD499661E0}" srcOrd="2" destOrd="0" presId="urn:microsoft.com/office/officeart/2005/8/layout/orgChart1"/>
    <dgm:cxn modelId="{DF956ACE-13A9-40E9-892E-F18429F25F8D}" type="presParOf" srcId="{FD94DACA-C4BE-4A48-9AB1-4130D447D010}" destId="{5D84C767-6F26-4BC1-88FD-1E047F9EF628}" srcOrd="3" destOrd="0" presId="urn:microsoft.com/office/officeart/2005/8/layout/orgChart1"/>
    <dgm:cxn modelId="{B8165996-14EA-464D-A2F0-9C0E93A1F69F}" type="presParOf" srcId="{5D84C767-6F26-4BC1-88FD-1E047F9EF628}" destId="{84D737C2-75D0-45BD-996D-FF08E702FACD}" srcOrd="0" destOrd="0" presId="urn:microsoft.com/office/officeart/2005/8/layout/orgChart1"/>
    <dgm:cxn modelId="{A85AED76-9243-4159-A273-38ACE692C48B}" type="presParOf" srcId="{84D737C2-75D0-45BD-996D-FF08E702FACD}" destId="{A910D3CC-5A5F-47A7-A074-FE59A9072A85}" srcOrd="0" destOrd="0" presId="urn:microsoft.com/office/officeart/2005/8/layout/orgChart1"/>
    <dgm:cxn modelId="{86CF0B4E-5133-45A3-AE6E-34EDCDAA4440}" type="presParOf" srcId="{84D737C2-75D0-45BD-996D-FF08E702FACD}" destId="{30CD1F5D-13BF-43E7-A834-984356DE72BB}" srcOrd="1" destOrd="0" presId="urn:microsoft.com/office/officeart/2005/8/layout/orgChart1"/>
    <dgm:cxn modelId="{FFD11F06-9344-428D-B9BD-5BD7EBE839CC}" type="presParOf" srcId="{5D84C767-6F26-4BC1-88FD-1E047F9EF628}" destId="{86384541-762D-4E33-A016-BA3C5C79CCDC}" srcOrd="1" destOrd="0" presId="urn:microsoft.com/office/officeart/2005/8/layout/orgChart1"/>
    <dgm:cxn modelId="{5A7DAB70-977E-4011-8C51-3AEBEE3E7382}" type="presParOf" srcId="{5D84C767-6F26-4BC1-88FD-1E047F9EF628}" destId="{04586D19-3036-4217-93CA-70229BD60991}" srcOrd="2" destOrd="0" presId="urn:microsoft.com/office/officeart/2005/8/layout/orgChart1"/>
    <dgm:cxn modelId="{8CFF3DB1-92BC-4E6F-B645-0A7EC7B49028}" type="presParOf" srcId="{2AD59DD4-A437-412B-9E09-8646A8D67A82}" destId="{CAC0AD0B-C8AC-4E94-B905-B5FCC6F436FD}" srcOrd="2" destOrd="0" presId="urn:microsoft.com/office/officeart/2005/8/layout/orgChart1"/>
  </dgm:cxnLst>
  <dgm:bg>
    <a:gradFill flip="none" rotWithShape="1">
      <a:gsLst>
        <a:gs pos="0">
          <a:schemeClr val="accent2">
            <a:lumMod val="5000"/>
            <a:lumOff val="95000"/>
          </a:schemeClr>
        </a:gs>
        <a:gs pos="74000">
          <a:schemeClr val="accent2">
            <a:lumMod val="45000"/>
            <a:lumOff val="55000"/>
          </a:schemeClr>
        </a:gs>
        <a:gs pos="83000">
          <a:schemeClr val="accent2">
            <a:lumMod val="45000"/>
            <a:lumOff val="55000"/>
          </a:schemeClr>
        </a:gs>
        <a:gs pos="100000">
          <a:schemeClr val="accent2">
            <a:lumMod val="30000"/>
            <a:lumOff val="70000"/>
          </a:schemeClr>
        </a:gs>
      </a:gsLst>
      <a:lin ang="5400000" scaled="1"/>
      <a:tileRect/>
    </a:gradFill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FF3A892-D4AA-45C1-9406-03BD499661E0}">
      <dsp:nvSpPr>
        <dsp:cNvPr id="0" name=""/>
        <dsp:cNvSpPr/>
      </dsp:nvSpPr>
      <dsp:spPr>
        <a:xfrm>
          <a:off x="4544266" y="1568124"/>
          <a:ext cx="2205107" cy="70873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53617"/>
              </a:lnTo>
              <a:lnTo>
                <a:pt x="2205107" y="353617"/>
              </a:lnTo>
              <a:lnTo>
                <a:pt x="2205107" y="708739"/>
              </a:lnTo>
            </a:path>
          </a:pathLst>
        </a:cu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C2FBCE-2986-4D8A-8390-61D223F4EFB7}">
      <dsp:nvSpPr>
        <dsp:cNvPr id="0" name=""/>
        <dsp:cNvSpPr/>
      </dsp:nvSpPr>
      <dsp:spPr>
        <a:xfrm>
          <a:off x="2218163" y="1568124"/>
          <a:ext cx="2326103" cy="708739"/>
        </a:xfrm>
        <a:custGeom>
          <a:avLst/>
          <a:gdLst/>
          <a:ahLst/>
          <a:cxnLst/>
          <a:rect l="0" t="0" r="0" b="0"/>
          <a:pathLst>
            <a:path>
              <a:moveTo>
                <a:pt x="2326103" y="0"/>
              </a:moveTo>
              <a:lnTo>
                <a:pt x="2326103" y="353617"/>
              </a:lnTo>
              <a:lnTo>
                <a:pt x="0" y="353617"/>
              </a:lnTo>
              <a:lnTo>
                <a:pt x="0" y="708739"/>
              </a:lnTo>
            </a:path>
          </a:pathLst>
        </a:custGeom>
        <a:noFill/>
        <a:ln w="25400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ADEBDB8-0BD3-4ACD-BA23-D632BE510274}">
      <dsp:nvSpPr>
        <dsp:cNvPr id="0" name=""/>
        <dsp:cNvSpPr/>
      </dsp:nvSpPr>
      <dsp:spPr>
        <a:xfrm>
          <a:off x="2369428" y="530557"/>
          <a:ext cx="4349675" cy="1037566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6600"/>
              </a:solidFill>
            </a:rPr>
            <a:t>Перспектива</a:t>
          </a:r>
          <a:r>
            <a:rPr lang="ru-RU" sz="3200" b="1" kern="1200" baseline="0" dirty="0" smtClean="0">
              <a:solidFill>
                <a:srgbClr val="006600"/>
              </a:solidFill>
            </a:rPr>
            <a:t> развития</a:t>
          </a:r>
          <a:endParaRPr lang="ru-RU" sz="3200" b="1" kern="1200" dirty="0">
            <a:solidFill>
              <a:srgbClr val="006600"/>
            </a:solidFill>
          </a:endParaRPr>
        </a:p>
      </dsp:txBody>
      <dsp:txXfrm>
        <a:off x="2369428" y="530557"/>
        <a:ext cx="4349675" cy="1037566"/>
      </dsp:txXfrm>
    </dsp:sp>
    <dsp:sp modelId="{6F7C1BE7-96C5-4049-8ED9-3366A27E1D8D}">
      <dsp:nvSpPr>
        <dsp:cNvPr id="0" name=""/>
        <dsp:cNvSpPr/>
      </dsp:nvSpPr>
      <dsp:spPr>
        <a:xfrm>
          <a:off x="179523" y="2276864"/>
          <a:ext cx="4077279" cy="4031316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6600"/>
              </a:solidFill>
            </a:rPr>
            <a:t> Предполагаемая система работы по развитию познавательной активности позволяет предоставить детям инструмент самостоятельного познания окружающего мира.</a:t>
          </a:r>
          <a:endParaRPr lang="ru-RU" sz="2400" kern="1200" dirty="0">
            <a:solidFill>
              <a:srgbClr val="006600"/>
            </a:solidFill>
          </a:endParaRPr>
        </a:p>
      </dsp:txBody>
      <dsp:txXfrm>
        <a:off x="179523" y="2276864"/>
        <a:ext cx="4077279" cy="4031316"/>
      </dsp:txXfrm>
    </dsp:sp>
    <dsp:sp modelId="{A910D3CC-5A5F-47A7-A074-FE59A9072A85}">
      <dsp:nvSpPr>
        <dsp:cNvPr id="0" name=""/>
        <dsp:cNvSpPr/>
      </dsp:nvSpPr>
      <dsp:spPr>
        <a:xfrm>
          <a:off x="4572016" y="2276864"/>
          <a:ext cx="4354715" cy="4031316"/>
        </a:xfrm>
        <a:prstGeom prst="roundRect">
          <a:avLst/>
        </a:prstGeom>
        <a:solidFill>
          <a:schemeClr val="accent2">
            <a:lumMod val="20000"/>
            <a:lumOff val="80000"/>
          </a:schemeClr>
        </a:solidFill>
        <a:ln>
          <a:solidFill>
            <a:srgbClr val="C00000"/>
          </a:solidFill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 dirty="0" smtClean="0">
            <a:solidFill>
              <a:srgbClr val="006600"/>
            </a:solidFill>
          </a:endParaRPr>
        </a:p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rgbClr val="006600"/>
              </a:solidFill>
            </a:rPr>
            <a:t> Полученный багаж знаний                          и умений, позволяет каждому ребенку раскрыть его индивидуальные и творческие способности, поддержать в дошкольнике интерес к исследовательской деятельности, и как следствие, успешно подготовить его к школе.</a:t>
          </a:r>
          <a:endParaRPr lang="ru-RU" sz="2400" kern="1200" dirty="0">
            <a:solidFill>
              <a:srgbClr val="006600"/>
            </a:solidFill>
          </a:endParaRPr>
        </a:p>
      </dsp:txBody>
      <dsp:txXfrm>
        <a:off x="4572016" y="2276864"/>
        <a:ext cx="4354715" cy="403131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63AEFD2-F10B-4988-9697-B2C167E64C20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69997F24-4C45-4959-B093-67F3C9AD2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327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5964B2B-144A-4017-90F4-AFF58BD1BC53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379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D95CF13-CA23-47E5-8C36-76ED31193685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57166"/>
            <a:ext cx="7789776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7356" y="2112941"/>
            <a:ext cx="5429288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00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9CB43-217C-4A61-BBFF-A786B9D7FBEB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9695B7-4352-4998-9B23-DF5A718125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CC484-9BF3-4DA8-B1D3-71906BC3C3E8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86A722-B790-4A94-94E2-58393D8E5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BD647A-6A18-4398-A1AD-078377CC88C8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100A58-2896-48B5-AEB5-A49C4E9600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BBDC8C-4C76-4D24-BB2C-8A8CA1845D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zo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CC3399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03793-F243-41ED-B5BD-44B3E8DA84CC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3E252-6C3D-49C3-8B7A-D1892F58BE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7A50E-7DC3-4BD0-9D1B-9F471B9172D3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127B0-638B-469A-B597-3B66C4BE36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8107CC-1F20-4E83-B66A-C6C19BD7A720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0343A0-90B7-43E2-BB8C-780617435F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74EB71-6FD7-4258-9BB7-F8774A609665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AC356-4F87-4F2F-9E66-F20DF70AD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DAB5FF-C632-412C-8F05-B5ACE5BF86CE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A6719-7CB8-47CB-9F8B-B1B844AE80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0E6A1B-5CF2-4FF6-85E8-C5248825D69C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646BD-A557-47DC-B844-EA9082D52B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3F1D26-4479-493C-8ABB-3BEF755E8B1F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C2940-2E65-4E54-96AA-77D256FE7D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2B726-F558-4E45-9E23-FAD732917DD6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B6893-FAE9-4F5E-A529-A61007CF7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65097"/>
            </a:srgb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0D02A9A-6F39-40C9-B148-0042F97725C4}" type="datetimeFigureOut">
              <a:rPr lang="en-US"/>
              <a:pPr>
                <a:defRPr/>
              </a:pPr>
              <a:t>4/7/2018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70CC295F-5223-4E21-9BD3-AD419EA89C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1" r:id="rId1"/>
    <p:sldLayoutId id="2147483901" r:id="rId2"/>
    <p:sldLayoutId id="2147483902" r:id="rId3"/>
    <p:sldLayoutId id="2147483903" r:id="rId4"/>
    <p:sldLayoutId id="2147483904" r:id="rId5"/>
    <p:sldLayoutId id="2147483905" r:id="rId6"/>
    <p:sldLayoutId id="2147483906" r:id="rId7"/>
    <p:sldLayoutId id="2147483907" r:id="rId8"/>
    <p:sldLayoutId id="2147483908" r:id="rId9"/>
    <p:sldLayoutId id="2147483909" r:id="rId10"/>
    <p:sldLayoutId id="2147483910" r:id="rId11"/>
    <p:sldLayoutId id="21474839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__Microsoft_Office_Excel3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ctrTitle"/>
          </p:nvPr>
        </p:nvSpPr>
        <p:spPr>
          <a:xfrm>
            <a:off x="800100" y="260350"/>
            <a:ext cx="7789863" cy="2089150"/>
          </a:xfrm>
        </p:spPr>
        <p:txBody>
          <a:bodyPr/>
          <a:lstStyle/>
          <a:p>
            <a:pPr eaLnBrk="1" hangingPunct="1"/>
            <a:r>
              <a:rPr lang="ru-RU" sz="4000" b="1" smtClean="0"/>
              <a:t>«Формирование познавательного интереса в процессе детского экспериментирования»</a:t>
            </a:r>
            <a:endParaRPr lang="en-US" sz="400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>
            <a:off x="1979712" y="2204864"/>
            <a:ext cx="4824536" cy="35903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300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107950" y="188913"/>
            <a:ext cx="8880475" cy="1143000"/>
          </a:xfrm>
        </p:spPr>
        <p:txBody>
          <a:bodyPr/>
          <a:lstStyle/>
          <a:p>
            <a:pPr eaLnBrk="1" hangingPunct="1">
              <a:buFontTx/>
              <a:buChar char="•"/>
            </a:pPr>
            <a:r>
              <a:rPr lang="ru-RU" sz="2800" b="1" smtClean="0">
                <a:solidFill>
                  <a:srgbClr val="C00000"/>
                </a:solidFill>
              </a:rPr>
              <a:t>перспективный план, картотека                                                              по экспериментальной </a:t>
            </a:r>
            <a:br>
              <a:rPr lang="ru-RU" sz="2800" b="1" smtClean="0">
                <a:solidFill>
                  <a:srgbClr val="C00000"/>
                </a:solidFill>
              </a:rPr>
            </a:br>
            <a:r>
              <a:rPr lang="ru-RU" sz="2800" b="1" smtClean="0">
                <a:solidFill>
                  <a:srgbClr val="C00000"/>
                </a:solidFill>
              </a:rPr>
              <a:t>деятельности</a:t>
            </a:r>
          </a:p>
        </p:txBody>
      </p:sp>
      <p:pic>
        <p:nvPicPr>
          <p:cNvPr id="3" name="Объект 2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/>
          </a:blip>
          <a:srcRect/>
          <a:stretch/>
        </p:blipFill>
        <p:spPr>
          <a:xfrm>
            <a:off x="5004048" y="1495053"/>
            <a:ext cx="3586224" cy="489654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>
            <a:off x="571472" y="1857364"/>
            <a:ext cx="3880845" cy="305418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 advTm="10000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313" y="549275"/>
            <a:ext cx="8229600" cy="4525963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игровых модулей по детскому экспериментированию;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сбор информации об изучаемом объекте с помощью различных методов;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r>
              <a:rPr lang="ru-RU" sz="4000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000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систематизация познавательных задач и проблемных ситуаций;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/>
          </a:blip>
          <a:srcRect/>
          <a:stretch/>
        </p:blipFill>
        <p:spPr>
          <a:xfrm>
            <a:off x="4328944" y="4402947"/>
            <a:ext cx="4519492" cy="220719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/>
          <a:stretch/>
        </p:blipFill>
        <p:spPr>
          <a:xfrm>
            <a:off x="285720" y="1428736"/>
            <a:ext cx="2736304" cy="1979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/>
          </a:blip>
          <a:srcRect l="-1152"/>
          <a:stretch/>
        </p:blipFill>
        <p:spPr>
          <a:xfrm>
            <a:off x="3307085" y="1023913"/>
            <a:ext cx="2551490" cy="306896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/>
          </a:blip>
          <a:stretch>
            <a:fillRect/>
          </a:stretch>
        </p:blipFill>
        <p:spPr>
          <a:xfrm>
            <a:off x="395536" y="4723247"/>
            <a:ext cx="2736304" cy="18868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/>
          </a:blip>
          <a:stretch>
            <a:fillRect/>
          </a:stretch>
        </p:blipFill>
        <p:spPr>
          <a:xfrm>
            <a:off x="6143636" y="1428736"/>
            <a:ext cx="2704800" cy="197945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900113" y="285750"/>
            <a:ext cx="72009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 i="1">
                <a:solidFill>
                  <a:srgbClr val="CC3300"/>
                </a:solidFill>
                <a:latin typeface="Times New Roman" pitchFamily="18" charset="0"/>
                <a:cs typeface="Times New Roman" pitchFamily="18" charset="0"/>
              </a:rPr>
              <a:t>Игровой модуль «Дэйбиир»</a:t>
            </a: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7"/>
          <p:cNvSpPr txBox="1">
            <a:spLocks noChangeArrowheads="1"/>
          </p:cNvSpPr>
          <p:nvPr/>
        </p:nvSpPr>
        <p:spPr bwMode="auto">
          <a:xfrm>
            <a:off x="1116013" y="203200"/>
            <a:ext cx="66246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spcBef>
                <a:spcPct val="50000"/>
              </a:spcBef>
            </a:pPr>
            <a:r>
              <a:rPr lang="ru-RU" sz="3200" b="1" i="1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Экспериментальная зона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500034" y="928670"/>
            <a:ext cx="2392224" cy="250153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Объект 3"/>
          <p:cNvPicPr>
            <a:picLocks noGrp="1" noChangeAspect="1"/>
          </p:cNvPicPr>
          <p:nvPr>
            <p:ph sz="quarter" idx="2"/>
          </p:nvPr>
        </p:nvPicPr>
        <p:blipFill rotWithShape="1">
          <a:blip r:embed="rId3" cstate="email">
            <a:extLst/>
          </a:blip>
          <a:srcRect b="-132"/>
          <a:stretch/>
        </p:blipFill>
        <p:spPr>
          <a:xfrm>
            <a:off x="6143636" y="928670"/>
            <a:ext cx="2664296" cy="2521111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461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43188" y="3429000"/>
            <a:ext cx="3629025" cy="2462213"/>
          </a:xfrm>
          <a:prstGeom prst="rect">
            <a:avLst/>
          </a:prstGeom>
          <a:noFill/>
          <a:ln w="57150">
            <a:solidFill>
              <a:schemeClr val="bg1"/>
            </a:solidFill>
            <a:miter lim="800000"/>
            <a:headEnd/>
            <a:tailEnd/>
          </a:ln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FFFF"/>
            </a:gs>
            <a:gs pos="74001">
              <a:srgbClr val="B0C6E1"/>
            </a:gs>
            <a:gs pos="83000">
              <a:srgbClr val="B0C6E1"/>
            </a:gs>
            <a:gs pos="100000">
              <a:srgbClr val="CAD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/>
          </a:blip>
          <a:srcRect b="-306"/>
          <a:stretch/>
        </p:blipFill>
        <p:spPr>
          <a:xfrm>
            <a:off x="297334" y="1124744"/>
            <a:ext cx="2843808" cy="2178529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 t="-401"/>
          <a:stretch/>
        </p:blipFill>
        <p:spPr>
          <a:xfrm>
            <a:off x="3358776" y="1510945"/>
            <a:ext cx="2474043" cy="2213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Объект 8"/>
          <p:cNvPicPr>
            <a:picLocks noChangeAspect="1"/>
          </p:cNvPicPr>
          <p:nvPr/>
        </p:nvPicPr>
        <p:blipFill rotWithShape="1">
          <a:blip r:embed="rId4" cstate="email">
            <a:extLst/>
          </a:blip>
          <a:srcRect/>
          <a:stretch/>
        </p:blipFill>
        <p:spPr bwMode="auto">
          <a:xfrm>
            <a:off x="6143625" y="1089893"/>
            <a:ext cx="2674021" cy="22133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email">
            <a:extLst/>
          </a:blip>
          <a:srcRect r="-17"/>
          <a:stretch/>
        </p:blipFill>
        <p:spPr>
          <a:xfrm>
            <a:off x="3361058" y="4365104"/>
            <a:ext cx="2592288" cy="21869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Объект 4"/>
          <p:cNvPicPr>
            <a:picLocks noChangeAspect="1"/>
          </p:cNvPicPr>
          <p:nvPr/>
        </p:nvPicPr>
        <p:blipFill rotWithShape="1">
          <a:blip r:embed="rId6" cstate="email">
            <a:extLst/>
          </a:blip>
          <a:srcRect/>
          <a:stretch/>
        </p:blipFill>
        <p:spPr bwMode="auto">
          <a:xfrm>
            <a:off x="6143625" y="3774815"/>
            <a:ext cx="2764061" cy="21975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1" name="Объект 3"/>
          <p:cNvPicPr>
            <a:picLocks noChangeAspect="1"/>
          </p:cNvPicPr>
          <p:nvPr/>
        </p:nvPicPr>
        <p:blipFill>
          <a:blip r:embed="rId7" cstate="email">
            <a:extLst/>
          </a:blip>
          <a:stretch>
            <a:fillRect/>
          </a:stretch>
        </p:blipFill>
        <p:spPr bwMode="auto">
          <a:xfrm>
            <a:off x="224731" y="3774815"/>
            <a:ext cx="2909515" cy="219754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488" name="TextBox 11"/>
          <p:cNvSpPr txBox="1">
            <a:spLocks noChangeArrowheads="1"/>
          </p:cNvSpPr>
          <p:nvPr/>
        </p:nvSpPr>
        <p:spPr bwMode="auto">
          <a:xfrm>
            <a:off x="1547813" y="249238"/>
            <a:ext cx="571500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Проведение опытов</a:t>
            </a:r>
          </a:p>
        </p:txBody>
      </p:sp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6600"/>
            </a:gs>
            <a:gs pos="74001">
              <a:srgbClr val="B0C6E1"/>
            </a:gs>
            <a:gs pos="83000">
              <a:srgbClr val="B0C6E1"/>
            </a:gs>
            <a:gs pos="100000">
              <a:srgbClr val="CAD9EB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785786" y="642918"/>
            <a:ext cx="3224016" cy="24180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email">
            <a:extLst/>
          </a:blip>
          <a:srcRect b="-871"/>
          <a:stretch/>
        </p:blipFill>
        <p:spPr bwMode="auto">
          <a:xfrm>
            <a:off x="323528" y="3429000"/>
            <a:ext cx="2948914" cy="2439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Объект 3"/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/>
          </a:blip>
          <a:stretch>
            <a:fillRect/>
          </a:stretch>
        </p:blipFill>
        <p:spPr>
          <a:xfrm>
            <a:off x="5220072" y="642918"/>
            <a:ext cx="3168352" cy="2376264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Объект 3"/>
          <p:cNvPicPr>
            <a:picLocks noChangeAspect="1"/>
          </p:cNvPicPr>
          <p:nvPr/>
        </p:nvPicPr>
        <p:blipFill>
          <a:blip r:embed="rId5" cstate="email">
            <a:extLst/>
          </a:blip>
          <a:stretch>
            <a:fillRect/>
          </a:stretch>
        </p:blipFill>
        <p:spPr bwMode="auto">
          <a:xfrm>
            <a:off x="3573866" y="4077072"/>
            <a:ext cx="1920846" cy="2439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/>
            </a:extLst>
          </a:blip>
          <a:srcRect b="-5463"/>
          <a:stretch/>
        </p:blipFill>
        <p:spPr bwMode="auto">
          <a:xfrm>
            <a:off x="5796136" y="3429000"/>
            <a:ext cx="3096022" cy="24391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b="1" i="1" smtClean="0">
                <a:latin typeface="Times New Roman" pitchFamily="18" charset="0"/>
                <a:cs typeface="Times New Roman" pitchFamily="18" charset="0"/>
              </a:rPr>
              <a:t>Эвристические беседы</a:t>
            </a:r>
          </a:p>
        </p:txBody>
      </p:sp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/>
            </a:extLst>
          </a:blip>
          <a:stretch/>
        </p:blipFill>
        <p:spPr>
          <a:xfrm>
            <a:off x="4904292" y="2996952"/>
            <a:ext cx="3809396" cy="2857048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>
          <a:xfrm>
            <a:off x="457200" y="1412776"/>
            <a:ext cx="4041229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Проектные работы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827584" y="1412776"/>
            <a:ext cx="3521364" cy="2641023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 bwMode="auto">
          <a:xfrm>
            <a:off x="4932040" y="3068960"/>
            <a:ext cx="3552395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3775"/>
          </a:xfrm>
        </p:spPr>
        <p:txBody>
          <a:bodyPr/>
          <a:lstStyle/>
          <a:p>
            <a:pPr eaLnBrk="1" hangingPunct="1"/>
            <a:r>
              <a:rPr lang="ru-RU" sz="36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Свойства воды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1839210" y="1250132"/>
            <a:ext cx="5465580" cy="4099185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ru-RU" sz="3600" b="1" i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Защита проектной работы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1979712" y="1340768"/>
            <a:ext cx="5390804" cy="4044142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Content Placeholder 2"/>
          <p:cNvSpPr>
            <a:spLocks noGrp="1"/>
          </p:cNvSpPr>
          <p:nvPr>
            <p:ph idx="1"/>
          </p:nvPr>
        </p:nvSpPr>
        <p:spPr>
          <a:xfrm>
            <a:off x="539750" y="765175"/>
            <a:ext cx="8229600" cy="4525963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b="1" i="1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Актуальность темы </a:t>
            </a:r>
            <a:r>
              <a:rPr lang="ru-RU" smtClean="0">
                <a:solidFill>
                  <a:srgbClr val="CC0000"/>
                </a:solidFill>
                <a:latin typeface="Times New Roman" pitchFamily="18" charset="0"/>
                <a:cs typeface="Times New Roman" pitchFamily="18" charset="0"/>
              </a:rPr>
              <a:t>определяется Федеральными государственными требованиями в области «Познание», направленными на решение задач развития                    у детей познавательных интересов, формирования исследовательской деятельности, воспитания интегративных качеств ребенка – любознательности                             и активности. </a:t>
            </a:r>
          </a:p>
          <a:p>
            <a:pPr marL="0" indent="0" eaLnBrk="1" hangingPunct="1">
              <a:buFont typeface="Arial" charset="0"/>
              <a:buNone/>
            </a:pPr>
            <a:endParaRPr lang="en-US" smtClean="0">
              <a:solidFill>
                <a:srgbClr val="CC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2667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3"/>
          <p:cNvSpPr>
            <a:spLocks noGrp="1"/>
          </p:cNvSpPr>
          <p:nvPr>
            <p:ph type="ctrTitle"/>
          </p:nvPr>
        </p:nvSpPr>
        <p:spPr>
          <a:xfrm>
            <a:off x="669925" y="620713"/>
            <a:ext cx="7789863" cy="1127125"/>
          </a:xfrm>
        </p:spPr>
        <p:txBody>
          <a:bodyPr/>
          <a:lstStyle/>
          <a:p>
            <a:r>
              <a:rPr lang="ru-RU" b="1" smtClean="0">
                <a:latin typeface="Times New Roman" pitchFamily="18" charset="0"/>
                <a:cs typeface="Times New Roman" pitchFamily="18" charset="0"/>
              </a:rPr>
              <a:t>Работа с родителями: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- собрания;</a:t>
            </a:r>
            <a:br>
              <a:rPr lang="ru-RU" sz="3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- рекомендации:</a:t>
            </a:r>
          </a:p>
        </p:txBody>
      </p:sp>
      <p:grpSp>
        <p:nvGrpSpPr>
          <p:cNvPr id="26627" name="Группа 32"/>
          <p:cNvGrpSpPr>
            <a:grpSpLocks/>
          </p:cNvGrpSpPr>
          <p:nvPr/>
        </p:nvGrpSpPr>
        <p:grpSpPr bwMode="auto">
          <a:xfrm>
            <a:off x="146050" y="3452813"/>
            <a:ext cx="8834438" cy="3248025"/>
            <a:chOff x="179509" y="1628796"/>
            <a:chExt cx="8834160" cy="3730729"/>
          </a:xfrm>
        </p:grpSpPr>
        <p:sp>
          <p:nvSpPr>
            <p:cNvPr id="34" name="Полилиния 33"/>
            <p:cNvSpPr/>
            <p:nvPr/>
          </p:nvSpPr>
          <p:spPr>
            <a:xfrm>
              <a:off x="179509" y="1699909"/>
              <a:ext cx="2857410" cy="1715844"/>
            </a:xfrm>
            <a:custGeom>
              <a:avLst/>
              <a:gdLst>
                <a:gd name="connsiteX0" fmla="*/ 285756 w 2857499"/>
                <a:gd name="connsiteY0" fmla="*/ 0 h 1714500"/>
                <a:gd name="connsiteX1" fmla="*/ 2857499 w 2857499"/>
                <a:gd name="connsiteY1" fmla="*/ 0 h 1714500"/>
                <a:gd name="connsiteX2" fmla="*/ 2857499 w 2857499"/>
                <a:gd name="connsiteY2" fmla="*/ 0 h 1714500"/>
                <a:gd name="connsiteX3" fmla="*/ 2857499 w 2857499"/>
                <a:gd name="connsiteY3" fmla="*/ 1428744 h 1714500"/>
                <a:gd name="connsiteX4" fmla="*/ 2571743 w 2857499"/>
                <a:gd name="connsiteY4" fmla="*/ 1714500 h 1714500"/>
                <a:gd name="connsiteX5" fmla="*/ 0 w 2857499"/>
                <a:gd name="connsiteY5" fmla="*/ 1714500 h 1714500"/>
                <a:gd name="connsiteX6" fmla="*/ 0 w 2857499"/>
                <a:gd name="connsiteY6" fmla="*/ 1714500 h 1714500"/>
                <a:gd name="connsiteX7" fmla="*/ 0 w 2857499"/>
                <a:gd name="connsiteY7" fmla="*/ 285756 h 1714500"/>
                <a:gd name="connsiteX8" fmla="*/ 285756 w 2857499"/>
                <a:gd name="connsiteY8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499" h="1714500">
                  <a:moveTo>
                    <a:pt x="285756" y="0"/>
                  </a:moveTo>
                  <a:lnTo>
                    <a:pt x="2857499" y="0"/>
                  </a:lnTo>
                  <a:lnTo>
                    <a:pt x="2857499" y="0"/>
                  </a:lnTo>
                  <a:lnTo>
                    <a:pt x="2857499" y="1428744"/>
                  </a:lnTo>
                  <a:cubicBezTo>
                    <a:pt x="2857499" y="1586563"/>
                    <a:pt x="2729562" y="1714500"/>
                    <a:pt x="2571743" y="1714500"/>
                  </a:cubicBezTo>
                  <a:lnTo>
                    <a:pt x="0" y="1714500"/>
                  </a:lnTo>
                  <a:lnTo>
                    <a:pt x="0" y="1714500"/>
                  </a:lnTo>
                  <a:lnTo>
                    <a:pt x="0" y="285756"/>
                  </a:lnTo>
                  <a:cubicBezTo>
                    <a:pt x="0" y="127937"/>
                    <a:pt x="127937" y="0"/>
                    <a:pt x="285756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5135" tIns="175135" rIns="175135" bIns="175135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 помочь маленькому почемучке</a:t>
              </a:r>
            </a:p>
          </p:txBody>
        </p:sp>
        <p:sp>
          <p:nvSpPr>
            <p:cNvPr id="35" name="Полилиния 34"/>
            <p:cNvSpPr/>
            <p:nvPr/>
          </p:nvSpPr>
          <p:spPr>
            <a:xfrm>
              <a:off x="3151215" y="1699909"/>
              <a:ext cx="2858998" cy="1715844"/>
            </a:xfrm>
            <a:custGeom>
              <a:avLst/>
              <a:gdLst>
                <a:gd name="connsiteX0" fmla="*/ 285756 w 2857499"/>
                <a:gd name="connsiteY0" fmla="*/ 0 h 1714500"/>
                <a:gd name="connsiteX1" fmla="*/ 2857499 w 2857499"/>
                <a:gd name="connsiteY1" fmla="*/ 0 h 1714500"/>
                <a:gd name="connsiteX2" fmla="*/ 2857499 w 2857499"/>
                <a:gd name="connsiteY2" fmla="*/ 0 h 1714500"/>
                <a:gd name="connsiteX3" fmla="*/ 2857499 w 2857499"/>
                <a:gd name="connsiteY3" fmla="*/ 1428744 h 1714500"/>
                <a:gd name="connsiteX4" fmla="*/ 2571743 w 2857499"/>
                <a:gd name="connsiteY4" fmla="*/ 1714500 h 1714500"/>
                <a:gd name="connsiteX5" fmla="*/ 0 w 2857499"/>
                <a:gd name="connsiteY5" fmla="*/ 1714500 h 1714500"/>
                <a:gd name="connsiteX6" fmla="*/ 0 w 2857499"/>
                <a:gd name="connsiteY6" fmla="*/ 1714500 h 1714500"/>
                <a:gd name="connsiteX7" fmla="*/ 0 w 2857499"/>
                <a:gd name="connsiteY7" fmla="*/ 285756 h 1714500"/>
                <a:gd name="connsiteX8" fmla="*/ 285756 w 2857499"/>
                <a:gd name="connsiteY8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499" h="1714500">
                  <a:moveTo>
                    <a:pt x="285756" y="0"/>
                  </a:moveTo>
                  <a:lnTo>
                    <a:pt x="2857499" y="0"/>
                  </a:lnTo>
                  <a:lnTo>
                    <a:pt x="2857499" y="0"/>
                  </a:lnTo>
                  <a:lnTo>
                    <a:pt x="2857499" y="1428744"/>
                  </a:lnTo>
                  <a:cubicBezTo>
                    <a:pt x="2857499" y="1586563"/>
                    <a:pt x="2729562" y="1714500"/>
                    <a:pt x="2571743" y="1714500"/>
                  </a:cubicBezTo>
                  <a:lnTo>
                    <a:pt x="0" y="1714500"/>
                  </a:lnTo>
                  <a:lnTo>
                    <a:pt x="0" y="1714500"/>
                  </a:lnTo>
                  <a:lnTo>
                    <a:pt x="0" y="285756"/>
                  </a:lnTo>
                  <a:cubicBezTo>
                    <a:pt x="0" y="127937"/>
                    <a:pt x="127937" y="0"/>
                    <a:pt x="285756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5135" tIns="175135" rIns="175135" bIns="175135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rgbClr val="7030A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Техника безопасности                    на кухне</a:t>
              </a:r>
            </a:p>
          </p:txBody>
        </p:sp>
        <p:sp>
          <p:nvSpPr>
            <p:cNvPr id="36" name="Полилиния 35"/>
            <p:cNvSpPr/>
            <p:nvPr/>
          </p:nvSpPr>
          <p:spPr>
            <a:xfrm>
              <a:off x="6156259" y="1628796"/>
              <a:ext cx="2857410" cy="1714020"/>
            </a:xfrm>
            <a:custGeom>
              <a:avLst/>
              <a:gdLst>
                <a:gd name="connsiteX0" fmla="*/ 285756 w 2857499"/>
                <a:gd name="connsiteY0" fmla="*/ 0 h 1714500"/>
                <a:gd name="connsiteX1" fmla="*/ 2857499 w 2857499"/>
                <a:gd name="connsiteY1" fmla="*/ 0 h 1714500"/>
                <a:gd name="connsiteX2" fmla="*/ 2857499 w 2857499"/>
                <a:gd name="connsiteY2" fmla="*/ 0 h 1714500"/>
                <a:gd name="connsiteX3" fmla="*/ 2857499 w 2857499"/>
                <a:gd name="connsiteY3" fmla="*/ 1428744 h 1714500"/>
                <a:gd name="connsiteX4" fmla="*/ 2571743 w 2857499"/>
                <a:gd name="connsiteY4" fmla="*/ 1714500 h 1714500"/>
                <a:gd name="connsiteX5" fmla="*/ 0 w 2857499"/>
                <a:gd name="connsiteY5" fmla="*/ 1714500 h 1714500"/>
                <a:gd name="connsiteX6" fmla="*/ 0 w 2857499"/>
                <a:gd name="connsiteY6" fmla="*/ 1714500 h 1714500"/>
                <a:gd name="connsiteX7" fmla="*/ 0 w 2857499"/>
                <a:gd name="connsiteY7" fmla="*/ 285756 h 1714500"/>
                <a:gd name="connsiteX8" fmla="*/ 285756 w 2857499"/>
                <a:gd name="connsiteY8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499" h="1714500">
                  <a:moveTo>
                    <a:pt x="285756" y="0"/>
                  </a:moveTo>
                  <a:lnTo>
                    <a:pt x="2857499" y="0"/>
                  </a:lnTo>
                  <a:lnTo>
                    <a:pt x="2857499" y="0"/>
                  </a:lnTo>
                  <a:lnTo>
                    <a:pt x="2857499" y="1428744"/>
                  </a:lnTo>
                  <a:cubicBezTo>
                    <a:pt x="2857499" y="1586563"/>
                    <a:pt x="2729562" y="1714500"/>
                    <a:pt x="2571743" y="1714500"/>
                  </a:cubicBezTo>
                  <a:lnTo>
                    <a:pt x="0" y="1714500"/>
                  </a:lnTo>
                  <a:lnTo>
                    <a:pt x="0" y="1714500"/>
                  </a:lnTo>
                  <a:lnTo>
                    <a:pt x="0" y="285756"/>
                  </a:lnTo>
                  <a:cubicBezTo>
                    <a:pt x="0" y="127937"/>
                    <a:pt x="127937" y="0"/>
                    <a:pt x="285756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5135" tIns="175135" rIns="175135" bIns="175135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rgbClr val="00B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Ребенок – маленький исследователь</a:t>
              </a:r>
            </a:p>
          </p:txBody>
        </p:sp>
        <p:sp>
          <p:nvSpPr>
            <p:cNvPr id="37" name="Полилиния 36"/>
            <p:cNvSpPr/>
            <p:nvPr/>
          </p:nvSpPr>
          <p:spPr>
            <a:xfrm>
              <a:off x="1474868" y="3645505"/>
              <a:ext cx="2858998" cy="1714020"/>
            </a:xfrm>
            <a:custGeom>
              <a:avLst/>
              <a:gdLst>
                <a:gd name="connsiteX0" fmla="*/ 285756 w 2857499"/>
                <a:gd name="connsiteY0" fmla="*/ 0 h 1714500"/>
                <a:gd name="connsiteX1" fmla="*/ 2857499 w 2857499"/>
                <a:gd name="connsiteY1" fmla="*/ 0 h 1714500"/>
                <a:gd name="connsiteX2" fmla="*/ 2857499 w 2857499"/>
                <a:gd name="connsiteY2" fmla="*/ 0 h 1714500"/>
                <a:gd name="connsiteX3" fmla="*/ 2857499 w 2857499"/>
                <a:gd name="connsiteY3" fmla="*/ 1428744 h 1714500"/>
                <a:gd name="connsiteX4" fmla="*/ 2571743 w 2857499"/>
                <a:gd name="connsiteY4" fmla="*/ 1714500 h 1714500"/>
                <a:gd name="connsiteX5" fmla="*/ 0 w 2857499"/>
                <a:gd name="connsiteY5" fmla="*/ 1714500 h 1714500"/>
                <a:gd name="connsiteX6" fmla="*/ 0 w 2857499"/>
                <a:gd name="connsiteY6" fmla="*/ 1714500 h 1714500"/>
                <a:gd name="connsiteX7" fmla="*/ 0 w 2857499"/>
                <a:gd name="connsiteY7" fmla="*/ 285756 h 1714500"/>
                <a:gd name="connsiteX8" fmla="*/ 285756 w 2857499"/>
                <a:gd name="connsiteY8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499" h="1714500">
                  <a:moveTo>
                    <a:pt x="285756" y="0"/>
                  </a:moveTo>
                  <a:lnTo>
                    <a:pt x="2857499" y="0"/>
                  </a:lnTo>
                  <a:lnTo>
                    <a:pt x="2857499" y="0"/>
                  </a:lnTo>
                  <a:lnTo>
                    <a:pt x="2857499" y="1428744"/>
                  </a:lnTo>
                  <a:cubicBezTo>
                    <a:pt x="2857499" y="1586563"/>
                    <a:pt x="2729562" y="1714500"/>
                    <a:pt x="2571743" y="1714500"/>
                  </a:cubicBezTo>
                  <a:lnTo>
                    <a:pt x="0" y="1714500"/>
                  </a:lnTo>
                  <a:lnTo>
                    <a:pt x="0" y="1714500"/>
                  </a:lnTo>
                  <a:lnTo>
                    <a:pt x="0" y="285756"/>
                  </a:lnTo>
                  <a:cubicBezTo>
                    <a:pt x="0" y="127937"/>
                    <a:pt x="127937" y="0"/>
                    <a:pt x="285756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5135" tIns="175135" rIns="175135" bIns="175135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chemeClr val="accent2">
                      <a:lumMod val="50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Игротека маленького исследователя</a:t>
              </a:r>
            </a:p>
          </p:txBody>
        </p:sp>
        <p:sp>
          <p:nvSpPr>
            <p:cNvPr id="38" name="Полилиния 37"/>
            <p:cNvSpPr/>
            <p:nvPr/>
          </p:nvSpPr>
          <p:spPr>
            <a:xfrm>
              <a:off x="4692630" y="3610859"/>
              <a:ext cx="2857410" cy="1714020"/>
            </a:xfrm>
            <a:custGeom>
              <a:avLst/>
              <a:gdLst>
                <a:gd name="connsiteX0" fmla="*/ 285756 w 2857499"/>
                <a:gd name="connsiteY0" fmla="*/ 0 h 1714500"/>
                <a:gd name="connsiteX1" fmla="*/ 2857499 w 2857499"/>
                <a:gd name="connsiteY1" fmla="*/ 0 h 1714500"/>
                <a:gd name="connsiteX2" fmla="*/ 2857499 w 2857499"/>
                <a:gd name="connsiteY2" fmla="*/ 0 h 1714500"/>
                <a:gd name="connsiteX3" fmla="*/ 2857499 w 2857499"/>
                <a:gd name="connsiteY3" fmla="*/ 1428744 h 1714500"/>
                <a:gd name="connsiteX4" fmla="*/ 2571743 w 2857499"/>
                <a:gd name="connsiteY4" fmla="*/ 1714500 h 1714500"/>
                <a:gd name="connsiteX5" fmla="*/ 0 w 2857499"/>
                <a:gd name="connsiteY5" fmla="*/ 1714500 h 1714500"/>
                <a:gd name="connsiteX6" fmla="*/ 0 w 2857499"/>
                <a:gd name="connsiteY6" fmla="*/ 1714500 h 1714500"/>
                <a:gd name="connsiteX7" fmla="*/ 0 w 2857499"/>
                <a:gd name="connsiteY7" fmla="*/ 285756 h 1714500"/>
                <a:gd name="connsiteX8" fmla="*/ 285756 w 2857499"/>
                <a:gd name="connsiteY8" fmla="*/ 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857499" h="1714500">
                  <a:moveTo>
                    <a:pt x="285756" y="0"/>
                  </a:moveTo>
                  <a:lnTo>
                    <a:pt x="2857499" y="0"/>
                  </a:lnTo>
                  <a:lnTo>
                    <a:pt x="2857499" y="0"/>
                  </a:lnTo>
                  <a:lnTo>
                    <a:pt x="2857499" y="1428744"/>
                  </a:lnTo>
                  <a:cubicBezTo>
                    <a:pt x="2857499" y="1586563"/>
                    <a:pt x="2729562" y="1714500"/>
                    <a:pt x="2571743" y="1714500"/>
                  </a:cubicBezTo>
                  <a:lnTo>
                    <a:pt x="0" y="1714500"/>
                  </a:lnTo>
                  <a:lnTo>
                    <a:pt x="0" y="1714500"/>
                  </a:lnTo>
                  <a:lnTo>
                    <a:pt x="0" y="285756"/>
                  </a:lnTo>
                  <a:cubicBezTo>
                    <a:pt x="0" y="127937"/>
                    <a:pt x="127937" y="0"/>
                    <a:pt x="285756" y="0"/>
                  </a:cubicBezTo>
                  <a:close/>
                </a:path>
              </a:pathLst>
            </a:custGeom>
          </p:spPr>
          <p:style>
            <a:lnRef idx="2">
              <a:schemeClr val="accent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lIns="175135" tIns="175135" rIns="175135" bIns="175135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solidFill>
                    <a:srgbClr val="FF0066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Как направить энергию  ребенка              в позитивное русло </a:t>
              </a:r>
            </a:p>
          </p:txBody>
        </p:sp>
      </p:grpSp>
      <p:cxnSp>
        <p:nvCxnSpPr>
          <p:cNvPr id="51" name="Прямая со стрелкой 50"/>
          <p:cNvCxnSpPr/>
          <p:nvPr/>
        </p:nvCxnSpPr>
        <p:spPr>
          <a:xfrm>
            <a:off x="4751388" y="2276475"/>
            <a:ext cx="7937" cy="106997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Прямая со стрелкой 52"/>
          <p:cNvCxnSpPr/>
          <p:nvPr/>
        </p:nvCxnSpPr>
        <p:spPr>
          <a:xfrm>
            <a:off x="4751388" y="2257425"/>
            <a:ext cx="2671762" cy="107950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 flipV="1">
            <a:off x="4759325" y="2060575"/>
            <a:ext cx="0" cy="21590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Прямая со стрелкой 59"/>
          <p:cNvCxnSpPr/>
          <p:nvPr/>
        </p:nvCxnSpPr>
        <p:spPr>
          <a:xfrm flipH="1">
            <a:off x="2268538" y="2257425"/>
            <a:ext cx="2482850" cy="108902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Личностно-ориентированные технологии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endParaRPr lang="ru-RU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75" y="2286000"/>
            <a:ext cx="2857500" cy="150018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Обучение в                                   сотрудничестве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США, Э. Аронсон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0" y="2357438"/>
            <a:ext cx="2714625" cy="135731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Метод проектов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Е.С. </a:t>
            </a:r>
            <a:r>
              <a:rPr lang="ru-RU" sz="2400" b="1" dirty="0" err="1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Полат</a:t>
            </a: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Л.М. Кларина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50" y="4500563"/>
            <a:ext cx="3000375" cy="1428750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Технология коллективных дел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Т.С. Комарова</a:t>
            </a:r>
          </a:p>
        </p:txBody>
      </p:sp>
      <p:cxnSp>
        <p:nvCxnSpPr>
          <p:cNvPr id="8" name="Прямая соединительная линия 7"/>
          <p:cNvCxnSpPr>
            <a:stCxn id="27651" idx="0"/>
          </p:cNvCxnSpPr>
          <p:nvPr/>
        </p:nvCxnSpPr>
        <p:spPr>
          <a:xfrm rot="16200000" flipH="1" flipV="1">
            <a:off x="2978943" y="621507"/>
            <a:ext cx="614363" cy="25717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>
            <a:stCxn id="27651" idx="0"/>
          </p:cNvCxnSpPr>
          <p:nvPr/>
        </p:nvCxnSpPr>
        <p:spPr>
          <a:xfrm rot="16200000" flipH="1">
            <a:off x="5586413" y="585787"/>
            <a:ext cx="685800" cy="2714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27651" idx="0"/>
          </p:cNvCxnSpPr>
          <p:nvPr/>
        </p:nvCxnSpPr>
        <p:spPr>
          <a:xfrm rot="16200000" flipH="1">
            <a:off x="3157538" y="3014663"/>
            <a:ext cx="2828925" cy="31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893763"/>
          </a:xfrm>
        </p:spPr>
        <p:txBody>
          <a:bodyPr/>
          <a:lstStyle/>
          <a:p>
            <a:r>
              <a:rPr lang="ru-RU" b="1" i="1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Экскурсии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500034" y="1214422"/>
            <a:ext cx="3137520" cy="2208976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/>
          </a:blip>
          <a:stretch>
            <a:fillRect/>
          </a:stretch>
        </p:blipFill>
        <p:spPr>
          <a:xfrm>
            <a:off x="5500694" y="1214422"/>
            <a:ext cx="3240360" cy="22089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/>
          </a:blip>
          <a:stretch>
            <a:fillRect/>
          </a:stretch>
        </p:blipFill>
        <p:spPr>
          <a:xfrm>
            <a:off x="3071802" y="3786190"/>
            <a:ext cx="3307051" cy="2480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5"/>
          </a:xfrm>
        </p:spPr>
        <p:txBody>
          <a:bodyPr/>
          <a:lstStyle/>
          <a:p>
            <a:r>
              <a:rPr lang="ru-RU" b="1" smtClean="0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Выбор деятельности</a:t>
            </a:r>
          </a:p>
        </p:txBody>
      </p:sp>
      <p:graphicFrame>
        <p:nvGraphicFramePr>
          <p:cNvPr id="1026" name="Диаграмма 3"/>
          <p:cNvGraphicFramePr>
            <a:graphicFrameLocks/>
          </p:cNvGraphicFramePr>
          <p:nvPr/>
        </p:nvGraphicFramePr>
        <p:xfrm>
          <a:off x="560388" y="1417638"/>
          <a:ext cx="8177212" cy="3933825"/>
        </p:xfrm>
        <a:graphic>
          <a:graphicData uri="http://schemas.openxmlformats.org/presentationml/2006/ole">
            <p:oleObj spid="_x0000_s1026" name="Диаграмма" r:id="rId3" imgW="8187638" imgH="3938357" progId="Excel.Chart.8">
              <p:embed/>
            </p:oleObj>
          </a:graphicData>
        </a:graphic>
      </p:graphicFrame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Заголовок 1"/>
          <p:cNvSpPr>
            <a:spLocks noGrp="1"/>
          </p:cNvSpPr>
          <p:nvPr>
            <p:ph type="title"/>
          </p:nvPr>
        </p:nvSpPr>
        <p:spPr>
          <a:xfrm>
            <a:off x="457200" y="115888"/>
            <a:ext cx="8229600" cy="649287"/>
          </a:xfrm>
        </p:spPr>
        <p:txBody>
          <a:bodyPr/>
          <a:lstStyle/>
          <a:p>
            <a:r>
              <a:rPr lang="ru-RU" b="1" smtClean="0">
                <a:solidFill>
                  <a:srgbClr val="CC3399"/>
                </a:solidFill>
                <a:latin typeface="Times New Roman" pitchFamily="18" charset="0"/>
                <a:cs typeface="Times New Roman" pitchFamily="18" charset="0"/>
              </a:rPr>
              <a:t>Познавательная потребность</a:t>
            </a:r>
          </a:p>
        </p:txBody>
      </p:sp>
      <p:graphicFrame>
        <p:nvGraphicFramePr>
          <p:cNvPr id="2050" name="Диаграмма 3"/>
          <p:cNvGraphicFramePr>
            <a:graphicFrameLocks/>
          </p:cNvGraphicFramePr>
          <p:nvPr/>
        </p:nvGraphicFramePr>
        <p:xfrm>
          <a:off x="406400" y="857250"/>
          <a:ext cx="8331200" cy="4783138"/>
        </p:xfrm>
        <a:graphic>
          <a:graphicData uri="http://schemas.openxmlformats.org/presentationml/2006/ole">
            <p:oleObj spid="_x0000_s2050" name="Диаграмма" r:id="rId3" imgW="8340051" imgH="4791871" progId="Excel.Chart.8">
              <p:embed/>
            </p:oleObj>
          </a:graphicData>
        </a:graphic>
      </p:graphicFrame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250825" y="188913"/>
            <a:ext cx="8620125" cy="1008062"/>
          </a:xfrm>
        </p:spPr>
        <p:txBody>
          <a:bodyPr/>
          <a:lstStyle/>
          <a:p>
            <a:r>
              <a:rPr lang="ru-RU" sz="4000" b="1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Уровни овладения экспериментальной деятельностью</a:t>
            </a:r>
          </a:p>
        </p:txBody>
      </p:sp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611188" y="1417638"/>
          <a:ext cx="8259762" cy="4748212"/>
        </p:xfrm>
        <a:graphic>
          <a:graphicData uri="http://schemas.openxmlformats.org/presentationml/2006/ole">
            <p:oleObj spid="_x0000_s3074" name="Диаграмма" r:id="rId3" imgW="8266892" imgH="4755292" progId="Excel.Chart.8">
              <p:embed/>
            </p:oleObj>
          </a:graphicData>
        </a:graphic>
      </p:graphicFrame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57200" y="19050"/>
            <a:ext cx="8229600" cy="8509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179388" y="850900"/>
            <a:ext cx="8785225" cy="4525963"/>
          </a:xfrm>
        </p:spPr>
        <p:txBody>
          <a:bodyPr rtlCol="0">
            <a:normAutofit lnSpcReduction="10000"/>
          </a:bodyPr>
          <a:lstStyle/>
          <a:p>
            <a:pPr marL="0" indent="357188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результаты проведенной работы показали,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что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экспериментирования оказало влияние на: 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развития любознательности; исследовательские умения и навыки детей;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речевое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характеристики;</a:t>
            </a:r>
          </a:p>
          <a:p>
            <a:pPr algn="just" eaLnBrk="1" fontAlgn="auto" hangingPunct="1">
              <a:spcAft>
                <a:spcPts val="0"/>
              </a:spcAft>
              <a:buFont typeface="Wingdings" panose="05000000000000000000" pitchFamily="2" charset="2"/>
              <a:buChar char="Ø"/>
              <a:defRPr/>
            </a:pP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знания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детей о неживой природе.</a:t>
            </a:r>
          </a:p>
          <a:p>
            <a:pPr marL="0" indent="357188" algn="just" eaLnBrk="1" fontAlgn="auto" hangingPunct="1">
              <a:spcAft>
                <a:spcPts val="0"/>
              </a:spcAft>
              <a:buFontTx/>
              <a:buNone/>
              <a:defRPr/>
            </a:pP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проведенной работы мы смогли убедиться в том, </a:t>
            </a:r>
            <a:r>
              <a:rPr lang="ru-RU" sz="2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что 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экспериментирование является особой формой поисковой деятельности, в которой наиболее ярко выражены процессы </a:t>
            </a:r>
            <a:r>
              <a:rPr lang="ru-RU" sz="220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целеобразования</a:t>
            </a:r>
            <a:r>
              <a:rPr lang="ru-RU" sz="2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процессы возникновения и развития новых мотивов личности, лежащих в основе самодвижения, саморазвития дошкольников. 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 smtClean="0"/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Заголовок 1"/>
          <p:cNvSpPr>
            <a:spLocks noGrp="1"/>
          </p:cNvSpPr>
          <p:nvPr>
            <p:ph type="title"/>
          </p:nvPr>
        </p:nvSpPr>
        <p:spPr>
          <a:xfrm>
            <a:off x="468313" y="836613"/>
            <a:ext cx="8229600" cy="6477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b="1" dirty="0" smtClean="0">
                <a:solidFill>
                  <a:srgbClr val="FF33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r>
              <a:rPr lang="ru-RU" b="1" dirty="0" smtClean="0">
                <a:solidFill>
                  <a:schemeClr val="bg1"/>
                </a:solidFill>
              </a:rPr>
              <a:t/>
            </a:r>
            <a:br>
              <a:rPr lang="ru-RU" b="1" dirty="0" smtClean="0">
                <a:solidFill>
                  <a:schemeClr val="bg1"/>
                </a:solidFill>
              </a:rPr>
            </a:br>
            <a:endParaRPr lang="ru-RU" dirty="0" smtClean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/>
          </a:blip>
          <a:stretch>
            <a:fillRect/>
          </a:stretch>
        </p:blipFill>
        <p:spPr>
          <a:xfrm>
            <a:off x="1522773" y="1268760"/>
            <a:ext cx="6120680" cy="449950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ъект 2"/>
          <p:cNvSpPr>
            <a:spLocks noGrp="1"/>
          </p:cNvSpPr>
          <p:nvPr>
            <p:ph idx="1"/>
          </p:nvPr>
        </p:nvSpPr>
        <p:spPr>
          <a:xfrm>
            <a:off x="755650" y="908050"/>
            <a:ext cx="7869238" cy="4249738"/>
          </a:xfrm>
        </p:spPr>
        <p:txBody>
          <a:bodyPr/>
          <a:lstStyle/>
          <a:p>
            <a:pPr marL="0" indent="0" algn="ctr">
              <a:buFont typeface="Arial" charset="0"/>
              <a:buNone/>
            </a:pPr>
            <a:r>
              <a:rPr lang="ru-RU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Одним из эффективных видов деятельности дошкольников является                                      </a:t>
            </a:r>
            <a:r>
              <a:rPr lang="ru-RU" b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детское экспериментирование</a:t>
            </a:r>
            <a:r>
              <a:rPr lang="ru-RU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.                             Этот инновационный вид деятельности детей позволяет широко развивать логическое мышление, воображение, фантазию, творчество, закладывает навыки учебной деятельности. </a:t>
            </a:r>
            <a:endParaRPr 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Объект 2"/>
          <p:cNvSpPr>
            <a:spLocks noGrp="1"/>
          </p:cNvSpPr>
          <p:nvPr>
            <p:ph idx="1"/>
          </p:nvPr>
        </p:nvSpPr>
        <p:spPr>
          <a:xfrm>
            <a:off x="500063" y="285750"/>
            <a:ext cx="8229600" cy="43211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ru-RU" sz="3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Степень новизны</a:t>
            </a:r>
          </a:p>
          <a:p>
            <a:pPr marL="0" indent="0" algn="ctr" eaLnBrk="1" hangingPunct="1">
              <a:buFont typeface="Arial" charset="0"/>
              <a:buNone/>
            </a:pPr>
            <a:r>
              <a:rPr lang="ru-RU" b="1" i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исследования характеризуется тем,                                              что в процессе использования опытов                          и экспериментов был использован региональный компонент,  разработана система игровых модулей по определению свойств предметов неживой природы, некоторых элементарных природных явлений, их причинно-следственных взаимосвязях и зависимостях, преобразованиях.</a:t>
            </a:r>
          </a:p>
          <a:p>
            <a:pPr marL="0" indent="0"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ransition spd="med" advTm="10000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250"/>
            <a:ext cx="8229600" cy="4608513"/>
          </a:xfrm>
        </p:spPr>
        <p:txBody>
          <a:bodyPr/>
          <a:lstStyle/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sz="36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исследования:</a:t>
            </a:r>
            <a:r>
              <a:rPr lang="ru-RU" sz="36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36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Font typeface="Arial" panose="020B0604020202020204" pitchFamily="34" charset="0"/>
              <a:buNone/>
              <a:defRPr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полученные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исследования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и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разработанная система детского экспериментирования может быть использована в практике работы дошкольных учреждений с целью развития познавательного интереса.</a:t>
            </a:r>
          </a:p>
          <a:p>
            <a:pPr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63" y="0"/>
            <a:ext cx="8229600" cy="4968875"/>
          </a:xfrm>
        </p:spPr>
        <p:txBody>
          <a:bodyPr rtlCol="0">
            <a:noAutofit/>
          </a:bodyPr>
          <a:lstStyle/>
          <a:p>
            <a:pPr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en-US" sz="3600" b="1" i="1" dirty="0" smtClean="0">
              <a:solidFill>
                <a:srgbClr val="FF0000"/>
              </a:solidFill>
            </a:endParaRPr>
          </a:p>
          <a:p>
            <a:pPr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36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en-US" sz="36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теоретически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обосновать </a:t>
            </a:r>
            <a:r>
              <a:rPr lang="ru-RU" sz="36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и </a:t>
            </a:r>
            <a:r>
              <a:rPr lang="ru-RU" sz="3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практически проверить эффективность     использования   экспериментирования как средство формирования   познавательного интереса у детей старшего дошкольного возраста.</a:t>
            </a:r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0575" y="0"/>
            <a:ext cx="8353425" cy="4679950"/>
          </a:xfrm>
        </p:spPr>
        <p:txBody>
          <a:bodyPr/>
          <a:lstStyle/>
          <a:p>
            <a:pPr indent="0" algn="ctr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6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defRPr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изучить психолого-педагогическую литературу                    по проблеме исследования;</a:t>
            </a:r>
          </a:p>
          <a:p>
            <a:pPr>
              <a:defRPr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провести констатирующий и контрольный срез                      на выявление уровня </a:t>
            </a:r>
            <a:r>
              <a:rPr lang="ru-RU" sz="2800" dirty="0" err="1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познавательного интереса у детей старшего дошкольного возраста;</a:t>
            </a:r>
          </a:p>
          <a:p>
            <a:pPr>
              <a:defRPr/>
            </a:pPr>
            <a:r>
              <a:rPr lang="ru-RU" sz="2800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разработать перспективный план с учетом регионального компонента и составить комплекс игровых модулей по экспериментальной деятельности. </a:t>
            </a:r>
            <a:endParaRPr lang="ru-RU" sz="2800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работ:</a:t>
            </a: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428625" y="1214438"/>
            <a:ext cx="8229600" cy="4525962"/>
          </a:xfrm>
        </p:spPr>
        <p:txBody>
          <a:bodyPr/>
          <a:lstStyle/>
          <a:p>
            <a:pPr algn="ctr"/>
            <a:r>
              <a:rPr lang="ru-RU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диагностика уровня развития познавательной активности</a:t>
            </a:r>
          </a:p>
          <a:p>
            <a:pPr algn="ctr">
              <a:buFont typeface="Arial" charset="0"/>
              <a:buNone/>
            </a:pPr>
            <a:endParaRPr lang="ru-RU" sz="36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79813" y="2500313"/>
            <a:ext cx="1927225" cy="1000125"/>
          </a:xfrm>
          <a:prstGeom prst="roundRect">
            <a:avLst>
              <a:gd name="adj" fmla="val 0"/>
            </a:avLst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Методики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60375" y="3714750"/>
            <a:ext cx="2608263" cy="135731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Выбор деятельности Л.Н.Прохоровой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4838" y="4824413"/>
            <a:ext cx="2797175" cy="1285875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</a:t>
            </a:r>
          </a:p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В.С.Юркевич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57900" y="3714750"/>
            <a:ext cx="2720975" cy="1357313"/>
          </a:xfrm>
          <a:prstGeom prst="round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Индивидуальные карты</a:t>
            </a:r>
          </a:p>
        </p:txBody>
      </p:sp>
      <p:cxnSp>
        <p:nvCxnSpPr>
          <p:cNvPr id="11" name="Прямая соединительная линия 10"/>
          <p:cNvCxnSpPr>
            <a:stCxn id="4" idx="3"/>
            <a:endCxn id="7" idx="0"/>
          </p:cNvCxnSpPr>
          <p:nvPr/>
        </p:nvCxnSpPr>
        <p:spPr>
          <a:xfrm>
            <a:off x="5507038" y="3000375"/>
            <a:ext cx="1911350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4" idx="1"/>
            <a:endCxn id="5" idx="0"/>
          </p:cNvCxnSpPr>
          <p:nvPr/>
        </p:nvCxnSpPr>
        <p:spPr>
          <a:xfrm flipH="1">
            <a:off x="1763713" y="3000375"/>
            <a:ext cx="1816100" cy="7143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4" idx="2"/>
            <a:endCxn id="6" idx="0"/>
          </p:cNvCxnSpPr>
          <p:nvPr/>
        </p:nvCxnSpPr>
        <p:spPr>
          <a:xfrm>
            <a:off x="4543425" y="3500438"/>
            <a:ext cx="0" cy="1323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101908700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BB2780C3CC07BD4BAA623FF9571645580400D1570604EA743043A2641365C0E91715" ma:contentTypeVersion="30" ma:contentTypeDescription="Create a new document." ma:contentTypeScope="" ma:versionID="dbcf0f450ab99b1f534105340ddde851"/>
</file>

<file path=customXml/itemProps1.xml><?xml version="1.0" encoding="utf-8"?>
<ds:datastoreItem xmlns:ds="http://schemas.openxmlformats.org/officeDocument/2006/customXml" ds:itemID="{402C614C-32F0-4E99-98B1-0567D4414F16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443BDFD5-AF7D-47DD-944F-0A9E24D59CF6}">
  <ds:schemaRefs>
    <ds:schemaRef ds:uri="http://schemas.microsoft.com/office/2006/metadata/contentType"/>
    <ds:schemaRef ds:uri="http://schemas.microsoft.com/office/2006/metadata/properties/metaAttribut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TS101908700</Template>
  <TotalTime>673</TotalTime>
  <Words>413</Words>
  <Application>Microsoft Office PowerPoint</Application>
  <PresentationFormat>Экран (4:3)</PresentationFormat>
  <Paragraphs>64</Paragraphs>
  <Slides>27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Calibri</vt:lpstr>
      <vt:lpstr>Arial</vt:lpstr>
      <vt:lpstr>Times New Roman</vt:lpstr>
      <vt:lpstr>Wingdings</vt:lpstr>
      <vt:lpstr>TS101908700</vt:lpstr>
      <vt:lpstr>Диаграмма Microsoft Excel</vt:lpstr>
      <vt:lpstr>«Формирование познавательного интереса в процессе детского экспериментирования»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Виды работ:</vt:lpstr>
      <vt:lpstr>перспективный план, картотека                                                              по экспериментальной  деятельности</vt:lpstr>
      <vt:lpstr>Слайд 11</vt:lpstr>
      <vt:lpstr>Слайд 12</vt:lpstr>
      <vt:lpstr>Слайд 13</vt:lpstr>
      <vt:lpstr>Слайд 14</vt:lpstr>
      <vt:lpstr>Слайд 15</vt:lpstr>
      <vt:lpstr>Эвристические беседы</vt:lpstr>
      <vt:lpstr>Проектные работы</vt:lpstr>
      <vt:lpstr>Свойства воды</vt:lpstr>
      <vt:lpstr>Защита проектной работы</vt:lpstr>
      <vt:lpstr>Работа с родителями: - собрания; - рекомендации:</vt:lpstr>
      <vt:lpstr>Личностно-ориентированные технологии</vt:lpstr>
      <vt:lpstr>Экскурсии</vt:lpstr>
      <vt:lpstr>Выбор деятельности</vt:lpstr>
      <vt:lpstr>Познавательная потребность</vt:lpstr>
      <vt:lpstr>Уровни овладения экспериментальной деятельностью</vt:lpstr>
      <vt:lpstr>Заключение</vt:lpstr>
      <vt:lpstr>СПАСИБО ЗА ВНИМАНИЕ! </vt:lpstr>
    </vt:vector>
  </TitlesOfParts>
  <Company>домашний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компутер</dc:creator>
  <cp:lastModifiedBy>Admin</cp:lastModifiedBy>
  <cp:revision>63</cp:revision>
  <dcterms:created xsi:type="dcterms:W3CDTF">2011-11-27T02:58:29Z</dcterms:created>
  <dcterms:modified xsi:type="dcterms:W3CDTF">2018-04-07T02:01:42Z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TC019087009991</vt:lpwstr>
  </property>
</Properties>
</file>