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xls" ContentType="application/vnd.ms-exce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6"/>
  </p:notesMasterIdLst>
  <p:sldIdLst>
    <p:sldId id="267" r:id="rId2"/>
    <p:sldId id="257" r:id="rId3"/>
    <p:sldId id="268" r:id="rId4"/>
    <p:sldId id="269" r:id="rId5"/>
    <p:sldId id="278" r:id="rId6"/>
    <p:sldId id="259" r:id="rId7"/>
    <p:sldId id="263" r:id="rId8"/>
    <p:sldId id="270" r:id="rId9"/>
    <p:sldId id="271" r:id="rId10"/>
    <p:sldId id="272" r:id="rId11"/>
    <p:sldId id="273" r:id="rId12"/>
    <p:sldId id="279" r:id="rId13"/>
    <p:sldId id="274" r:id="rId14"/>
    <p:sldId id="277" r:id="rId1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9" d="100"/>
          <a:sy n="99" d="100"/>
        </p:scale>
        <p:origin x="-240" y="-96"/>
      </p:cViewPr>
      <p:guideLst>
        <p:guide orient="horz" pos="2160"/>
        <p:guide pos="2880"/>
      </p:guideLst>
    </p:cSldViewPr>
  </p:slideViewPr>
  <p:notesTextViewPr>
    <p:cViewPr>
      <p:scale>
        <a:sx n="100" d="100"/>
        <a:sy n="100" d="100"/>
      </p:scale>
      <p:origin x="0" y="0"/>
    </p:cViewPr>
  </p:notesTextViewPr>
  <p:notesViewPr>
    <p:cSldViewPr>
      <p:cViewPr varScale="1">
        <p:scale>
          <a:sx n="79" d="100"/>
          <a:sy n="79" d="100"/>
        </p:scale>
        <p:origin x="-1998" y="-10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02E230-89BA-4393-87F9-ECF21A8CB2EA}" type="datetimeFigureOut">
              <a:rPr lang="ru-RU" smtClean="0"/>
              <a:pPr/>
              <a:t>08.01.2013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6C31DBA-A402-4324-A89B-C15EB58B0F22}"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C6C31DBA-A402-4324-A89B-C15EB58B0F22}" type="slidenum">
              <a:rPr lang="ru-RU" smtClean="0"/>
              <a:pPr/>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Образ слайда 1"/>
          <p:cNvSpPr>
            <a:spLocks noGrp="1" noRot="1" noChangeAspect="1" noTextEdit="1"/>
          </p:cNvSpPr>
          <p:nvPr>
            <p:ph type="sldImg"/>
          </p:nvPr>
        </p:nvSpPr>
        <p:spPr bwMode="auto">
          <a:noFill/>
          <a:ln>
            <a:solidFill>
              <a:srgbClr val="000000"/>
            </a:solidFill>
            <a:miter lim="800000"/>
            <a:headEnd/>
            <a:tailEnd/>
          </a:ln>
        </p:spPr>
      </p:sp>
      <p:sp>
        <p:nvSpPr>
          <p:cNvPr id="24579"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4580"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5DE2236-A3D7-4D0C-BFDD-2B634276032C}" type="slidenum">
              <a:rPr lang="ru-RU" smtClean="0"/>
              <a:pPr fontAlgn="base">
                <a:spcBef>
                  <a:spcPct val="0"/>
                </a:spcBef>
                <a:spcAft>
                  <a:spcPct val="0"/>
                </a:spcAft>
                <a:defRPr/>
              </a:pPr>
              <a:t>3</a:t>
            </a:fld>
            <a:endParaRPr lang="ru-RU"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Образ слайда 1"/>
          <p:cNvSpPr>
            <a:spLocks noGrp="1" noRot="1" noChangeAspect="1" noTextEdit="1"/>
          </p:cNvSpPr>
          <p:nvPr>
            <p:ph type="sldImg"/>
          </p:nvPr>
        </p:nvSpPr>
        <p:spPr bwMode="auto">
          <a:noFill/>
          <a:ln>
            <a:solidFill>
              <a:srgbClr val="000000"/>
            </a:solidFill>
            <a:miter lim="800000"/>
            <a:headEnd/>
            <a:tailEnd/>
          </a:ln>
        </p:spPr>
      </p:sp>
      <p:sp>
        <p:nvSpPr>
          <p:cNvPr id="25603"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25604" name="Номер слайда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D9ACD10-EA6A-40A9-88B3-4E1B18B7728E}" type="slidenum">
              <a:rPr lang="ru-RU" smtClean="0"/>
              <a:pPr fontAlgn="base">
                <a:spcBef>
                  <a:spcPct val="0"/>
                </a:spcBef>
                <a:spcAft>
                  <a:spcPct val="0"/>
                </a:spcAft>
                <a:defRPr/>
              </a:pPr>
              <a:t>4</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CDE9AAF5-1565-49E1-A472-D3FEBE586749}" type="datetimeFigureOut">
              <a:rPr lang="ru-RU" smtClean="0"/>
              <a:pPr/>
              <a:t>08.01.2013</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D5C68CF8-E0DE-4AAF-A45E-D8C696F30717}"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CDE9AAF5-1565-49E1-A472-D3FEBE586749}" type="datetimeFigureOut">
              <a:rPr lang="ru-RU" smtClean="0"/>
              <a:pPr/>
              <a:t>08.01.2013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5C68CF8-E0DE-4AAF-A45E-D8C696F30717}"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CDE9AAF5-1565-49E1-A472-D3FEBE586749}" type="datetimeFigureOut">
              <a:rPr lang="ru-RU" smtClean="0"/>
              <a:pPr/>
              <a:t>08.01.2013</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D5C68CF8-E0DE-4AAF-A45E-D8C696F30717}"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CDE9AAF5-1565-49E1-A472-D3FEBE586749}" type="datetimeFigureOut">
              <a:rPr lang="ru-RU" smtClean="0"/>
              <a:pPr/>
              <a:t>08.01.2013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D5C68CF8-E0DE-4AAF-A45E-D8C696F30717}" type="slidenum">
              <a:rPr lang="ru-RU" smtClean="0"/>
              <a:pPr/>
              <a:t>‹#›</a:t>
            </a:fld>
            <a:endParaRPr lang="ru-RU"/>
          </a:p>
        </p:txBody>
      </p:sp>
      <p:sp>
        <p:nvSpPr>
          <p:cNvPr id="8" name="Содержимое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CDE9AAF5-1565-49E1-A472-D3FEBE586749}" type="datetimeFigureOut">
              <a:rPr lang="ru-RU" smtClean="0"/>
              <a:pPr/>
              <a:t>08.01.2013</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5C68CF8-E0DE-4AAF-A45E-D8C696F30717}" type="slidenum">
              <a:rPr lang="ru-RU" smtClean="0"/>
              <a:pPr/>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Содержимое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CDE9AAF5-1565-49E1-A472-D3FEBE586749}" type="datetimeFigureOut">
              <a:rPr lang="ru-RU" smtClean="0"/>
              <a:pPr/>
              <a:t>08.01.2013</a:t>
            </a:fld>
            <a:endParaRPr lang="ru-RU"/>
          </a:p>
        </p:txBody>
      </p:sp>
      <p:sp>
        <p:nvSpPr>
          <p:cNvPr id="10" name="Номер слайда 9"/>
          <p:cNvSpPr>
            <a:spLocks noGrp="1"/>
          </p:cNvSpPr>
          <p:nvPr>
            <p:ph type="sldNum" sz="quarter" idx="16"/>
          </p:nvPr>
        </p:nvSpPr>
        <p:spPr/>
        <p:txBody>
          <a:bodyPr rtlCol="0"/>
          <a:lstStyle/>
          <a:p>
            <a:fld id="{D5C68CF8-E0DE-4AAF-A45E-D8C696F30717}" type="slidenum">
              <a:rPr lang="ru-RU" smtClean="0"/>
              <a:pPr/>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Содержимое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CDE9AAF5-1565-49E1-A472-D3FEBE586749}" type="datetimeFigureOut">
              <a:rPr lang="ru-RU" smtClean="0"/>
              <a:pPr/>
              <a:t>08.01.2013</a:t>
            </a:fld>
            <a:endParaRPr lang="ru-RU"/>
          </a:p>
        </p:txBody>
      </p:sp>
      <p:sp>
        <p:nvSpPr>
          <p:cNvPr id="12" name="Номер слайда 11"/>
          <p:cNvSpPr>
            <a:spLocks noGrp="1"/>
          </p:cNvSpPr>
          <p:nvPr>
            <p:ph type="sldNum" sz="quarter" idx="16"/>
          </p:nvPr>
        </p:nvSpPr>
        <p:spPr/>
        <p:txBody>
          <a:bodyPr rtlCol="0"/>
          <a:lstStyle/>
          <a:p>
            <a:fld id="{D5C68CF8-E0DE-4AAF-A45E-D8C696F30717}" type="slidenum">
              <a:rPr lang="ru-RU" smtClean="0"/>
              <a:pPr/>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CDE9AAF5-1565-49E1-A472-D3FEBE586749}" type="datetimeFigureOut">
              <a:rPr lang="ru-RU" smtClean="0"/>
              <a:pPr/>
              <a:t>08.01.2013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D5C68CF8-E0DE-4AAF-A45E-D8C696F30717}"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CDE9AAF5-1565-49E1-A472-D3FEBE586749}" type="datetimeFigureOut">
              <a:rPr lang="ru-RU" smtClean="0"/>
              <a:pPr/>
              <a:t>08.01.2013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D5C68CF8-E0DE-4AAF-A45E-D8C696F30717}"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CDE9AAF5-1565-49E1-A472-D3FEBE586749}" type="datetimeFigureOut">
              <a:rPr lang="ru-RU" smtClean="0"/>
              <a:pPr/>
              <a:t>08.01.2013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D5C68CF8-E0DE-4AAF-A45E-D8C696F30717}" type="slidenum">
              <a:rPr lang="ru-RU" smtClean="0"/>
              <a:pPr/>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Содержимое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CDE9AAF5-1565-49E1-A472-D3FEBE586749}" type="datetimeFigureOut">
              <a:rPr lang="ru-RU" smtClean="0"/>
              <a:pPr/>
              <a:t>08.01.2013</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D5C68CF8-E0DE-4AAF-A45E-D8C696F30717}" type="slidenum">
              <a:rPr lang="ru-RU" smtClean="0"/>
              <a:pPr/>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40000"/>
            <a:lumOff val="60000"/>
          </a:schemeClr>
        </a:solidFill>
        <a:effectLst/>
      </p:bgPr>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CDE9AAF5-1565-49E1-A472-D3FEBE586749}" type="datetimeFigureOut">
              <a:rPr lang="ru-RU" smtClean="0"/>
              <a:pPr/>
              <a:t>08.01.2013</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D5C68CF8-E0DE-4AAF-A45E-D8C696F30717}"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_____Microsoft_Office_Excel_97-20031.xls"/></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060848"/>
            <a:ext cx="8229600" cy="1143000"/>
          </a:xfrm>
        </p:spPr>
        <p:txBody>
          <a:bodyPr>
            <a:noAutofit/>
          </a:bodyPr>
          <a:lstStyle/>
          <a:p>
            <a:pPr algn="ctr"/>
            <a:r>
              <a:rPr lang="ru-RU" sz="3600" dirty="0" smtClean="0">
                <a:solidFill>
                  <a:schemeClr val="accent2">
                    <a:lumMod val="75000"/>
                  </a:schemeClr>
                </a:solidFill>
                <a:latin typeface="Bookman Old Style" pitchFamily="18" charset="0"/>
              </a:rPr>
              <a:t>Семинар</a:t>
            </a:r>
            <a:br>
              <a:rPr lang="ru-RU" sz="3600" dirty="0" smtClean="0">
                <a:solidFill>
                  <a:schemeClr val="accent2">
                    <a:lumMod val="75000"/>
                  </a:schemeClr>
                </a:solidFill>
                <a:latin typeface="Bookman Old Style" pitchFamily="18" charset="0"/>
              </a:rPr>
            </a:br>
            <a:r>
              <a:rPr lang="ru-RU" sz="3600" dirty="0" smtClean="0">
                <a:solidFill>
                  <a:schemeClr val="accent2">
                    <a:lumMod val="75000"/>
                  </a:schemeClr>
                </a:solidFill>
                <a:latin typeface="Bookman Old Style" pitchFamily="18" charset="0"/>
              </a:rPr>
              <a:t>«</a:t>
            </a:r>
            <a:r>
              <a:rPr lang="ru-RU" sz="3600" b="1" dirty="0" smtClean="0">
                <a:solidFill>
                  <a:schemeClr val="accent2">
                    <a:lumMod val="75000"/>
                  </a:schemeClr>
                </a:solidFill>
                <a:latin typeface="Bookman Old Style" pitchFamily="18" charset="0"/>
                <a:cs typeface="Times New Roman" pitchFamily="18" charset="0"/>
              </a:rPr>
              <a:t>Сочинение – рассуждение: проблемы, поиски, находки.»</a:t>
            </a:r>
          </a:p>
        </p:txBody>
      </p:sp>
      <p:sp>
        <p:nvSpPr>
          <p:cNvPr id="4" name="Подзаголовок 2"/>
          <p:cNvSpPr txBox="1">
            <a:spLocks/>
          </p:cNvSpPr>
          <p:nvPr/>
        </p:nvSpPr>
        <p:spPr>
          <a:xfrm>
            <a:off x="4355976" y="3861048"/>
            <a:ext cx="4032448" cy="2354604"/>
          </a:xfrm>
          <a:prstGeom prst="rect">
            <a:avLst/>
          </a:prstGeom>
        </p:spPr>
        <p:txBody>
          <a:bodyPr vert="horz" lIns="45720" rIns="45720">
            <a:normAutofit fontScale="62500" lnSpcReduction="20000"/>
          </a:bodyPr>
          <a:lstStyle/>
          <a:p>
            <a:pPr marL="0" marR="64008" lvl="0" indent="0" defTabSz="914400" rtl="0" eaLnBrk="1" fontAlgn="auto" latinLnBrk="0" hangingPunct="1">
              <a:lnSpc>
                <a:spcPct val="100000"/>
              </a:lnSpc>
              <a:spcAft>
                <a:spcPts val="0"/>
              </a:spcAft>
              <a:buClr>
                <a:schemeClr val="accent1"/>
              </a:buClr>
              <a:buSzPct val="68000"/>
              <a:buFont typeface="Wingdings 3"/>
              <a:buNone/>
              <a:tabLst/>
              <a:defRPr/>
            </a:pPr>
            <a:r>
              <a:rPr kumimoji="0" lang="ru-RU" sz="2700" b="0" i="0" u="none" strike="noStrike" kern="1200" cap="none" spc="0" normalizeH="0" baseline="0" noProof="0" dirty="0" smtClean="0">
                <a:ln>
                  <a:noFill/>
                </a:ln>
                <a:solidFill>
                  <a:schemeClr val="accent6">
                    <a:lumMod val="50000"/>
                  </a:schemeClr>
                </a:solidFill>
                <a:effectLst/>
                <a:uLnTx/>
                <a:uFillTx/>
                <a:latin typeface="Bookman Old Style" pitchFamily="18" charset="0"/>
              </a:rPr>
              <a:t>Учитель русского языка и литературы</a:t>
            </a:r>
          </a:p>
          <a:p>
            <a:pPr marL="0" marR="64008" lvl="0" indent="0" defTabSz="914400" rtl="0" eaLnBrk="1" fontAlgn="auto" latinLnBrk="0" hangingPunct="1">
              <a:lnSpc>
                <a:spcPct val="120000"/>
              </a:lnSpc>
              <a:spcAft>
                <a:spcPts val="0"/>
              </a:spcAft>
              <a:buClr>
                <a:schemeClr val="accent1"/>
              </a:buClr>
              <a:buSzPct val="68000"/>
              <a:buFont typeface="Wingdings 3"/>
              <a:buNone/>
              <a:tabLst/>
              <a:defRPr/>
            </a:pPr>
            <a:r>
              <a:rPr kumimoji="0" lang="ru-RU" sz="2700" b="0" i="0" u="none" strike="noStrike" kern="1200" cap="none" spc="0" normalizeH="0" baseline="0" noProof="0" dirty="0" smtClean="0">
                <a:ln>
                  <a:noFill/>
                </a:ln>
                <a:solidFill>
                  <a:schemeClr val="accent6">
                    <a:lumMod val="50000"/>
                  </a:schemeClr>
                </a:solidFill>
                <a:effectLst/>
                <a:uLnTx/>
                <a:uFillTx/>
                <a:latin typeface="Bookman Old Style" pitchFamily="18" charset="0"/>
              </a:rPr>
              <a:t>Заместитель директора по воспитательной работе МБОУ «Покровская улусная многопрофильная гимназия» МР «Хангаласский улус»</a:t>
            </a:r>
          </a:p>
          <a:p>
            <a:pPr marL="0" marR="64008" lvl="0" indent="0" defTabSz="914400" rtl="0" eaLnBrk="1" fontAlgn="auto" latinLnBrk="0" hangingPunct="1">
              <a:lnSpc>
                <a:spcPct val="120000"/>
              </a:lnSpc>
              <a:spcAft>
                <a:spcPts val="0"/>
              </a:spcAft>
              <a:buClr>
                <a:schemeClr val="accent1"/>
              </a:buClr>
              <a:buSzPct val="68000"/>
              <a:buFont typeface="Wingdings 3"/>
              <a:buNone/>
              <a:tabLst/>
              <a:defRPr/>
            </a:pPr>
            <a:r>
              <a:rPr kumimoji="0" lang="ru-RU" sz="2700" b="0" i="0" u="none" strike="noStrike" kern="1200" cap="none" spc="0" normalizeH="0" baseline="0" noProof="0" dirty="0" smtClean="0">
                <a:ln>
                  <a:noFill/>
                </a:ln>
                <a:solidFill>
                  <a:schemeClr val="accent6">
                    <a:lumMod val="50000"/>
                  </a:schemeClr>
                </a:solidFill>
                <a:effectLst/>
                <a:uLnTx/>
                <a:uFillTx/>
                <a:latin typeface="Bookman Old Style" pitchFamily="18" charset="0"/>
              </a:rPr>
              <a:t>Отличник образования РС(Я)</a:t>
            </a:r>
          </a:p>
          <a:p>
            <a:pPr marL="0" marR="64008" lvl="0" indent="0" defTabSz="914400" rtl="0" eaLnBrk="1" fontAlgn="auto" latinLnBrk="0" hangingPunct="1">
              <a:lnSpc>
                <a:spcPct val="120000"/>
              </a:lnSpc>
              <a:spcAft>
                <a:spcPts val="0"/>
              </a:spcAft>
              <a:buClr>
                <a:schemeClr val="accent1"/>
              </a:buClr>
              <a:buSzPct val="68000"/>
              <a:buFont typeface="Wingdings 3"/>
              <a:buNone/>
              <a:tabLst/>
              <a:defRPr/>
            </a:pPr>
            <a:r>
              <a:rPr kumimoji="0" lang="ru-RU" sz="2700" b="0" i="0" u="none" strike="noStrike" kern="1200" cap="none" spc="0" normalizeH="0" baseline="0" noProof="0" dirty="0" smtClean="0">
                <a:ln>
                  <a:noFill/>
                </a:ln>
                <a:solidFill>
                  <a:schemeClr val="accent6">
                    <a:lumMod val="50000"/>
                  </a:schemeClr>
                </a:solidFill>
                <a:effectLst/>
                <a:uLnTx/>
                <a:uFillTx/>
                <a:latin typeface="Bookman Old Style" pitchFamily="18" charset="0"/>
              </a:rPr>
              <a:t>Методист РС(Я)</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04664"/>
            <a:ext cx="8153400" cy="990600"/>
          </a:xfrm>
        </p:spPr>
        <p:txBody>
          <a:bodyPr>
            <a:normAutofit fontScale="90000"/>
          </a:bodyPr>
          <a:lstStyle/>
          <a:p>
            <a:pPr lvl="0" algn="ctr"/>
            <a:r>
              <a:rPr lang="ru-RU" sz="3200" b="1" dirty="0" smtClean="0">
                <a:solidFill>
                  <a:schemeClr val="accent2">
                    <a:lumMod val="75000"/>
                  </a:schemeClr>
                </a:solidFill>
                <a:latin typeface="Bookman Old Style" pitchFamily="18" charset="0"/>
              </a:rPr>
              <a:t>Позиция автора.</a:t>
            </a:r>
            <a:r>
              <a:rPr lang="ru-RU" sz="3200" dirty="0" smtClean="0">
                <a:solidFill>
                  <a:schemeClr val="accent2">
                    <a:lumMod val="75000"/>
                  </a:schemeClr>
                </a:solidFill>
                <a:latin typeface="Bookman Old Style" pitchFamily="18" charset="0"/>
              </a:rPr>
              <a:t/>
            </a:r>
            <a:br>
              <a:rPr lang="ru-RU" sz="3200" dirty="0" smtClean="0">
                <a:solidFill>
                  <a:schemeClr val="accent2">
                    <a:lumMod val="75000"/>
                  </a:schemeClr>
                </a:solidFill>
                <a:latin typeface="Bookman Old Style" pitchFamily="18" charset="0"/>
              </a:rPr>
            </a:br>
            <a:endParaRPr lang="ru-RU" sz="3200" dirty="0">
              <a:solidFill>
                <a:schemeClr val="accent2">
                  <a:lumMod val="75000"/>
                </a:schemeClr>
              </a:solidFill>
              <a:latin typeface="Bookman Old Style" pitchFamily="18" charset="0"/>
            </a:endParaRPr>
          </a:p>
        </p:txBody>
      </p:sp>
      <p:sp>
        <p:nvSpPr>
          <p:cNvPr id="3" name="Содержимое 2"/>
          <p:cNvSpPr>
            <a:spLocks noGrp="1"/>
          </p:cNvSpPr>
          <p:nvPr>
            <p:ph sz="quarter" idx="1"/>
          </p:nvPr>
        </p:nvSpPr>
        <p:spPr>
          <a:xfrm>
            <a:off x="611560" y="1699592"/>
            <a:ext cx="8153400" cy="5257800"/>
          </a:xfrm>
        </p:spPr>
        <p:txBody>
          <a:bodyPr>
            <a:normAutofit fontScale="77500" lnSpcReduction="20000"/>
          </a:bodyPr>
          <a:lstStyle/>
          <a:p>
            <a:pPr algn="just">
              <a:spcBef>
                <a:spcPts val="0"/>
              </a:spcBef>
              <a:buNone/>
            </a:pPr>
            <a:r>
              <a:rPr lang="ru-RU" dirty="0" smtClean="0"/>
              <a:t>		</a:t>
            </a:r>
            <a:r>
              <a:rPr lang="ru-RU" dirty="0" smtClean="0">
                <a:solidFill>
                  <a:schemeClr val="accent6">
                    <a:lumMod val="50000"/>
                  </a:schemeClr>
                </a:solidFill>
                <a:latin typeface="Bookman Old Style" pitchFamily="18" charset="0"/>
              </a:rPr>
              <a:t>Позиция автора представляет собой его отношение к проблеме.  Это может быть призыв, возмущение, сожаление, восхищение ит.д. Главное – понять,  что позиция автора – это вывод, итог авторских размышлений, это его точка зрения, в конечном итоге, это то,  ради чего написан текст( высказать своё мнение о чём-либо). Другими словами, если проблема текста – это некий вопрос, то позиция автора –это то,  в чём автор видит решение проблемы. Формулируя позицию автора, полезно использовать глаголы со значением качества.</a:t>
            </a:r>
          </a:p>
          <a:p>
            <a:pPr algn="just">
              <a:spcBef>
                <a:spcPts val="0"/>
              </a:spcBef>
              <a:buNone/>
            </a:pPr>
            <a:r>
              <a:rPr lang="ru-RU" dirty="0" smtClean="0">
                <a:solidFill>
                  <a:schemeClr val="accent6">
                    <a:lumMod val="50000"/>
                  </a:schemeClr>
                </a:solidFill>
                <a:latin typeface="Bookman Old Style" pitchFamily="18" charset="0"/>
              </a:rPr>
              <a:t>		Не забудьте, что есть тексты, где позиция автора может не быть выражена явно, тогда догадаться о ней можно по логике авторского повествования (можно постараться найти в тексте цитату, отражающую мнение автора).</a:t>
            </a:r>
          </a:p>
          <a:p>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Содержимое 6"/>
          <p:cNvSpPr>
            <a:spLocks noGrp="1"/>
          </p:cNvSpPr>
          <p:nvPr>
            <p:ph sz="quarter" idx="4"/>
          </p:nvPr>
        </p:nvSpPr>
        <p:spPr>
          <a:xfrm>
            <a:off x="4139952" y="2438400"/>
            <a:ext cx="4680520" cy="4419600"/>
          </a:xfrm>
        </p:spPr>
        <p:txBody>
          <a:bodyPr>
            <a:normAutofit fontScale="25000" lnSpcReduction="20000"/>
          </a:bodyPr>
          <a:lstStyle/>
          <a:p>
            <a:pPr algn="just">
              <a:buNone/>
            </a:pPr>
            <a:r>
              <a:rPr lang="ru-RU" sz="5600" dirty="0" smtClean="0"/>
              <a:t>		</a:t>
            </a:r>
            <a:r>
              <a:rPr lang="ru-RU" sz="5600" dirty="0" smtClean="0">
                <a:solidFill>
                  <a:schemeClr val="accent6">
                    <a:lumMod val="50000"/>
                  </a:schemeClr>
                </a:solidFill>
              </a:rPr>
              <a:t>Аргументы – это подтверждение собственной точки зрения ( это важно, автор не просит подтверждать его точку зрения, ваша задача – показать, что вы имеете право соглашаться или не соглашаться с ним, потому что для этого есть основания)</a:t>
            </a:r>
          </a:p>
          <a:p>
            <a:pPr algn="just">
              <a:buNone/>
            </a:pPr>
            <a:r>
              <a:rPr lang="ru-RU" sz="5600" dirty="0" smtClean="0">
                <a:solidFill>
                  <a:schemeClr val="accent6">
                    <a:lumMod val="50000"/>
                  </a:schemeClr>
                </a:solidFill>
              </a:rPr>
              <a:t>		Один из аргументов </a:t>
            </a:r>
            <a:r>
              <a:rPr lang="ru-RU" sz="5600" b="1" dirty="0" smtClean="0">
                <a:solidFill>
                  <a:schemeClr val="accent6">
                    <a:lumMod val="50000"/>
                  </a:schemeClr>
                </a:solidFill>
              </a:rPr>
              <a:t>обязательно </a:t>
            </a:r>
            <a:r>
              <a:rPr lang="ru-RU" sz="5600" dirty="0" smtClean="0">
                <a:solidFill>
                  <a:schemeClr val="accent6">
                    <a:lumMod val="50000"/>
                  </a:schemeClr>
                </a:solidFill>
              </a:rPr>
              <a:t>должен быть из художественной литературы,  второй –  на выбор: исторический пример, пример </a:t>
            </a:r>
            <a:r>
              <a:rPr lang="ru-RU" sz="5600" b="1" i="1" dirty="0" smtClean="0">
                <a:solidFill>
                  <a:schemeClr val="accent6">
                    <a:lumMod val="50000"/>
                  </a:schemeClr>
                </a:solidFill>
              </a:rPr>
              <a:t>из общечеловеческого опыта</a:t>
            </a:r>
            <a:r>
              <a:rPr lang="ru-RU" sz="5600" dirty="0" smtClean="0">
                <a:solidFill>
                  <a:schemeClr val="accent6">
                    <a:lumMod val="50000"/>
                  </a:schemeClr>
                </a:solidFill>
              </a:rPr>
              <a:t> </a:t>
            </a:r>
            <a:r>
              <a:rPr lang="ru-RU" sz="5600" i="1" dirty="0" smtClean="0">
                <a:solidFill>
                  <a:schemeClr val="accent6">
                    <a:lumMod val="50000"/>
                  </a:schemeClr>
                </a:solidFill>
              </a:rPr>
              <a:t>(известный факт, пословица, народная мудрость, чей-либо афоризм, научный факт, публицистическая информация, если она может быть проверена, информация СМИ,  ссылка на политические, религиозные  события  и постулаты, на результаты экспериментов и экспертиз, положения юридических законов и т.д.)</a:t>
            </a:r>
            <a:r>
              <a:rPr lang="ru-RU" sz="5600" dirty="0" smtClean="0">
                <a:solidFill>
                  <a:schemeClr val="accent6">
                    <a:lumMod val="50000"/>
                  </a:schemeClr>
                </a:solidFill>
              </a:rPr>
              <a:t> Важно, чтобы вы не просто привели факт как аргумент, а объяснили его применение в качестве аргумента к данной (рассматриваемой в  вашем тексте) проблеме, т.е. важен анализ опыта, извлечённого из данного факта. </a:t>
            </a:r>
            <a:r>
              <a:rPr lang="ru-RU" sz="5600" b="1" dirty="0" smtClean="0">
                <a:solidFill>
                  <a:schemeClr val="accent6">
                    <a:lumMod val="50000"/>
                  </a:schemeClr>
                </a:solidFill>
              </a:rPr>
              <a:t>Помните:</a:t>
            </a:r>
            <a:r>
              <a:rPr lang="ru-RU" sz="5600" dirty="0" smtClean="0">
                <a:solidFill>
                  <a:schemeClr val="accent6">
                    <a:lumMod val="50000"/>
                  </a:schemeClr>
                </a:solidFill>
              </a:rPr>
              <a:t> вариант аргумента: «Моя подружка  рассказывала, что …» не принимается экспертами в качестве аргумента.</a:t>
            </a:r>
          </a:p>
          <a:p>
            <a:pPr algn="just"/>
            <a:endParaRPr lang="ru-RU" dirty="0"/>
          </a:p>
        </p:txBody>
      </p:sp>
      <p:sp>
        <p:nvSpPr>
          <p:cNvPr id="5" name="Текст 4"/>
          <p:cNvSpPr>
            <a:spLocks noGrp="1"/>
          </p:cNvSpPr>
          <p:nvPr>
            <p:ph type="body" sz="quarter" idx="1"/>
          </p:nvPr>
        </p:nvSpPr>
        <p:spPr>
          <a:xfrm>
            <a:off x="179512" y="1772816"/>
            <a:ext cx="3886200" cy="2808312"/>
          </a:xfrm>
        </p:spPr>
        <p:txBody>
          <a:bodyPr>
            <a:normAutofit fontScale="70000" lnSpcReduction="20000"/>
          </a:bodyPr>
          <a:lstStyle/>
          <a:p>
            <a:pPr lvl="0"/>
            <a:endParaRPr lang="ru-RU" dirty="0" smtClean="0"/>
          </a:p>
          <a:p>
            <a:pPr lvl="0" algn="ctr"/>
            <a:r>
              <a:rPr lang="ru-RU" dirty="0" smtClean="0">
                <a:latin typeface="Bookman Old Style" pitchFamily="18" charset="0"/>
              </a:rPr>
              <a:t>Собственная точка зрения.</a:t>
            </a:r>
          </a:p>
          <a:p>
            <a:pPr lvl="0" algn="just"/>
            <a:r>
              <a:rPr lang="ru-RU" dirty="0" smtClean="0">
                <a:latin typeface="Bookman Old Style" pitchFamily="18" charset="0"/>
              </a:rPr>
              <a:t> </a:t>
            </a:r>
            <a:r>
              <a:rPr lang="ru-RU" b="0" dirty="0" smtClean="0">
                <a:latin typeface="Bookman Old Style" pitchFamily="18" charset="0"/>
              </a:rPr>
              <a:t>Здесь всё очень просто. Достаточно 2-х предложений, главное  - не забыть, что соглашаться или не соглашаться нужно с точкой зрения автора, а не с проблемой (она не просит об этом). Важно помнить, что фразы «Я согласен с мнением автора текста…» недостаточно, нужно найти аргумент к своему согласию, то есть объяснить, почему вы согласны или не согласны.</a:t>
            </a:r>
          </a:p>
          <a:p>
            <a:pPr algn="just"/>
            <a:endParaRPr lang="ru-RU" b="0" dirty="0">
              <a:latin typeface="Bookman Old Style" pitchFamily="18" charset="0"/>
            </a:endParaRPr>
          </a:p>
        </p:txBody>
      </p:sp>
      <p:sp>
        <p:nvSpPr>
          <p:cNvPr id="6" name="Текст 5"/>
          <p:cNvSpPr>
            <a:spLocks noGrp="1"/>
          </p:cNvSpPr>
          <p:nvPr>
            <p:ph type="body" sz="quarter" idx="3"/>
          </p:nvPr>
        </p:nvSpPr>
        <p:spPr>
          <a:xfrm>
            <a:off x="4499992" y="1772816"/>
            <a:ext cx="4392488" cy="640080"/>
          </a:xfrm>
        </p:spPr>
        <p:txBody>
          <a:bodyPr/>
          <a:lstStyle/>
          <a:p>
            <a:pPr algn="ctr"/>
            <a:r>
              <a:rPr lang="ru-RU" dirty="0" smtClean="0"/>
              <a:t>  Аргументы.</a:t>
            </a:r>
            <a:endParaRPr lang="ru-R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2"/>
          </p:nvPr>
        </p:nvSpPr>
        <p:spPr>
          <a:xfrm>
            <a:off x="395536" y="1752600"/>
            <a:ext cx="1814264" cy="4343400"/>
          </a:xfrm>
        </p:spPr>
        <p:txBody>
          <a:bodyPr/>
          <a:lstStyle/>
          <a:p>
            <a:r>
              <a:rPr lang="ru-RU" dirty="0" smtClean="0"/>
              <a:t>Очень важно, чтобы   выпускник имел в своём читательском арсенале  такие произведения, своеобразные </a:t>
            </a:r>
            <a:r>
              <a:rPr lang="ru-RU" dirty="0" smtClean="0"/>
              <a:t>палочки-выручалочки из любой ситуации</a:t>
            </a:r>
            <a:endParaRPr lang="ru-RU" dirty="0"/>
          </a:p>
        </p:txBody>
      </p:sp>
      <p:sp>
        <p:nvSpPr>
          <p:cNvPr id="4" name="Содержимое 3"/>
          <p:cNvSpPr>
            <a:spLocks noGrp="1"/>
          </p:cNvSpPr>
          <p:nvPr>
            <p:ph sz="quarter" idx="1"/>
          </p:nvPr>
        </p:nvSpPr>
        <p:spPr/>
        <p:txBody>
          <a:bodyPr>
            <a:normAutofit fontScale="92500" lnSpcReduction="10000"/>
          </a:bodyPr>
          <a:lstStyle/>
          <a:p>
            <a:r>
              <a:rPr lang="ru-RU" dirty="0" smtClean="0">
                <a:solidFill>
                  <a:schemeClr val="accent6">
                    <a:lumMod val="50000"/>
                  </a:schemeClr>
                </a:solidFill>
                <a:latin typeface="Bookman Old Style" pitchFamily="18" charset="0"/>
              </a:rPr>
              <a:t>Е.И. Носов рассказ «Кукла»</a:t>
            </a:r>
          </a:p>
          <a:p>
            <a:r>
              <a:rPr lang="ru-RU" dirty="0" smtClean="0">
                <a:solidFill>
                  <a:schemeClr val="accent6">
                    <a:lumMod val="50000"/>
                  </a:schemeClr>
                </a:solidFill>
                <a:latin typeface="Bookman Old Style" pitchFamily="18" charset="0"/>
              </a:rPr>
              <a:t>А.А. Платонов рассказ «Юшка»</a:t>
            </a:r>
          </a:p>
          <a:p>
            <a:r>
              <a:rPr lang="ru-RU" dirty="0" smtClean="0">
                <a:solidFill>
                  <a:schemeClr val="accent6">
                    <a:lumMod val="50000"/>
                  </a:schemeClr>
                </a:solidFill>
                <a:latin typeface="Bookman Old Style" pitchFamily="18" charset="0"/>
              </a:rPr>
              <a:t>В.П. Распутин рассказ «Уроки французского»</a:t>
            </a:r>
          </a:p>
          <a:p>
            <a:r>
              <a:rPr lang="ru-RU" dirty="0" smtClean="0">
                <a:solidFill>
                  <a:schemeClr val="accent6">
                    <a:lumMod val="50000"/>
                  </a:schemeClr>
                </a:solidFill>
                <a:latin typeface="Bookman Old Style" pitchFamily="18" charset="0"/>
              </a:rPr>
              <a:t>А.С. Пушкин повесть «Капитанская дочка»</a:t>
            </a:r>
          </a:p>
          <a:p>
            <a:r>
              <a:rPr lang="ru-RU" dirty="0" smtClean="0">
                <a:solidFill>
                  <a:schemeClr val="accent6">
                    <a:lumMod val="50000"/>
                  </a:schemeClr>
                </a:solidFill>
                <a:latin typeface="Bookman Old Style" pitchFamily="18" charset="0"/>
              </a:rPr>
              <a:t>Л.Н. Толстой «Война и мир»</a:t>
            </a:r>
          </a:p>
          <a:p>
            <a:r>
              <a:rPr lang="ru-RU" dirty="0" smtClean="0">
                <a:solidFill>
                  <a:schemeClr val="accent6">
                    <a:lumMod val="50000"/>
                  </a:schemeClr>
                </a:solidFill>
                <a:latin typeface="Bookman Old Style" pitchFamily="18" charset="0"/>
              </a:rPr>
              <a:t>Афоризмы Аристотеля, Платона, Конфуция; пословицы, высказывания</a:t>
            </a:r>
          </a:p>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Текст 8"/>
          <p:cNvSpPr>
            <a:spLocks noGrp="1"/>
          </p:cNvSpPr>
          <p:nvPr>
            <p:ph type="body" sz="half" idx="2"/>
          </p:nvPr>
        </p:nvSpPr>
        <p:spPr>
          <a:xfrm>
            <a:off x="1547664" y="1556792"/>
            <a:ext cx="7596336" cy="3096344"/>
          </a:xfrm>
        </p:spPr>
        <p:txBody>
          <a:bodyPr>
            <a:normAutofit fontScale="77500" lnSpcReduction="20000"/>
          </a:bodyPr>
          <a:lstStyle/>
          <a:p>
            <a:pPr algn="just"/>
            <a:r>
              <a:rPr lang="ru-RU" dirty="0" smtClean="0">
                <a:solidFill>
                  <a:schemeClr val="accent6">
                    <a:lumMod val="50000"/>
                  </a:schemeClr>
                </a:solidFill>
              </a:rPr>
              <a:t>	</a:t>
            </a:r>
            <a:r>
              <a:rPr lang="ru-RU" dirty="0" smtClean="0">
                <a:solidFill>
                  <a:schemeClr val="accent6">
                    <a:lumMod val="50000"/>
                  </a:schemeClr>
                </a:solidFill>
                <a:latin typeface="Bookman Old Style" pitchFamily="18" charset="0"/>
              </a:rPr>
              <a:t>Хорошая композиция требует согласованности всех частей сочинения, поэтому очень    важно «закольцевать» вашу работу, а значит, в заключительной части подводится итог всему вышесказанному, делается вывод.</a:t>
            </a:r>
          </a:p>
          <a:p>
            <a:pPr algn="just"/>
            <a:r>
              <a:rPr lang="ru-RU" dirty="0" smtClean="0">
                <a:solidFill>
                  <a:schemeClr val="accent6">
                    <a:lumMod val="50000"/>
                  </a:schemeClr>
                </a:solidFill>
                <a:latin typeface="Bookman Old Style" pitchFamily="18" charset="0"/>
              </a:rPr>
              <a:t>	Хороший вариант (безотказный): во вступлении задать некоторый вопрос, определяющий проблематику текста, а в заключении – повторить этот вопрос, поставив перед ним слово «так» и ответить на вопрос</a:t>
            </a:r>
            <a:r>
              <a:rPr lang="ru-RU" i="1" dirty="0" smtClean="0">
                <a:solidFill>
                  <a:schemeClr val="accent6">
                    <a:lumMod val="50000"/>
                  </a:schemeClr>
                </a:solidFill>
                <a:latin typeface="Bookman Old Style" pitchFamily="18" charset="0"/>
              </a:rPr>
              <a:t>. Например: (Вступление – Что такое культура? Окончание: Так что же такое культура? Культура – это система ценностей… и т.д.)</a:t>
            </a:r>
            <a:endParaRPr lang="ru-RU" dirty="0" smtClean="0">
              <a:solidFill>
                <a:schemeClr val="accent6">
                  <a:lumMod val="50000"/>
                </a:schemeClr>
              </a:solidFill>
              <a:latin typeface="Bookman Old Style" pitchFamily="18" charset="0"/>
            </a:endParaRPr>
          </a:p>
          <a:p>
            <a:pPr algn="just"/>
            <a:r>
              <a:rPr lang="ru-RU" dirty="0" smtClean="0">
                <a:solidFill>
                  <a:schemeClr val="accent6">
                    <a:lumMod val="50000"/>
                  </a:schemeClr>
                </a:solidFill>
                <a:latin typeface="Bookman Old Style" pitchFamily="18" charset="0"/>
              </a:rPr>
              <a:t>	Без хорошей концовки не может быть хорошего балла за сочинение – это психологически обоснованно (эксперт тоже человек, и, как любой человек, работающий с информацией, эмоционально реагирует на финальную часть текста: чем убедительнее, ярче заключение, тем больше шансов получить «лишний» балл)</a:t>
            </a:r>
          </a:p>
          <a:p>
            <a:pPr algn="just"/>
            <a:r>
              <a:rPr lang="ru-RU" dirty="0" smtClean="0">
                <a:solidFill>
                  <a:schemeClr val="accent6">
                    <a:lumMod val="50000"/>
                  </a:schemeClr>
                </a:solidFill>
                <a:latin typeface="Bookman Old Style" pitchFamily="18" charset="0"/>
              </a:rPr>
              <a:t>	Вариантами концовки сочинения также могут быть: некое обобщение, сделанное по проблеме текста; цитата из текста; призыв; нравственный вывод; афоризм; возврат к началу – «кольцо»; пословица; обращение к читателю, а также сочетание этих приёмов.</a:t>
            </a:r>
          </a:p>
          <a:p>
            <a:endParaRPr lang="ru-RU" dirty="0"/>
          </a:p>
        </p:txBody>
      </p:sp>
      <p:sp>
        <p:nvSpPr>
          <p:cNvPr id="7" name="Заголовок 6"/>
          <p:cNvSpPr>
            <a:spLocks noGrp="1"/>
          </p:cNvSpPr>
          <p:nvPr>
            <p:ph type="title"/>
          </p:nvPr>
        </p:nvSpPr>
        <p:spPr>
          <a:xfrm>
            <a:off x="1475656" y="332656"/>
            <a:ext cx="7315200" cy="685800"/>
          </a:xfrm>
        </p:spPr>
        <p:txBody>
          <a:bodyPr>
            <a:normAutofit fontScale="90000"/>
          </a:bodyPr>
          <a:lstStyle/>
          <a:p>
            <a:pPr algn="ctr"/>
            <a:r>
              <a:rPr lang="ru-RU" b="1" dirty="0" smtClean="0">
                <a:solidFill>
                  <a:schemeClr val="accent2">
                    <a:lumMod val="75000"/>
                  </a:schemeClr>
                </a:solidFill>
                <a:latin typeface="Bookman Old Style" pitchFamily="18" charset="0"/>
              </a:rPr>
              <a:t>Заключение – вывод</a:t>
            </a:r>
            <a:r>
              <a:rPr lang="ru-RU" dirty="0" smtClean="0">
                <a:solidFill>
                  <a:schemeClr val="accent2">
                    <a:lumMod val="75000"/>
                  </a:schemeClr>
                </a:solidFill>
                <a:latin typeface="Bookman Old Style" pitchFamily="18" charset="0"/>
              </a:rPr>
              <a:t/>
            </a:r>
            <a:br>
              <a:rPr lang="ru-RU" dirty="0" smtClean="0">
                <a:solidFill>
                  <a:schemeClr val="accent2">
                    <a:lumMod val="75000"/>
                  </a:schemeClr>
                </a:solidFill>
                <a:latin typeface="Bookman Old Style" pitchFamily="18" charset="0"/>
              </a:rPr>
            </a:br>
            <a:endParaRPr lang="ru-RU" dirty="0">
              <a:solidFill>
                <a:schemeClr val="accent2">
                  <a:lumMod val="75000"/>
                </a:schemeClr>
              </a:solidFill>
              <a:latin typeface="Bookman Old Style" pitchFamily="18" charset="0"/>
            </a:endParaRPr>
          </a:p>
        </p:txBody>
      </p:sp>
      <p:sp>
        <p:nvSpPr>
          <p:cNvPr id="28673" name="Rectangle 1"/>
          <p:cNvSpPr>
            <a:spLocks noChangeArrowheads="1"/>
          </p:cNvSpPr>
          <p:nvPr/>
        </p:nvSpPr>
        <p:spPr bwMode="auto">
          <a:xfrm>
            <a:off x="1547664" y="4781763"/>
            <a:ext cx="6732240" cy="4924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Times New Roman" pitchFamily="18" charset="0"/>
              </a:rPr>
              <a:t>	</a:t>
            </a:r>
            <a:r>
              <a:rPr kumimoji="0" lang="ru-RU" sz="1300" b="0" i="0" u="none" strike="noStrike" cap="none" normalizeH="0" baseline="0" dirty="0" smtClean="0">
                <a:ln>
                  <a:noFill/>
                </a:ln>
                <a:solidFill>
                  <a:schemeClr val="accent2">
                    <a:lumMod val="75000"/>
                  </a:schemeClr>
                </a:solidFill>
                <a:effectLst/>
                <a:latin typeface="Bookman Old Style" pitchFamily="18" charset="0"/>
                <a:ea typeface="Times New Roman" pitchFamily="18" charset="0"/>
                <a:cs typeface="Times New Roman" pitchFamily="18" charset="0"/>
              </a:rPr>
              <a:t>Не бойтесь такого знака, как многоточие (особенно в конце вашей работы), но помните, что он должен быть логически обоснован.</a:t>
            </a:r>
            <a:endParaRPr kumimoji="0" lang="ru-RU" sz="1300" b="0" i="0" u="none" strike="noStrike" cap="none" normalizeH="0" baseline="0" dirty="0" smtClean="0">
              <a:ln>
                <a:noFill/>
              </a:ln>
              <a:solidFill>
                <a:schemeClr val="accent2">
                  <a:lumMod val="75000"/>
                </a:schemeClr>
              </a:solidFill>
              <a:effectLst/>
              <a:latin typeface="Bookman Old Style"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fontScale="90000"/>
          </a:bodyPr>
          <a:lstStyle/>
          <a:p>
            <a:pPr algn="ctr"/>
            <a:r>
              <a:rPr lang="ru-RU" dirty="0" smtClean="0">
                <a:latin typeface="Bookman Old Style" pitchFamily="18" charset="0"/>
              </a:rPr>
              <a:t>СПАСИБО ЗА ВНИМАНИЕ!</a:t>
            </a:r>
            <a:endParaRPr lang="ru-RU" dirty="0">
              <a:latin typeface="Bookman Old Style" pitchFamily="18"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Содержимое 7"/>
          <p:cNvSpPr>
            <a:spLocks noGrp="1"/>
          </p:cNvSpPr>
          <p:nvPr>
            <p:ph sz="quarter" idx="1"/>
          </p:nvPr>
        </p:nvSpPr>
        <p:spPr/>
        <p:txBody>
          <a:bodyPr/>
          <a:lstStyle/>
          <a:p>
            <a:r>
              <a:rPr lang="ru-RU" sz="3200" b="1" dirty="0" smtClean="0">
                <a:solidFill>
                  <a:schemeClr val="accent6">
                    <a:lumMod val="50000"/>
                  </a:schemeClr>
                </a:solidFill>
                <a:latin typeface="Bookman Old Style" pitchFamily="18" charset="0"/>
                <a:ea typeface="Times New Roman" pitchFamily="18" charset="0"/>
                <a:cs typeface="Times New Roman" pitchFamily="18" charset="0"/>
              </a:rPr>
              <a:t>Цель:</a:t>
            </a:r>
            <a:r>
              <a:rPr lang="ru-RU" sz="3200" dirty="0" smtClean="0">
                <a:solidFill>
                  <a:schemeClr val="accent6">
                    <a:lumMod val="50000"/>
                  </a:schemeClr>
                </a:solidFill>
                <a:latin typeface="Bookman Old Style" pitchFamily="18" charset="0"/>
                <a:ea typeface="Times New Roman" pitchFamily="18" charset="0"/>
                <a:cs typeface="Times New Roman" pitchFamily="18" charset="0"/>
              </a:rPr>
              <a:t> формирование опыта организации подготовки учащихся к написанию сочинения-рассуждения</a:t>
            </a:r>
            <a:endParaRPr lang="ru-RU" sz="3200" dirty="0" smtClean="0">
              <a:solidFill>
                <a:schemeClr val="accent6">
                  <a:lumMod val="50000"/>
                </a:schemeClr>
              </a:solidFill>
              <a:latin typeface="Bookman Old Style" pitchFamily="18" charset="0"/>
              <a:cs typeface="Times New Roman" pitchFamily="18" charset="0"/>
            </a:endParaRPr>
          </a:p>
          <a:p>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eaLnBrk="1" fontAlgn="auto" hangingPunct="1">
              <a:spcAft>
                <a:spcPts val="0"/>
              </a:spcAft>
              <a:defRPr/>
            </a:pPr>
            <a:r>
              <a:rPr lang="ru-RU" dirty="0" smtClean="0">
                <a:solidFill>
                  <a:schemeClr val="accent2">
                    <a:lumMod val="75000"/>
                  </a:schemeClr>
                </a:solidFill>
              </a:rPr>
              <a:t>Часть С</a:t>
            </a:r>
            <a:endParaRPr lang="ru-RU" dirty="0">
              <a:solidFill>
                <a:schemeClr val="accent2">
                  <a:lumMod val="75000"/>
                </a:schemeClr>
              </a:solidFill>
            </a:endParaRPr>
          </a:p>
        </p:txBody>
      </p:sp>
      <p:graphicFrame>
        <p:nvGraphicFramePr>
          <p:cNvPr id="3074" name="Содержимое 3"/>
          <p:cNvGraphicFramePr>
            <a:graphicFrameLocks noGrp="1"/>
          </p:cNvGraphicFramePr>
          <p:nvPr>
            <p:ph idx="1"/>
          </p:nvPr>
        </p:nvGraphicFramePr>
        <p:xfrm>
          <a:off x="539750" y="1778000"/>
          <a:ext cx="8153400" cy="4089400"/>
        </p:xfrm>
        <a:graphic>
          <a:graphicData uri="http://schemas.openxmlformats.org/presentationml/2006/ole">
            <p:oleObj spid="_x0000_s27650" name="Worksheet" r:id="rId4" imgW="9096245" imgH="4562517" progId="Excel.Sheet.8">
              <p:embed/>
            </p:oleObj>
          </a:graphicData>
        </a:graphic>
      </p:graphicFrame>
      <p:sp>
        <p:nvSpPr>
          <p:cNvPr id="3076" name="TextBox 5"/>
          <p:cNvSpPr txBox="1">
            <a:spLocks noChangeArrowheads="1"/>
          </p:cNvSpPr>
          <p:nvPr/>
        </p:nvSpPr>
        <p:spPr bwMode="auto">
          <a:xfrm>
            <a:off x="2214563" y="6072188"/>
            <a:ext cx="5000625" cy="646112"/>
          </a:xfrm>
          <a:prstGeom prst="rect">
            <a:avLst/>
          </a:prstGeom>
          <a:noFill/>
          <a:ln w="9525">
            <a:noFill/>
            <a:miter lim="800000"/>
            <a:headEnd/>
            <a:tailEnd/>
          </a:ln>
        </p:spPr>
        <p:txBody>
          <a:bodyPr>
            <a:spAutoFit/>
          </a:bodyPr>
          <a:lstStyle/>
          <a:p>
            <a:r>
              <a:rPr lang="ru-RU" dirty="0">
                <a:solidFill>
                  <a:schemeClr val="accent6">
                    <a:lumMod val="50000"/>
                  </a:schemeClr>
                </a:solidFill>
                <a:latin typeface="Franklin Gothic Book" pitchFamily="34" charset="0"/>
              </a:rPr>
              <a:t>3 б			1 б</a:t>
            </a:r>
          </a:p>
          <a:p>
            <a:r>
              <a:rPr lang="ru-RU" dirty="0">
                <a:solidFill>
                  <a:schemeClr val="accent6">
                    <a:lumMod val="50000"/>
                  </a:schemeClr>
                </a:solidFill>
                <a:latin typeface="Franklin Gothic Book" pitchFamily="34" charset="0"/>
              </a:rPr>
              <a:t>2 б          			 0 б</a:t>
            </a:r>
          </a:p>
        </p:txBody>
      </p:sp>
      <p:sp>
        <p:nvSpPr>
          <p:cNvPr id="7" name="Прямоугольник 6"/>
          <p:cNvSpPr/>
          <p:nvPr/>
        </p:nvSpPr>
        <p:spPr>
          <a:xfrm>
            <a:off x="1928813" y="6143625"/>
            <a:ext cx="214312" cy="214313"/>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rgbClr val="FFFF00"/>
              </a:solidFill>
            </a:endParaRPr>
          </a:p>
        </p:txBody>
      </p:sp>
      <p:sp>
        <p:nvSpPr>
          <p:cNvPr id="8" name="Прямоугольник 7"/>
          <p:cNvSpPr/>
          <p:nvPr/>
        </p:nvSpPr>
        <p:spPr>
          <a:xfrm>
            <a:off x="1928813" y="6429375"/>
            <a:ext cx="214312" cy="21431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rgbClr val="FFFF00"/>
              </a:solidFill>
            </a:endParaRPr>
          </a:p>
        </p:txBody>
      </p:sp>
      <p:sp>
        <p:nvSpPr>
          <p:cNvPr id="9" name="Прямоугольник 8"/>
          <p:cNvSpPr/>
          <p:nvPr/>
        </p:nvSpPr>
        <p:spPr>
          <a:xfrm>
            <a:off x="4786313" y="6143625"/>
            <a:ext cx="214312" cy="214313"/>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rgbClr val="FFFF00"/>
              </a:solidFill>
            </a:endParaRPr>
          </a:p>
        </p:txBody>
      </p:sp>
      <p:sp>
        <p:nvSpPr>
          <p:cNvPr id="10" name="Прямоугольник 9"/>
          <p:cNvSpPr/>
          <p:nvPr/>
        </p:nvSpPr>
        <p:spPr>
          <a:xfrm>
            <a:off x="4786313" y="6429375"/>
            <a:ext cx="214312" cy="214313"/>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0680" y="372616"/>
            <a:ext cx="7343728" cy="608112"/>
          </a:xfrm>
        </p:spPr>
        <p:txBody>
          <a:bodyPr>
            <a:noAutofit/>
          </a:bodyPr>
          <a:lstStyle/>
          <a:p>
            <a:pPr algn="ctr">
              <a:defRPr/>
            </a:pPr>
            <a:r>
              <a:rPr lang="ru-RU" sz="2900" dirty="0" smtClean="0">
                <a:solidFill>
                  <a:schemeClr val="accent2">
                    <a:lumMod val="75000"/>
                  </a:schemeClr>
                </a:solidFill>
                <a:latin typeface="Bookman Old Style" pitchFamily="18" charset="0"/>
              </a:rPr>
              <a:t>Поэлементный анализ части С  ЕГЭ по русскому языку в </a:t>
            </a:r>
            <a:r>
              <a:rPr lang="ru-RU" sz="2900" dirty="0" err="1" smtClean="0">
                <a:solidFill>
                  <a:schemeClr val="accent2">
                    <a:lumMod val="75000"/>
                  </a:schemeClr>
                </a:solidFill>
                <a:latin typeface="Bookman Old Style" pitchFamily="18" charset="0"/>
              </a:rPr>
              <a:t>Хангаласском</a:t>
            </a:r>
            <a:r>
              <a:rPr lang="ru-RU" sz="2900" dirty="0" smtClean="0">
                <a:solidFill>
                  <a:schemeClr val="accent2">
                    <a:lumMod val="75000"/>
                  </a:schemeClr>
                </a:solidFill>
                <a:latin typeface="Bookman Old Style" pitchFamily="18" charset="0"/>
              </a:rPr>
              <a:t> улусе показал:</a:t>
            </a:r>
            <a:endParaRPr lang="ru-RU" sz="2900" dirty="0">
              <a:solidFill>
                <a:schemeClr val="accent2">
                  <a:lumMod val="75000"/>
                </a:schemeClr>
              </a:solidFill>
              <a:latin typeface="Bookman Old Style" pitchFamily="18" charset="0"/>
            </a:endParaRPr>
          </a:p>
        </p:txBody>
      </p:sp>
      <p:sp>
        <p:nvSpPr>
          <p:cNvPr id="3" name="Содержимое 2"/>
          <p:cNvSpPr>
            <a:spLocks noGrp="1"/>
          </p:cNvSpPr>
          <p:nvPr>
            <p:ph idx="1"/>
          </p:nvPr>
        </p:nvSpPr>
        <p:spPr>
          <a:xfrm>
            <a:off x="304800" y="1700808"/>
            <a:ext cx="8686800" cy="4680520"/>
          </a:xfrm>
        </p:spPr>
        <p:txBody>
          <a:bodyPr>
            <a:normAutofit fontScale="70000" lnSpcReduction="20000"/>
          </a:bodyPr>
          <a:lstStyle/>
          <a:p>
            <a:pPr marL="514350" indent="-514350" eaLnBrk="1" fontAlgn="auto" hangingPunct="1">
              <a:spcAft>
                <a:spcPts val="0"/>
              </a:spcAft>
              <a:buFont typeface="Wingdings 2"/>
              <a:buAutoNum type="arabicPeriod"/>
              <a:defRPr/>
            </a:pPr>
            <a:r>
              <a:rPr lang="ru-RU" dirty="0" smtClean="0">
                <a:solidFill>
                  <a:schemeClr val="accent6">
                    <a:lumMod val="50000"/>
                  </a:schemeClr>
                </a:solidFill>
                <a:latin typeface="Bookman Old Style" pitchFamily="18" charset="0"/>
              </a:rPr>
              <a:t>Недостаточно отработан алгоритм написания сочинения-рассуждения.</a:t>
            </a:r>
          </a:p>
          <a:p>
            <a:pPr marL="514350" indent="-514350" eaLnBrk="1" fontAlgn="auto" hangingPunct="1">
              <a:spcAft>
                <a:spcPts val="0"/>
              </a:spcAft>
              <a:buFont typeface="Wingdings 2"/>
              <a:buAutoNum type="arabicPeriod"/>
              <a:defRPr/>
            </a:pPr>
            <a:r>
              <a:rPr lang="ru-RU" dirty="0" smtClean="0">
                <a:solidFill>
                  <a:schemeClr val="accent6">
                    <a:lumMod val="50000"/>
                  </a:schemeClr>
                </a:solidFill>
                <a:latin typeface="Bookman Old Style" pitchFamily="18" charset="0"/>
              </a:rPr>
              <a:t>Не обращается должного внимания на комментарий к сформулированной проблеме (С2)</a:t>
            </a:r>
          </a:p>
          <a:p>
            <a:pPr marL="514350" indent="-514350" eaLnBrk="1" fontAlgn="auto" hangingPunct="1">
              <a:spcAft>
                <a:spcPts val="0"/>
              </a:spcAft>
              <a:buFont typeface="Wingdings 2"/>
              <a:buAutoNum type="arabicPeriod"/>
              <a:defRPr/>
            </a:pPr>
            <a:r>
              <a:rPr lang="ru-RU" dirty="0" smtClean="0">
                <a:solidFill>
                  <a:schemeClr val="accent6">
                    <a:lumMod val="50000"/>
                  </a:schemeClr>
                </a:solidFill>
                <a:latin typeface="Bookman Old Style" pitchFamily="18" charset="0"/>
              </a:rPr>
              <a:t>23% выпускников не имеют в своем читательском арсенале произведения для аргументации собственного мнения (С4)</a:t>
            </a:r>
          </a:p>
          <a:p>
            <a:pPr marL="514350" indent="-514350" eaLnBrk="1" fontAlgn="auto" hangingPunct="1">
              <a:spcAft>
                <a:spcPts val="0"/>
              </a:spcAft>
              <a:buFont typeface="Wingdings 2"/>
              <a:buAutoNum type="arabicPeriod"/>
              <a:defRPr/>
            </a:pPr>
            <a:r>
              <a:rPr lang="ru-RU" dirty="0" smtClean="0">
                <a:solidFill>
                  <a:schemeClr val="accent6">
                    <a:lumMod val="50000"/>
                  </a:schemeClr>
                </a:solidFill>
                <a:latin typeface="Bookman Old Style" pitchFamily="18" charset="0"/>
              </a:rPr>
              <a:t>17% выпускников допустили нарушения в абзацном членении текста</a:t>
            </a:r>
          </a:p>
          <a:p>
            <a:pPr marL="514350" indent="-514350" eaLnBrk="1" fontAlgn="auto" hangingPunct="1">
              <a:spcAft>
                <a:spcPts val="0"/>
              </a:spcAft>
              <a:buFont typeface="Wingdings 2"/>
              <a:buAutoNum type="arabicPeriod"/>
              <a:defRPr/>
            </a:pPr>
            <a:r>
              <a:rPr lang="ru-RU" dirty="0" smtClean="0">
                <a:solidFill>
                  <a:schemeClr val="accent6">
                    <a:lumMod val="50000"/>
                  </a:schemeClr>
                </a:solidFill>
                <a:latin typeface="Bookman Old Style" pitchFamily="18" charset="0"/>
              </a:rPr>
              <a:t>У 82% выпускников речь не отличается выразительностью</a:t>
            </a:r>
          </a:p>
          <a:p>
            <a:pPr marL="514350" indent="-514350" eaLnBrk="1" fontAlgn="auto" hangingPunct="1">
              <a:spcAft>
                <a:spcPts val="0"/>
              </a:spcAft>
              <a:buFont typeface="Wingdings 2"/>
              <a:buAutoNum type="arabicPeriod"/>
              <a:defRPr/>
            </a:pPr>
            <a:r>
              <a:rPr lang="ru-RU" dirty="0" smtClean="0">
                <a:solidFill>
                  <a:schemeClr val="accent6">
                    <a:lumMod val="50000"/>
                  </a:schemeClr>
                </a:solidFill>
                <a:latin typeface="Bookman Old Style" pitchFamily="18" charset="0"/>
              </a:rPr>
              <a:t>Только 17 % выпускников показали высший балл по орфографической, пунктуационной, грамматической, речевой грамотности.</a:t>
            </a:r>
          </a:p>
          <a:p>
            <a:pPr marL="514350" indent="-514350" eaLnBrk="1" fontAlgn="auto" hangingPunct="1">
              <a:spcAft>
                <a:spcPts val="0"/>
              </a:spcAft>
              <a:buFont typeface="Wingdings 2"/>
              <a:buAutoNum type="arabicPeriod"/>
              <a:defRPr/>
            </a:pPr>
            <a:r>
              <a:rPr lang="ru-RU" dirty="0" smtClean="0">
                <a:solidFill>
                  <a:schemeClr val="accent6">
                    <a:lumMod val="50000"/>
                  </a:schemeClr>
                </a:solidFill>
                <a:latin typeface="Bookman Old Style" pitchFamily="18" charset="0"/>
              </a:rPr>
              <a:t>11 % выпускников допустили этические ошибки</a:t>
            </a:r>
          </a:p>
          <a:p>
            <a:pPr marL="514350" indent="-514350" eaLnBrk="1" fontAlgn="auto" hangingPunct="1">
              <a:spcAft>
                <a:spcPts val="0"/>
              </a:spcAft>
              <a:buFont typeface="Wingdings 2"/>
              <a:buAutoNum type="arabicPeriod"/>
              <a:defRPr/>
            </a:pPr>
            <a:r>
              <a:rPr lang="ru-RU" dirty="0" smtClean="0">
                <a:solidFill>
                  <a:schemeClr val="accent6">
                    <a:lumMod val="50000"/>
                  </a:schemeClr>
                </a:solidFill>
                <a:latin typeface="Bookman Old Style" pitchFamily="18" charset="0"/>
              </a:rPr>
              <a:t>17 % выпускников нарушили соблюдение </a:t>
            </a:r>
            <a:r>
              <a:rPr lang="ru-RU" dirty="0" err="1" smtClean="0">
                <a:solidFill>
                  <a:schemeClr val="accent6">
                    <a:lumMod val="50000"/>
                  </a:schemeClr>
                </a:solidFill>
                <a:latin typeface="Bookman Old Style" pitchFamily="18" charset="0"/>
              </a:rPr>
              <a:t>фактологической</a:t>
            </a:r>
            <a:r>
              <a:rPr lang="ru-RU" dirty="0" smtClean="0">
                <a:solidFill>
                  <a:schemeClr val="accent6">
                    <a:lumMod val="50000"/>
                  </a:schemeClr>
                </a:solidFill>
                <a:latin typeface="Bookman Old Style" pitchFamily="18" charset="0"/>
              </a:rPr>
              <a:t> точности</a:t>
            </a:r>
          </a:p>
          <a:p>
            <a:pPr marL="514350" indent="-514350" eaLnBrk="1" fontAlgn="auto" hangingPunct="1">
              <a:spcAft>
                <a:spcPts val="0"/>
              </a:spcAft>
              <a:buFont typeface="Wingdings 2"/>
              <a:buAutoNum type="arabicPeriod"/>
              <a:defRPr/>
            </a:pPr>
            <a:endParaRPr lang="ru-RU" dirty="0" smtClean="0">
              <a:latin typeface="Bookman Old Style" pitchFamily="18" charset="0"/>
            </a:endParaRPr>
          </a:p>
          <a:p>
            <a:pPr marL="514350" indent="-514350" eaLnBrk="1" fontAlgn="auto" hangingPunct="1">
              <a:spcAft>
                <a:spcPts val="0"/>
              </a:spcAft>
              <a:buFont typeface="Wingdings 2"/>
              <a:buAutoNum type="arabicPeriod"/>
              <a:defRPr/>
            </a:pPr>
            <a:endParaRPr lang="ru-RU" dirty="0" smtClean="0">
              <a:latin typeface="Bookman Old Style" pitchFamily="18" charset="0"/>
            </a:endParaRPr>
          </a:p>
          <a:p>
            <a:pPr marL="514350" indent="-514350" eaLnBrk="1" fontAlgn="auto" hangingPunct="1">
              <a:spcAft>
                <a:spcPts val="0"/>
              </a:spcAft>
              <a:buFont typeface="Wingdings 2"/>
              <a:buAutoNum type="arabicPeriod"/>
              <a:defRPr/>
            </a:pPr>
            <a:endParaRPr lang="ru-RU" dirty="0" smtClean="0"/>
          </a:p>
          <a:p>
            <a:pPr marL="514350" indent="-514350" eaLnBrk="1" fontAlgn="auto" hangingPunct="1">
              <a:spcAft>
                <a:spcPts val="0"/>
              </a:spcAft>
              <a:buFont typeface="Wingdings 2"/>
              <a:buAutoNum type="arabicPeriod"/>
              <a:defRPr/>
            </a:pPr>
            <a:endParaRPr lang="ru-RU" dirty="0" smtClean="0"/>
          </a:p>
          <a:p>
            <a:pPr marL="514350" indent="-514350" eaLnBrk="1" fontAlgn="auto" hangingPunct="1">
              <a:spcAft>
                <a:spcPts val="0"/>
              </a:spcAft>
              <a:buFont typeface="Wingdings 2"/>
              <a:buAutoNum type="arabicPeriod"/>
              <a:defRPr/>
            </a:pP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pPr algn="ctr"/>
            <a:r>
              <a:rPr lang="ru-RU" dirty="0" smtClean="0">
                <a:solidFill>
                  <a:schemeClr val="accent2">
                    <a:lumMod val="75000"/>
                  </a:schemeClr>
                </a:solidFill>
              </a:rPr>
              <a:t>Результаты части С выпускников гимназии</a:t>
            </a:r>
            <a:endParaRPr lang="ru-RU" dirty="0">
              <a:solidFill>
                <a:schemeClr val="accent2">
                  <a:lumMod val="75000"/>
                </a:schemeClr>
              </a:solidFill>
            </a:endParaRPr>
          </a:p>
        </p:txBody>
      </p:sp>
      <p:graphicFrame>
        <p:nvGraphicFramePr>
          <p:cNvPr id="7" name="Содержимое 6"/>
          <p:cNvGraphicFramePr>
            <a:graphicFrameLocks noGrp="1"/>
          </p:cNvGraphicFramePr>
          <p:nvPr>
            <p:ph sz="quarter" idx="2"/>
          </p:nvPr>
        </p:nvGraphicFramePr>
        <p:xfrm>
          <a:off x="611560" y="2492896"/>
          <a:ext cx="3886200" cy="1381760"/>
        </p:xfrm>
        <a:graphic>
          <a:graphicData uri="http://schemas.openxmlformats.org/drawingml/2006/table">
            <a:tbl>
              <a:tblPr firstRow="1" bandRow="1">
                <a:tableStyleId>{5C22544A-7EE6-4342-B048-85BDC9FD1C3A}</a:tableStyleId>
              </a:tblPr>
              <a:tblGrid>
                <a:gridCol w="1943100"/>
                <a:gridCol w="1943100"/>
              </a:tblGrid>
              <a:tr h="370840">
                <a:tc>
                  <a:txBody>
                    <a:bodyPr/>
                    <a:lstStyle/>
                    <a:p>
                      <a:pPr algn="ctr"/>
                      <a:r>
                        <a:rPr lang="ru-RU" dirty="0" smtClean="0"/>
                        <a:t>Максимальный </a:t>
                      </a:r>
                      <a:r>
                        <a:rPr lang="ru-RU" baseline="0" dirty="0" smtClean="0"/>
                        <a:t> балл - 21</a:t>
                      </a:r>
                      <a:endParaRPr lang="ru-RU" dirty="0"/>
                    </a:p>
                  </a:txBody>
                  <a:tcPr/>
                </a:tc>
                <a:tc>
                  <a:txBody>
                    <a:bodyPr/>
                    <a:lstStyle/>
                    <a:p>
                      <a:pPr algn="ctr"/>
                      <a:r>
                        <a:rPr lang="ru-RU" dirty="0" smtClean="0"/>
                        <a:t>1</a:t>
                      </a:r>
                      <a:endParaRPr lang="ru-RU" dirty="0"/>
                    </a:p>
                  </a:txBody>
                  <a:tcPr/>
                </a:tc>
              </a:tr>
              <a:tr h="370840">
                <a:tc>
                  <a:txBody>
                    <a:bodyPr/>
                    <a:lstStyle/>
                    <a:p>
                      <a:pPr algn="ctr"/>
                      <a:r>
                        <a:rPr lang="ru-RU" baseline="0" dirty="0" smtClean="0">
                          <a:solidFill>
                            <a:schemeClr val="accent2">
                              <a:lumMod val="75000"/>
                            </a:schemeClr>
                          </a:solidFill>
                        </a:rPr>
                        <a:t>18 – 20 баллов</a:t>
                      </a:r>
                      <a:endParaRPr lang="ru-RU" dirty="0">
                        <a:solidFill>
                          <a:schemeClr val="accent2">
                            <a:lumMod val="75000"/>
                          </a:schemeClr>
                        </a:solidFill>
                      </a:endParaRPr>
                    </a:p>
                  </a:txBody>
                  <a:tcPr/>
                </a:tc>
                <a:tc>
                  <a:txBody>
                    <a:bodyPr/>
                    <a:lstStyle/>
                    <a:p>
                      <a:pPr algn="ctr"/>
                      <a:r>
                        <a:rPr lang="ru-RU" dirty="0" smtClean="0">
                          <a:solidFill>
                            <a:schemeClr val="accent2">
                              <a:lumMod val="75000"/>
                            </a:schemeClr>
                          </a:solidFill>
                        </a:rPr>
                        <a:t>7</a:t>
                      </a:r>
                      <a:endParaRPr lang="ru-RU" dirty="0">
                        <a:solidFill>
                          <a:schemeClr val="accent2">
                            <a:lumMod val="75000"/>
                          </a:schemeClr>
                        </a:solidFill>
                      </a:endParaRPr>
                    </a:p>
                  </a:txBody>
                  <a:tcPr/>
                </a:tc>
              </a:tr>
              <a:tr h="370840">
                <a:tc>
                  <a:txBody>
                    <a:bodyPr/>
                    <a:lstStyle/>
                    <a:p>
                      <a:pPr algn="ctr"/>
                      <a:r>
                        <a:rPr lang="ru-RU" dirty="0" smtClean="0">
                          <a:solidFill>
                            <a:schemeClr val="accent2">
                              <a:lumMod val="75000"/>
                            </a:schemeClr>
                          </a:solidFill>
                        </a:rPr>
                        <a:t>15-17 баллов</a:t>
                      </a:r>
                      <a:endParaRPr lang="ru-RU" dirty="0">
                        <a:solidFill>
                          <a:schemeClr val="accent2">
                            <a:lumMod val="75000"/>
                          </a:schemeClr>
                        </a:solidFill>
                      </a:endParaRPr>
                    </a:p>
                  </a:txBody>
                  <a:tcPr/>
                </a:tc>
                <a:tc>
                  <a:txBody>
                    <a:bodyPr/>
                    <a:lstStyle/>
                    <a:p>
                      <a:pPr algn="ctr"/>
                      <a:r>
                        <a:rPr lang="ru-RU" dirty="0" smtClean="0">
                          <a:solidFill>
                            <a:schemeClr val="accent2">
                              <a:lumMod val="75000"/>
                            </a:schemeClr>
                          </a:solidFill>
                        </a:rPr>
                        <a:t>4</a:t>
                      </a:r>
                      <a:endParaRPr lang="ru-RU" dirty="0">
                        <a:solidFill>
                          <a:schemeClr val="accent2">
                            <a:lumMod val="75000"/>
                          </a:schemeClr>
                        </a:solidFill>
                      </a:endParaRPr>
                    </a:p>
                  </a:txBody>
                  <a:tcPr/>
                </a:tc>
              </a:tr>
            </a:tbl>
          </a:graphicData>
        </a:graphic>
      </p:graphicFrame>
      <p:graphicFrame>
        <p:nvGraphicFramePr>
          <p:cNvPr id="8" name="Содержимое 7"/>
          <p:cNvGraphicFramePr>
            <a:graphicFrameLocks noGrp="1"/>
          </p:cNvGraphicFramePr>
          <p:nvPr>
            <p:ph sz="quarter" idx="4"/>
          </p:nvPr>
        </p:nvGraphicFramePr>
        <p:xfrm>
          <a:off x="4788024" y="2492896"/>
          <a:ext cx="3886200" cy="1381760"/>
        </p:xfrm>
        <a:graphic>
          <a:graphicData uri="http://schemas.openxmlformats.org/drawingml/2006/table">
            <a:tbl>
              <a:tblPr firstRow="1" bandRow="1">
                <a:tableStyleId>{5C22544A-7EE6-4342-B048-85BDC9FD1C3A}</a:tableStyleId>
              </a:tblPr>
              <a:tblGrid>
                <a:gridCol w="1943100"/>
                <a:gridCol w="1943100"/>
              </a:tblGrid>
              <a:tr h="370840">
                <a:tc>
                  <a:txBody>
                    <a:bodyPr/>
                    <a:lstStyle/>
                    <a:p>
                      <a:pPr algn="ctr"/>
                      <a:r>
                        <a:rPr lang="ru-RU" dirty="0" smtClean="0"/>
                        <a:t>Максимальный</a:t>
                      </a:r>
                      <a:r>
                        <a:rPr lang="ru-RU" baseline="0" dirty="0" smtClean="0"/>
                        <a:t> балл - 23</a:t>
                      </a:r>
                      <a:endParaRPr lang="ru-RU" dirty="0"/>
                    </a:p>
                  </a:txBody>
                  <a:tcPr/>
                </a:tc>
                <a:tc>
                  <a:txBody>
                    <a:bodyPr/>
                    <a:lstStyle/>
                    <a:p>
                      <a:pPr algn="ctr"/>
                      <a:r>
                        <a:rPr lang="ru-RU" dirty="0" smtClean="0"/>
                        <a:t>2</a:t>
                      </a:r>
                      <a:endParaRPr lang="ru-RU" dirty="0"/>
                    </a:p>
                  </a:txBody>
                  <a:tcPr/>
                </a:tc>
              </a:tr>
              <a:tr h="370840">
                <a:tc>
                  <a:txBody>
                    <a:bodyPr/>
                    <a:lstStyle/>
                    <a:p>
                      <a:pPr algn="ctr"/>
                      <a:r>
                        <a:rPr lang="ru-RU" dirty="0" smtClean="0">
                          <a:solidFill>
                            <a:schemeClr val="accent2">
                              <a:lumMod val="75000"/>
                            </a:schemeClr>
                          </a:solidFill>
                        </a:rPr>
                        <a:t>18</a:t>
                      </a:r>
                      <a:r>
                        <a:rPr lang="ru-RU" baseline="0" dirty="0" smtClean="0">
                          <a:solidFill>
                            <a:schemeClr val="accent2">
                              <a:lumMod val="75000"/>
                            </a:schemeClr>
                          </a:solidFill>
                        </a:rPr>
                        <a:t> – 22 баллов</a:t>
                      </a:r>
                      <a:endParaRPr lang="ru-RU" dirty="0">
                        <a:solidFill>
                          <a:schemeClr val="accent2">
                            <a:lumMod val="75000"/>
                          </a:schemeClr>
                        </a:solidFill>
                      </a:endParaRPr>
                    </a:p>
                  </a:txBody>
                  <a:tcPr/>
                </a:tc>
                <a:tc>
                  <a:txBody>
                    <a:bodyPr/>
                    <a:lstStyle/>
                    <a:p>
                      <a:pPr algn="ctr"/>
                      <a:r>
                        <a:rPr lang="ru-RU" dirty="0" smtClean="0">
                          <a:solidFill>
                            <a:schemeClr val="accent2">
                              <a:lumMod val="75000"/>
                            </a:schemeClr>
                          </a:solidFill>
                        </a:rPr>
                        <a:t>10</a:t>
                      </a:r>
                      <a:endParaRPr lang="ru-RU" dirty="0">
                        <a:solidFill>
                          <a:schemeClr val="accent2">
                            <a:lumMod val="75000"/>
                          </a:schemeClr>
                        </a:solidFill>
                      </a:endParaRPr>
                    </a:p>
                  </a:txBody>
                  <a:tcPr/>
                </a:tc>
              </a:tr>
              <a:tr h="370840">
                <a:tc>
                  <a:txBody>
                    <a:bodyPr/>
                    <a:lstStyle/>
                    <a:p>
                      <a:pPr algn="ctr"/>
                      <a:r>
                        <a:rPr lang="ru-RU" dirty="0" smtClean="0">
                          <a:solidFill>
                            <a:schemeClr val="accent2">
                              <a:lumMod val="75000"/>
                            </a:schemeClr>
                          </a:solidFill>
                        </a:rPr>
                        <a:t>15 – 17 баллов</a:t>
                      </a:r>
                      <a:endParaRPr lang="ru-RU" dirty="0">
                        <a:solidFill>
                          <a:schemeClr val="accent2">
                            <a:lumMod val="75000"/>
                          </a:schemeClr>
                        </a:solidFill>
                      </a:endParaRPr>
                    </a:p>
                  </a:txBody>
                  <a:tcPr/>
                </a:tc>
                <a:tc>
                  <a:txBody>
                    <a:bodyPr/>
                    <a:lstStyle/>
                    <a:p>
                      <a:pPr algn="ctr"/>
                      <a:r>
                        <a:rPr lang="ru-RU" dirty="0" smtClean="0">
                          <a:solidFill>
                            <a:schemeClr val="accent2">
                              <a:lumMod val="75000"/>
                            </a:schemeClr>
                          </a:solidFill>
                        </a:rPr>
                        <a:t>6</a:t>
                      </a:r>
                      <a:endParaRPr lang="ru-RU" dirty="0">
                        <a:solidFill>
                          <a:schemeClr val="accent2">
                            <a:lumMod val="75000"/>
                          </a:schemeClr>
                        </a:solidFill>
                      </a:endParaRPr>
                    </a:p>
                  </a:txBody>
                  <a:tcPr/>
                </a:tc>
              </a:tr>
            </a:tbl>
          </a:graphicData>
        </a:graphic>
      </p:graphicFrame>
      <p:sp>
        <p:nvSpPr>
          <p:cNvPr id="5" name="Текст 4"/>
          <p:cNvSpPr>
            <a:spLocks noGrp="1"/>
          </p:cNvSpPr>
          <p:nvPr>
            <p:ph type="body" sz="quarter" idx="1"/>
          </p:nvPr>
        </p:nvSpPr>
        <p:spPr/>
        <p:txBody>
          <a:bodyPr/>
          <a:lstStyle/>
          <a:p>
            <a:pPr algn="ctr"/>
            <a:r>
              <a:rPr lang="ru-RU" dirty="0" smtClean="0"/>
              <a:t>2008-2009 </a:t>
            </a:r>
            <a:r>
              <a:rPr lang="ru-RU" dirty="0" err="1" smtClean="0"/>
              <a:t>уч.год</a:t>
            </a:r>
            <a:endParaRPr lang="ru-RU" dirty="0"/>
          </a:p>
        </p:txBody>
      </p:sp>
      <p:sp>
        <p:nvSpPr>
          <p:cNvPr id="6" name="Текст 5"/>
          <p:cNvSpPr>
            <a:spLocks noGrp="1"/>
          </p:cNvSpPr>
          <p:nvPr>
            <p:ph type="body" sz="quarter" idx="3"/>
          </p:nvPr>
        </p:nvSpPr>
        <p:spPr/>
        <p:txBody>
          <a:bodyPr/>
          <a:lstStyle/>
          <a:p>
            <a:pPr algn="ctr"/>
            <a:r>
              <a:rPr lang="ru-RU" dirty="0" smtClean="0"/>
              <a:t>2011-2012 </a:t>
            </a:r>
            <a:r>
              <a:rPr lang="ru-RU" dirty="0" err="1" smtClean="0"/>
              <a:t>уч.год</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accent2">
                    <a:lumMod val="75000"/>
                  </a:schemeClr>
                </a:solidFill>
              </a:rPr>
              <a:t>1 шаг </a:t>
            </a:r>
            <a:endParaRPr lang="ru-RU" dirty="0">
              <a:solidFill>
                <a:schemeClr val="accent2">
                  <a:lumMod val="75000"/>
                </a:schemeClr>
              </a:solidFill>
            </a:endParaRPr>
          </a:p>
        </p:txBody>
      </p:sp>
      <p:sp>
        <p:nvSpPr>
          <p:cNvPr id="8" name="Текст 7"/>
          <p:cNvSpPr>
            <a:spLocks noGrp="1"/>
          </p:cNvSpPr>
          <p:nvPr>
            <p:ph type="body" idx="2"/>
          </p:nvPr>
        </p:nvSpPr>
        <p:spPr>
          <a:xfrm>
            <a:off x="609600" y="1752600"/>
            <a:ext cx="2378224" cy="4772744"/>
          </a:xfrm>
        </p:spPr>
        <p:txBody>
          <a:bodyPr>
            <a:normAutofit fontScale="70000" lnSpcReduction="20000"/>
          </a:bodyPr>
          <a:lstStyle/>
          <a:p>
            <a:pPr lvl="0" fontAlgn="base">
              <a:spcBef>
                <a:spcPct val="0"/>
              </a:spcBef>
              <a:spcAft>
                <a:spcPct val="0"/>
              </a:spcAft>
              <a:buClrTx/>
              <a:buSzTx/>
            </a:pPr>
            <a:endParaRPr lang="ru-RU" b="1" i="1" dirty="0" smtClean="0">
              <a:solidFill>
                <a:srgbClr val="000000"/>
              </a:solidFill>
              <a:latin typeface="Arial" pitchFamily="34" charset="0"/>
              <a:ea typeface="Times New Roman" pitchFamily="18" charset="0"/>
              <a:cs typeface="Times New Roman" pitchFamily="18" charset="0"/>
            </a:endParaRPr>
          </a:p>
          <a:p>
            <a:pPr lvl="0" fontAlgn="base">
              <a:lnSpc>
                <a:spcPct val="120000"/>
              </a:lnSpc>
              <a:spcBef>
                <a:spcPct val="0"/>
              </a:spcBef>
              <a:spcAft>
                <a:spcPct val="0"/>
              </a:spcAft>
              <a:buClrTx/>
              <a:buSzTx/>
              <a:tabLst>
                <a:tab pos="9685338" algn="l"/>
              </a:tabLst>
            </a:pPr>
            <a:r>
              <a:rPr lang="ru-RU" sz="2000" dirty="0" smtClean="0">
                <a:solidFill>
                  <a:schemeClr val="bg1"/>
                </a:solidFill>
                <a:latin typeface="Bookman Old Style" pitchFamily="18" charset="0"/>
                <a:ea typeface="Times New Roman" pitchFamily="18" charset="0"/>
                <a:cs typeface="Times New Roman" pitchFamily="18" charset="0"/>
              </a:rPr>
              <a:t>Подготовка к выполнению части С начинается с изучения требований, предъявляемых к этой части.</a:t>
            </a:r>
          </a:p>
          <a:p>
            <a:pPr lvl="0" fontAlgn="base">
              <a:lnSpc>
                <a:spcPct val="120000"/>
              </a:lnSpc>
              <a:spcBef>
                <a:spcPct val="0"/>
              </a:spcBef>
              <a:spcAft>
                <a:spcPct val="0"/>
              </a:spcAft>
              <a:buClrTx/>
              <a:buSzTx/>
              <a:tabLst>
                <a:tab pos="9685338" algn="l"/>
              </a:tabLst>
            </a:pPr>
            <a:r>
              <a:rPr lang="ru-RU" sz="2000" dirty="0" smtClean="0">
                <a:solidFill>
                  <a:schemeClr val="bg1"/>
                </a:solidFill>
                <a:latin typeface="Bookman Old Style" pitchFamily="18" charset="0"/>
                <a:ea typeface="Times New Roman" pitchFamily="18" charset="0"/>
                <a:cs typeface="Times New Roman" pitchFamily="18" charset="0"/>
              </a:rPr>
              <a:t>Каждый ученик должен знать содержание «Критериев проверки и оценки выполнения заданий с развернутым ответом» (К1-К12).</a:t>
            </a:r>
            <a:endParaRPr lang="ru-RU" sz="2000" dirty="0" smtClean="0">
              <a:solidFill>
                <a:schemeClr val="bg1"/>
              </a:solidFill>
              <a:latin typeface="Bookman Old Style" pitchFamily="18" charset="0"/>
            </a:endParaRPr>
          </a:p>
          <a:p>
            <a:pPr lvl="0" eaLnBrk="0" fontAlgn="base" hangingPunct="0">
              <a:lnSpc>
                <a:spcPct val="120000"/>
              </a:lnSpc>
              <a:spcBef>
                <a:spcPct val="0"/>
              </a:spcBef>
              <a:spcAft>
                <a:spcPct val="0"/>
              </a:spcAft>
              <a:buClrTx/>
              <a:buSzTx/>
            </a:pPr>
            <a:r>
              <a:rPr lang="ru-RU" sz="2000" dirty="0" smtClean="0">
                <a:solidFill>
                  <a:schemeClr val="bg1"/>
                </a:solidFill>
                <a:latin typeface="Bookman Old Style" pitchFamily="18" charset="0"/>
                <a:ea typeface="Times New Roman" pitchFamily="18" charset="0"/>
                <a:cs typeface="Times New Roman" pitchFamily="18" charset="0"/>
              </a:rPr>
              <a:t>позволяет им логически выстроить свое рассуждение, увидеть достоинства и недостатки работы. </a:t>
            </a:r>
          </a:p>
          <a:p>
            <a:pPr lvl="0" eaLnBrk="0" fontAlgn="base" hangingPunct="0">
              <a:spcBef>
                <a:spcPct val="0"/>
              </a:spcBef>
              <a:spcAft>
                <a:spcPct val="0"/>
              </a:spcAft>
              <a:buClrTx/>
              <a:buSzTx/>
            </a:pPr>
            <a:endParaRPr lang="ru-RU" dirty="0" smtClean="0">
              <a:solidFill>
                <a:srgbClr val="000000"/>
              </a:solidFill>
              <a:latin typeface="Arial" pitchFamily="34" charset="0"/>
              <a:ea typeface="Times New Roman" pitchFamily="18" charset="0"/>
              <a:cs typeface="Times New Roman" pitchFamily="18" charset="0"/>
            </a:endParaRPr>
          </a:p>
          <a:p>
            <a:endParaRPr lang="ru-RU" dirty="0"/>
          </a:p>
        </p:txBody>
      </p:sp>
      <p:sp>
        <p:nvSpPr>
          <p:cNvPr id="7" name="Содержимое 6"/>
          <p:cNvSpPr>
            <a:spLocks noGrp="1"/>
          </p:cNvSpPr>
          <p:nvPr>
            <p:ph sz="quarter" idx="1"/>
          </p:nvPr>
        </p:nvSpPr>
        <p:spPr>
          <a:xfrm>
            <a:off x="3059832" y="1484784"/>
            <a:ext cx="5608712" cy="4419600"/>
          </a:xfrm>
        </p:spPr>
        <p:txBody>
          <a:bodyPr/>
          <a:lstStyle/>
          <a:p>
            <a:pPr lvl="0" algn="ctr" eaLnBrk="0" fontAlgn="base" hangingPunct="0">
              <a:spcBef>
                <a:spcPct val="0"/>
              </a:spcBef>
              <a:spcAft>
                <a:spcPct val="0"/>
              </a:spcAft>
              <a:buNone/>
            </a:pPr>
            <a:r>
              <a:rPr lang="ru-RU" sz="1600" u="sng" dirty="0" smtClean="0">
                <a:solidFill>
                  <a:schemeClr val="accent6">
                    <a:lumMod val="50000"/>
                  </a:schemeClr>
                </a:solidFill>
                <a:latin typeface="Bookman Old Style" pitchFamily="18" charset="0"/>
                <a:ea typeface="Times New Roman" pitchFamily="18" charset="0"/>
                <a:cs typeface="Times New Roman" pitchFamily="18" charset="0"/>
              </a:rPr>
              <a:t>КРИТЕРИИ</a:t>
            </a:r>
          </a:p>
          <a:p>
            <a:pPr lvl="0" algn="ctr" eaLnBrk="0" fontAlgn="base" hangingPunct="0">
              <a:spcBef>
                <a:spcPct val="0"/>
              </a:spcBef>
              <a:spcAft>
                <a:spcPct val="0"/>
              </a:spcAft>
              <a:buNone/>
            </a:pPr>
            <a:r>
              <a:rPr lang="ru-RU" sz="1600" b="1" dirty="0" smtClean="0">
                <a:solidFill>
                  <a:schemeClr val="accent6">
                    <a:lumMod val="50000"/>
                  </a:schemeClr>
                </a:solidFill>
                <a:latin typeface="Bookman Old Style" pitchFamily="18" charset="0"/>
              </a:rPr>
              <a:t>Содержание сочинения</a:t>
            </a:r>
          </a:p>
          <a:p>
            <a:pPr lvl="0" eaLnBrk="0" fontAlgn="base" hangingPunct="0">
              <a:spcBef>
                <a:spcPct val="0"/>
              </a:spcBef>
              <a:spcAft>
                <a:spcPct val="0"/>
              </a:spcAft>
              <a:buNone/>
            </a:pPr>
            <a:endParaRPr lang="ru-RU" b="1" dirty="0" smtClean="0">
              <a:solidFill>
                <a:schemeClr val="accent6">
                  <a:lumMod val="50000"/>
                </a:schemeClr>
              </a:solidFill>
              <a:latin typeface="Bookman Old Style" pitchFamily="18" charset="0"/>
              <a:ea typeface="Times New Roman" pitchFamily="18" charset="0"/>
              <a:cs typeface="Times New Roman" pitchFamily="18" charset="0"/>
            </a:endParaRPr>
          </a:p>
          <a:p>
            <a:pPr lvl="0" eaLnBrk="0" fontAlgn="base" hangingPunct="0">
              <a:spcBef>
                <a:spcPct val="0"/>
              </a:spcBef>
              <a:spcAft>
                <a:spcPct val="0"/>
              </a:spcAft>
              <a:buNone/>
            </a:pPr>
            <a:endParaRPr lang="ru-RU" dirty="0" smtClean="0">
              <a:solidFill>
                <a:srgbClr val="000000"/>
              </a:solidFill>
              <a:latin typeface="Bookman Old Style" pitchFamily="18" charset="0"/>
              <a:ea typeface="Times New Roman" pitchFamily="18" charset="0"/>
              <a:cs typeface="Times New Roman" pitchFamily="18" charset="0"/>
            </a:endParaRPr>
          </a:p>
          <a:p>
            <a:endParaRPr lang="ru-RU" dirty="0">
              <a:latin typeface="Bookman Old Style" pitchFamily="18" charset="0"/>
            </a:endParaRPr>
          </a:p>
        </p:txBody>
      </p:sp>
      <p:sp>
        <p:nvSpPr>
          <p:cNvPr id="4" name="Прямоугольник 3"/>
          <p:cNvSpPr/>
          <p:nvPr/>
        </p:nvSpPr>
        <p:spPr>
          <a:xfrm>
            <a:off x="2987824" y="1988840"/>
            <a:ext cx="5616624" cy="7786747"/>
          </a:xfrm>
          <a:prstGeom prst="rect">
            <a:avLst/>
          </a:prstGeom>
        </p:spPr>
        <p:txBody>
          <a:bodyPr wrap="square">
            <a:spAutoFit/>
          </a:bodyPr>
          <a:lstStyle/>
          <a:p>
            <a:r>
              <a:rPr lang="ru-RU" sz="1400" dirty="0" smtClean="0">
                <a:solidFill>
                  <a:schemeClr val="accent6">
                    <a:lumMod val="50000"/>
                  </a:schemeClr>
                </a:solidFill>
                <a:latin typeface="Bookman Old Style" pitchFamily="18" charset="0"/>
              </a:rPr>
              <a:t>К 1	</a:t>
            </a:r>
            <a:r>
              <a:rPr lang="ru-RU" sz="1600" dirty="0" smtClean="0">
                <a:solidFill>
                  <a:schemeClr val="accent6">
                    <a:lumMod val="50000"/>
                  </a:schemeClr>
                </a:solidFill>
                <a:latin typeface="Bookman Old Style" pitchFamily="18" charset="0"/>
              </a:rPr>
              <a:t>Формулировка </a:t>
            </a:r>
            <a:r>
              <a:rPr lang="ru-RU" sz="1600" dirty="0">
                <a:solidFill>
                  <a:schemeClr val="accent6">
                    <a:lumMod val="50000"/>
                  </a:schemeClr>
                </a:solidFill>
                <a:latin typeface="Bookman Old Style" pitchFamily="18" charset="0"/>
              </a:rPr>
              <a:t>проблем исходного </a:t>
            </a:r>
            <a:r>
              <a:rPr lang="ru-RU" sz="1600" dirty="0" smtClean="0">
                <a:solidFill>
                  <a:schemeClr val="accent6">
                    <a:lumMod val="50000"/>
                  </a:schemeClr>
                </a:solidFill>
                <a:latin typeface="Bookman Old Style" pitchFamily="18" charset="0"/>
              </a:rPr>
              <a:t>текста</a:t>
            </a:r>
          </a:p>
          <a:p>
            <a:r>
              <a:rPr lang="ru-RU" sz="1600" dirty="0" smtClean="0">
                <a:solidFill>
                  <a:schemeClr val="accent6">
                    <a:lumMod val="50000"/>
                  </a:schemeClr>
                </a:solidFill>
                <a:latin typeface="Bookman Old Style" pitchFamily="18" charset="0"/>
              </a:rPr>
              <a:t>К 2	Комментарий </a:t>
            </a:r>
            <a:r>
              <a:rPr lang="ru-RU" sz="1600" dirty="0">
                <a:solidFill>
                  <a:schemeClr val="accent6">
                    <a:lumMod val="50000"/>
                  </a:schemeClr>
                </a:solidFill>
                <a:latin typeface="Bookman Old Style" pitchFamily="18" charset="0"/>
              </a:rPr>
              <a:t>к сформулированной проблеме исходного </a:t>
            </a:r>
            <a:r>
              <a:rPr lang="ru-RU" sz="1600" dirty="0" smtClean="0">
                <a:solidFill>
                  <a:schemeClr val="accent6">
                    <a:lumMod val="50000"/>
                  </a:schemeClr>
                </a:solidFill>
                <a:latin typeface="Bookman Old Style" pitchFamily="18" charset="0"/>
              </a:rPr>
              <a:t>текст</a:t>
            </a:r>
          </a:p>
          <a:p>
            <a:r>
              <a:rPr lang="ru-RU" sz="1600" dirty="0" smtClean="0">
                <a:solidFill>
                  <a:schemeClr val="accent6">
                    <a:lumMod val="50000"/>
                  </a:schemeClr>
                </a:solidFill>
                <a:latin typeface="Bookman Old Style" pitchFamily="18" charset="0"/>
              </a:rPr>
              <a:t>К 3	Отражение </a:t>
            </a:r>
            <a:r>
              <a:rPr lang="ru-RU" sz="1600" dirty="0">
                <a:solidFill>
                  <a:schemeClr val="accent6">
                    <a:lumMod val="50000"/>
                  </a:schemeClr>
                </a:solidFill>
                <a:latin typeface="Bookman Old Style" pitchFamily="18" charset="0"/>
              </a:rPr>
              <a:t>позиции автора исходного </a:t>
            </a:r>
            <a:r>
              <a:rPr lang="ru-RU" sz="1600" dirty="0" smtClean="0">
                <a:solidFill>
                  <a:schemeClr val="accent6">
                    <a:lumMod val="50000"/>
                  </a:schemeClr>
                </a:solidFill>
                <a:latin typeface="Bookman Old Style" pitchFamily="18" charset="0"/>
              </a:rPr>
              <a:t>текста</a:t>
            </a:r>
          </a:p>
          <a:p>
            <a:r>
              <a:rPr lang="ru-RU" sz="1600" dirty="0" smtClean="0">
                <a:solidFill>
                  <a:schemeClr val="accent6">
                    <a:lumMod val="50000"/>
                  </a:schemeClr>
                </a:solidFill>
                <a:latin typeface="Bookman Old Style" pitchFamily="18" charset="0"/>
              </a:rPr>
              <a:t>К 4	Аргументация </a:t>
            </a:r>
            <a:r>
              <a:rPr lang="ru-RU" sz="1600" dirty="0">
                <a:solidFill>
                  <a:schemeClr val="accent6">
                    <a:lumMod val="50000"/>
                  </a:schemeClr>
                </a:solidFill>
                <a:latin typeface="Bookman Old Style" pitchFamily="18" charset="0"/>
              </a:rPr>
              <a:t>экзаменуемым собственного мнения по </a:t>
            </a:r>
            <a:r>
              <a:rPr lang="ru-RU" sz="1600" dirty="0" smtClean="0">
                <a:solidFill>
                  <a:schemeClr val="accent6">
                    <a:lumMod val="50000"/>
                  </a:schemeClr>
                </a:solidFill>
                <a:latin typeface="Bookman Old Style" pitchFamily="18" charset="0"/>
              </a:rPr>
              <a:t>проблеме</a:t>
            </a:r>
          </a:p>
          <a:p>
            <a:pPr algn="ctr"/>
            <a:r>
              <a:rPr lang="ru-RU" sz="1600" b="1" dirty="0" smtClean="0">
                <a:solidFill>
                  <a:schemeClr val="accent6">
                    <a:lumMod val="50000"/>
                  </a:schemeClr>
                </a:solidFill>
                <a:latin typeface="Bookman Old Style" pitchFamily="18" charset="0"/>
              </a:rPr>
              <a:t>Речевое </a:t>
            </a:r>
            <a:r>
              <a:rPr lang="ru-RU" sz="1600" b="1" dirty="0">
                <a:solidFill>
                  <a:schemeClr val="accent6">
                    <a:lumMod val="50000"/>
                  </a:schemeClr>
                </a:solidFill>
                <a:latin typeface="Bookman Old Style" pitchFamily="18" charset="0"/>
              </a:rPr>
              <a:t>оформление сочинения</a:t>
            </a:r>
            <a:endParaRPr lang="ru-RU" sz="1600" dirty="0">
              <a:solidFill>
                <a:schemeClr val="accent6">
                  <a:lumMod val="50000"/>
                </a:schemeClr>
              </a:solidFill>
              <a:latin typeface="Bookman Old Style" pitchFamily="18" charset="0"/>
            </a:endParaRPr>
          </a:p>
          <a:p>
            <a:r>
              <a:rPr lang="ru-RU" sz="1600" dirty="0">
                <a:solidFill>
                  <a:schemeClr val="accent6">
                    <a:lumMod val="50000"/>
                  </a:schemeClr>
                </a:solidFill>
                <a:latin typeface="Bookman Old Style" pitchFamily="18" charset="0"/>
              </a:rPr>
              <a:t>К </a:t>
            </a:r>
            <a:r>
              <a:rPr lang="ru-RU" sz="1600" dirty="0" smtClean="0">
                <a:solidFill>
                  <a:schemeClr val="accent6">
                    <a:lumMod val="50000"/>
                  </a:schemeClr>
                </a:solidFill>
                <a:latin typeface="Bookman Old Style" pitchFamily="18" charset="0"/>
              </a:rPr>
              <a:t>5	Смысловая </a:t>
            </a:r>
            <a:r>
              <a:rPr lang="ru-RU" sz="1600" dirty="0">
                <a:solidFill>
                  <a:schemeClr val="accent6">
                    <a:lumMod val="50000"/>
                  </a:schemeClr>
                </a:solidFill>
                <a:latin typeface="Bookman Old Style" pitchFamily="18" charset="0"/>
              </a:rPr>
              <a:t>цельность, речевая связность и </a:t>
            </a:r>
            <a:r>
              <a:rPr lang="ru-RU" sz="1600" dirty="0" smtClean="0">
                <a:solidFill>
                  <a:schemeClr val="accent6">
                    <a:lumMod val="50000"/>
                  </a:schemeClr>
                </a:solidFill>
                <a:latin typeface="Bookman Old Style" pitchFamily="18" charset="0"/>
              </a:rPr>
              <a:t>последовательность изложения</a:t>
            </a:r>
          </a:p>
          <a:p>
            <a:r>
              <a:rPr lang="ru-RU" sz="1600" dirty="0" smtClean="0">
                <a:solidFill>
                  <a:schemeClr val="accent6">
                    <a:lumMod val="50000"/>
                  </a:schemeClr>
                </a:solidFill>
                <a:latin typeface="Bookman Old Style" pitchFamily="18" charset="0"/>
              </a:rPr>
              <a:t>К 6 	Точность </a:t>
            </a:r>
            <a:r>
              <a:rPr lang="ru-RU" sz="1600" dirty="0">
                <a:solidFill>
                  <a:schemeClr val="accent6">
                    <a:lumMod val="50000"/>
                  </a:schemeClr>
                </a:solidFill>
                <a:latin typeface="Bookman Old Style" pitchFamily="18" charset="0"/>
              </a:rPr>
              <a:t>и выразительность </a:t>
            </a:r>
            <a:r>
              <a:rPr lang="ru-RU" sz="1600" dirty="0" smtClean="0">
                <a:solidFill>
                  <a:schemeClr val="accent6">
                    <a:lumMod val="50000"/>
                  </a:schemeClr>
                </a:solidFill>
                <a:latin typeface="Bookman Old Style" pitchFamily="18" charset="0"/>
              </a:rPr>
              <a:t>речи</a:t>
            </a:r>
          </a:p>
          <a:p>
            <a:r>
              <a:rPr lang="ru-RU" sz="1600" b="1" dirty="0" smtClean="0">
                <a:solidFill>
                  <a:schemeClr val="accent6">
                    <a:lumMod val="50000"/>
                  </a:schemeClr>
                </a:solidFill>
                <a:latin typeface="Bookman Old Style" pitchFamily="18" charset="0"/>
              </a:rPr>
              <a:t>		Грамотность</a:t>
            </a:r>
            <a:r>
              <a:rPr lang="ru-RU" sz="1600" b="1" dirty="0">
                <a:solidFill>
                  <a:schemeClr val="accent6">
                    <a:lumMod val="50000"/>
                  </a:schemeClr>
                </a:solidFill>
                <a:latin typeface="Bookman Old Style" pitchFamily="18" charset="0"/>
              </a:rPr>
              <a:t>:</a:t>
            </a:r>
            <a:br>
              <a:rPr lang="ru-RU" sz="1600" b="1" dirty="0">
                <a:solidFill>
                  <a:schemeClr val="accent6">
                    <a:lumMod val="50000"/>
                  </a:schemeClr>
                </a:solidFill>
                <a:latin typeface="Bookman Old Style" pitchFamily="18" charset="0"/>
              </a:rPr>
            </a:br>
            <a:r>
              <a:rPr lang="ru-RU" sz="1600" dirty="0" smtClean="0">
                <a:solidFill>
                  <a:schemeClr val="accent6">
                    <a:lumMod val="50000"/>
                  </a:schemeClr>
                </a:solidFill>
                <a:latin typeface="Bookman Old Style" pitchFamily="18" charset="0"/>
              </a:rPr>
              <a:t>К 7	Соблюдение </a:t>
            </a:r>
            <a:r>
              <a:rPr lang="ru-RU" sz="1600" dirty="0">
                <a:solidFill>
                  <a:schemeClr val="accent6">
                    <a:lumMod val="50000"/>
                  </a:schemeClr>
                </a:solidFill>
                <a:latin typeface="Bookman Old Style" pitchFamily="18" charset="0"/>
              </a:rPr>
              <a:t>орфографических </a:t>
            </a:r>
            <a:r>
              <a:rPr lang="ru-RU" sz="1600" dirty="0" smtClean="0">
                <a:solidFill>
                  <a:schemeClr val="accent6">
                    <a:lumMod val="50000"/>
                  </a:schemeClr>
                </a:solidFill>
                <a:latin typeface="Bookman Old Style" pitchFamily="18" charset="0"/>
              </a:rPr>
              <a:t>норм</a:t>
            </a:r>
          </a:p>
          <a:p>
            <a:r>
              <a:rPr lang="ru-RU" sz="1600" dirty="0" smtClean="0">
                <a:solidFill>
                  <a:schemeClr val="accent6">
                    <a:lumMod val="50000"/>
                  </a:schemeClr>
                </a:solidFill>
                <a:latin typeface="Bookman Old Style" pitchFamily="18" charset="0"/>
              </a:rPr>
              <a:t>К 8	Соблюдение </a:t>
            </a:r>
            <a:r>
              <a:rPr lang="ru-RU" sz="1600" dirty="0">
                <a:solidFill>
                  <a:schemeClr val="accent6">
                    <a:lumMod val="50000"/>
                  </a:schemeClr>
                </a:solidFill>
                <a:latin typeface="Bookman Old Style" pitchFamily="18" charset="0"/>
              </a:rPr>
              <a:t>пунктуационных норм</a:t>
            </a:r>
            <a:br>
              <a:rPr lang="ru-RU" sz="1600" dirty="0">
                <a:solidFill>
                  <a:schemeClr val="accent6">
                    <a:lumMod val="50000"/>
                  </a:schemeClr>
                </a:solidFill>
                <a:latin typeface="Bookman Old Style" pitchFamily="18" charset="0"/>
              </a:rPr>
            </a:br>
            <a:r>
              <a:rPr lang="ru-RU" sz="1600" dirty="0" smtClean="0">
                <a:solidFill>
                  <a:schemeClr val="accent6">
                    <a:lumMod val="50000"/>
                  </a:schemeClr>
                </a:solidFill>
                <a:latin typeface="Bookman Old Style" pitchFamily="18" charset="0"/>
              </a:rPr>
              <a:t>К 9	Соблюдение </a:t>
            </a:r>
            <a:r>
              <a:rPr lang="ru-RU" sz="1600" dirty="0">
                <a:solidFill>
                  <a:schemeClr val="accent6">
                    <a:lumMod val="50000"/>
                  </a:schemeClr>
                </a:solidFill>
                <a:latin typeface="Bookman Old Style" pitchFamily="18" charset="0"/>
              </a:rPr>
              <a:t>языковых норм</a:t>
            </a:r>
            <a:br>
              <a:rPr lang="ru-RU" sz="1600" dirty="0">
                <a:solidFill>
                  <a:schemeClr val="accent6">
                    <a:lumMod val="50000"/>
                  </a:schemeClr>
                </a:solidFill>
                <a:latin typeface="Bookman Old Style" pitchFamily="18" charset="0"/>
              </a:rPr>
            </a:br>
            <a:r>
              <a:rPr lang="ru-RU" sz="1600" dirty="0" smtClean="0">
                <a:solidFill>
                  <a:schemeClr val="accent6">
                    <a:lumMod val="50000"/>
                  </a:schemeClr>
                </a:solidFill>
                <a:latin typeface="Bookman Old Style" pitchFamily="18" charset="0"/>
              </a:rPr>
              <a:t>К 10	Соблюдение </a:t>
            </a:r>
            <a:r>
              <a:rPr lang="ru-RU" sz="1600" dirty="0">
                <a:solidFill>
                  <a:schemeClr val="accent6">
                    <a:lumMod val="50000"/>
                  </a:schemeClr>
                </a:solidFill>
                <a:latin typeface="Bookman Old Style" pitchFamily="18" charset="0"/>
              </a:rPr>
              <a:t>речевых норм</a:t>
            </a:r>
            <a:br>
              <a:rPr lang="ru-RU" sz="1600" dirty="0">
                <a:solidFill>
                  <a:schemeClr val="accent6">
                    <a:lumMod val="50000"/>
                  </a:schemeClr>
                </a:solidFill>
                <a:latin typeface="Bookman Old Style" pitchFamily="18" charset="0"/>
              </a:rPr>
            </a:br>
            <a:r>
              <a:rPr lang="ru-RU" sz="1600" dirty="0" smtClean="0">
                <a:solidFill>
                  <a:schemeClr val="accent6">
                    <a:lumMod val="50000"/>
                  </a:schemeClr>
                </a:solidFill>
                <a:latin typeface="Bookman Old Style" pitchFamily="18" charset="0"/>
              </a:rPr>
              <a:t>К 11	Соблюдение </a:t>
            </a:r>
            <a:r>
              <a:rPr lang="ru-RU" sz="1600" dirty="0">
                <a:solidFill>
                  <a:schemeClr val="accent6">
                    <a:lumMod val="50000"/>
                  </a:schemeClr>
                </a:solidFill>
                <a:latin typeface="Bookman Old Style" pitchFamily="18" charset="0"/>
              </a:rPr>
              <a:t>этических норм</a:t>
            </a:r>
            <a:br>
              <a:rPr lang="ru-RU" sz="1600" dirty="0">
                <a:solidFill>
                  <a:schemeClr val="accent6">
                    <a:lumMod val="50000"/>
                  </a:schemeClr>
                </a:solidFill>
                <a:latin typeface="Bookman Old Style" pitchFamily="18" charset="0"/>
              </a:rPr>
            </a:br>
            <a:r>
              <a:rPr lang="ru-RU" sz="1600" dirty="0" smtClean="0">
                <a:solidFill>
                  <a:schemeClr val="accent6">
                    <a:lumMod val="50000"/>
                  </a:schemeClr>
                </a:solidFill>
                <a:latin typeface="Bookman Old Style" pitchFamily="18" charset="0"/>
              </a:rPr>
              <a:t>К 12	Соблюдение </a:t>
            </a:r>
            <a:r>
              <a:rPr lang="ru-RU" sz="1600" dirty="0" err="1">
                <a:solidFill>
                  <a:schemeClr val="accent6">
                    <a:lumMod val="50000"/>
                  </a:schemeClr>
                </a:solidFill>
                <a:latin typeface="Bookman Old Style" pitchFamily="18" charset="0"/>
              </a:rPr>
              <a:t>фактологической</a:t>
            </a:r>
            <a:r>
              <a:rPr lang="ru-RU" sz="1600" dirty="0">
                <a:solidFill>
                  <a:schemeClr val="accent6">
                    <a:lumMod val="50000"/>
                  </a:schemeClr>
                </a:solidFill>
                <a:latin typeface="Bookman Old Style" pitchFamily="18" charset="0"/>
              </a:rPr>
              <a:t> точности</a:t>
            </a:r>
            <a:r>
              <a:rPr lang="ru-RU" sz="1600" dirty="0"/>
              <a:t/>
            </a:r>
            <a:br>
              <a:rPr lang="ru-RU" sz="1600" dirty="0"/>
            </a:br>
            <a:endParaRPr lang="ru-RU" sz="1600" dirty="0" smtClean="0">
              <a:solidFill>
                <a:schemeClr val="accent6">
                  <a:lumMod val="50000"/>
                </a:schemeClr>
              </a:solidFill>
              <a:latin typeface="Bookman Old Style" pitchFamily="18" charset="0"/>
            </a:endParaRPr>
          </a:p>
          <a:p>
            <a:endParaRPr lang="ru-RU" sz="1600" dirty="0"/>
          </a:p>
          <a:p>
            <a:endParaRPr lang="ru-RU" b="1" dirty="0" smtClean="0"/>
          </a:p>
          <a:p>
            <a:endParaRPr lang="ru-RU" b="1" dirty="0" smtClean="0"/>
          </a:p>
          <a:p>
            <a:endParaRPr lang="ru-RU" dirty="0"/>
          </a:p>
          <a:p>
            <a:endParaRPr lang="ru-RU" b="1" dirty="0" smtClean="0"/>
          </a:p>
          <a:p>
            <a:endParaRPr lang="ru-RU" b="1" dirty="0" smtClean="0"/>
          </a:p>
          <a:p>
            <a:endParaRPr lang="ru-RU" b="1" dirty="0" smtClean="0"/>
          </a:p>
          <a:p>
            <a:endParaRPr lang="ru-RU" b="1" dirty="0" smtClean="0"/>
          </a:p>
          <a:p>
            <a:endParaRPr lang="ru-RU" b="1" dirty="0" smtClean="0"/>
          </a:p>
          <a:p>
            <a:endParaRPr lang="ru-RU" b="1" dirty="0" smtClean="0"/>
          </a:p>
          <a:p>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lnSpc>
                <a:spcPct val="115000"/>
              </a:lnSpc>
              <a:spcAft>
                <a:spcPts val="0"/>
              </a:spcAft>
            </a:pPr>
            <a:r>
              <a:rPr lang="ru-RU" sz="1800" b="1" dirty="0" smtClean="0"/>
              <a:t/>
            </a:r>
            <a:br>
              <a:rPr lang="ru-RU" sz="1800" b="1" dirty="0" smtClean="0"/>
            </a:br>
            <a:r>
              <a:rPr lang="ru-RU" sz="1800" b="1" dirty="0"/>
              <a:t/>
            </a:r>
            <a:br>
              <a:rPr lang="ru-RU" sz="1800" b="1" dirty="0"/>
            </a:br>
            <a:r>
              <a:rPr lang="ru-RU" sz="1800" b="1" dirty="0" smtClean="0"/>
              <a:t/>
            </a:r>
            <a:br>
              <a:rPr lang="ru-RU" sz="1800" b="1" dirty="0" smtClean="0"/>
            </a:br>
            <a:r>
              <a:rPr lang="ru-RU" sz="1800" b="1" dirty="0"/>
              <a:t/>
            </a:r>
            <a:br>
              <a:rPr lang="ru-RU" sz="1800" b="1" dirty="0"/>
            </a:br>
            <a:r>
              <a:rPr lang="ru-RU" sz="1800" b="1" dirty="0" smtClean="0"/>
              <a:t/>
            </a:r>
            <a:br>
              <a:rPr lang="ru-RU" sz="1800" b="1" dirty="0" smtClean="0"/>
            </a:br>
            <a:endParaRPr lang="ru-RU" sz="1800" dirty="0"/>
          </a:p>
        </p:txBody>
      </p:sp>
      <p:sp>
        <p:nvSpPr>
          <p:cNvPr id="7" name="Текст 6"/>
          <p:cNvSpPr>
            <a:spLocks noGrp="1"/>
          </p:cNvSpPr>
          <p:nvPr>
            <p:ph type="body" idx="2"/>
          </p:nvPr>
        </p:nvSpPr>
        <p:spPr>
          <a:xfrm>
            <a:off x="323528" y="1844824"/>
            <a:ext cx="2304256" cy="1512168"/>
          </a:xfrm>
        </p:spPr>
        <p:txBody>
          <a:bodyPr/>
          <a:lstStyle/>
          <a:p>
            <a:r>
              <a:rPr lang="ru-RU" i="1" dirty="0" smtClean="0"/>
              <a:t>Конструирование модели сочинения-рассуждения</a:t>
            </a:r>
          </a:p>
          <a:p>
            <a:endParaRPr lang="ru-RU" dirty="0"/>
          </a:p>
        </p:txBody>
      </p:sp>
      <p:sp>
        <p:nvSpPr>
          <p:cNvPr id="5" name="Заголовок 1"/>
          <p:cNvSpPr txBox="1">
            <a:spLocks/>
          </p:cNvSpPr>
          <p:nvPr/>
        </p:nvSpPr>
        <p:spPr>
          <a:xfrm>
            <a:off x="609600" y="273050"/>
            <a:ext cx="8077200" cy="869950"/>
          </a:xfrm>
          <a:prstGeom prst="rect">
            <a:avLst/>
          </a:prstGeom>
        </p:spPr>
        <p:txBody>
          <a:bodyPr vert="horz"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0" i="0" u="none" strike="noStrike" kern="1200" cap="none" spc="0" normalizeH="0" baseline="0" noProof="0" dirty="0" smtClean="0">
                <a:ln>
                  <a:noFill/>
                </a:ln>
                <a:solidFill>
                  <a:schemeClr val="accent2">
                    <a:lumMod val="75000"/>
                  </a:schemeClr>
                </a:solidFill>
                <a:effectLst/>
                <a:uLnTx/>
                <a:uFillTx/>
                <a:latin typeface="+mj-lt"/>
                <a:ea typeface="+mj-ea"/>
                <a:cs typeface="+mj-cs"/>
              </a:rPr>
              <a:t>2 шаг </a:t>
            </a:r>
            <a:endParaRPr kumimoji="0" lang="ru-RU" sz="4400" b="0" i="0" u="none" strike="noStrike" kern="1200" cap="none" spc="0" normalizeH="0" baseline="0" noProof="0" dirty="0">
              <a:ln>
                <a:noFill/>
              </a:ln>
              <a:solidFill>
                <a:schemeClr val="accent2">
                  <a:lumMod val="75000"/>
                </a:schemeClr>
              </a:solidFill>
              <a:effectLst/>
              <a:uLnTx/>
              <a:uFillTx/>
              <a:latin typeface="+mj-lt"/>
              <a:ea typeface="+mj-ea"/>
              <a:cs typeface="+mj-cs"/>
            </a:endParaRPr>
          </a:p>
        </p:txBody>
      </p:sp>
      <p:sp>
        <p:nvSpPr>
          <p:cNvPr id="9" name="Прямоугольник 8"/>
          <p:cNvSpPr/>
          <p:nvPr/>
        </p:nvSpPr>
        <p:spPr>
          <a:xfrm>
            <a:off x="2915816" y="1844824"/>
            <a:ext cx="5760640" cy="4524315"/>
          </a:xfrm>
          <a:prstGeom prst="rect">
            <a:avLst/>
          </a:prstGeom>
        </p:spPr>
        <p:txBody>
          <a:bodyPr wrap="square">
            <a:spAutoFit/>
          </a:bodyPr>
          <a:lstStyle/>
          <a:p>
            <a:pPr algn="just"/>
            <a:r>
              <a:rPr lang="ru-RU" b="1" dirty="0" smtClean="0">
                <a:solidFill>
                  <a:schemeClr val="accent6">
                    <a:lumMod val="50000"/>
                  </a:schemeClr>
                </a:solidFill>
                <a:latin typeface="Bookman Old Style" pitchFamily="18" charset="0"/>
              </a:rPr>
              <a:t>Сочинение в формате ЕГЭ должно соответствовать следующему плану:</a:t>
            </a:r>
            <a:r>
              <a:rPr lang="ru-RU" dirty="0" smtClean="0">
                <a:solidFill>
                  <a:schemeClr val="accent6">
                    <a:lumMod val="50000"/>
                  </a:schemeClr>
                </a:solidFill>
                <a:latin typeface="Bookman Old Style" pitchFamily="18" charset="0"/>
              </a:rPr>
              <a:t/>
            </a:r>
            <a:br>
              <a:rPr lang="ru-RU" dirty="0" smtClean="0">
                <a:solidFill>
                  <a:schemeClr val="accent6">
                    <a:lumMod val="50000"/>
                  </a:schemeClr>
                </a:solidFill>
                <a:latin typeface="Bookman Old Style" pitchFamily="18" charset="0"/>
              </a:rPr>
            </a:br>
            <a:r>
              <a:rPr lang="ru-RU" dirty="0" smtClean="0">
                <a:solidFill>
                  <a:schemeClr val="accent6">
                    <a:lumMod val="50000"/>
                  </a:schemeClr>
                </a:solidFill>
                <a:latin typeface="Bookman Old Style" pitchFamily="18" charset="0"/>
              </a:rPr>
              <a:t>	</a:t>
            </a:r>
            <a:r>
              <a:rPr lang="ru-RU" b="1" dirty="0" smtClean="0">
                <a:solidFill>
                  <a:schemeClr val="accent6">
                    <a:lumMod val="50000"/>
                  </a:schemeClr>
                </a:solidFill>
                <a:latin typeface="Bookman Old Style" pitchFamily="18" charset="0"/>
              </a:rPr>
              <a:t>Вступление.</a:t>
            </a:r>
            <a:r>
              <a:rPr lang="ru-RU" dirty="0" smtClean="0">
                <a:solidFill>
                  <a:schemeClr val="accent6">
                    <a:lumMod val="50000"/>
                  </a:schemeClr>
                </a:solidFill>
                <a:latin typeface="Bookman Old Style" pitchFamily="18" charset="0"/>
              </a:rPr>
              <a:t> В нём может определяться круг вопросов, которые затрагиваются в тексте, возможно, сообщаться некоторые сведения об авторе, то есть все то, что так или иначе подводит к выбору проблемы текста</a:t>
            </a:r>
            <a:br>
              <a:rPr lang="ru-RU" dirty="0" smtClean="0">
                <a:solidFill>
                  <a:schemeClr val="accent6">
                    <a:lumMod val="50000"/>
                  </a:schemeClr>
                </a:solidFill>
                <a:latin typeface="Bookman Old Style" pitchFamily="18" charset="0"/>
              </a:rPr>
            </a:br>
            <a:r>
              <a:rPr lang="ru-RU" dirty="0" smtClean="0">
                <a:solidFill>
                  <a:schemeClr val="accent6">
                    <a:lumMod val="50000"/>
                  </a:schemeClr>
                </a:solidFill>
                <a:latin typeface="Bookman Old Style" pitchFamily="18" charset="0"/>
              </a:rPr>
              <a:t>	Объём вступления  - 2-3 предложения. </a:t>
            </a:r>
            <a:br>
              <a:rPr lang="ru-RU" dirty="0" smtClean="0">
                <a:solidFill>
                  <a:schemeClr val="accent6">
                    <a:lumMod val="50000"/>
                  </a:schemeClr>
                </a:solidFill>
                <a:latin typeface="Bookman Old Style" pitchFamily="18" charset="0"/>
              </a:rPr>
            </a:br>
            <a:r>
              <a:rPr lang="ru-RU" dirty="0" smtClean="0">
                <a:solidFill>
                  <a:schemeClr val="accent6">
                    <a:lumMod val="50000"/>
                  </a:schemeClr>
                </a:solidFill>
                <a:latin typeface="Bookman Old Style" pitchFamily="18" charset="0"/>
              </a:rPr>
              <a:t>	</a:t>
            </a:r>
          </a:p>
          <a:p>
            <a:pPr algn="just"/>
            <a:r>
              <a:rPr lang="ru-RU" b="1" dirty="0">
                <a:solidFill>
                  <a:schemeClr val="accent6">
                    <a:lumMod val="50000"/>
                  </a:schemeClr>
                </a:solidFill>
                <a:latin typeface="Bookman Old Style" pitchFamily="18" charset="0"/>
              </a:rPr>
              <a:t>	</a:t>
            </a:r>
            <a:r>
              <a:rPr lang="ru-RU" b="1" dirty="0" smtClean="0">
                <a:solidFill>
                  <a:schemeClr val="accent6">
                    <a:lumMod val="50000"/>
                  </a:schemeClr>
                </a:solidFill>
                <a:latin typeface="Bookman Old Style" pitchFamily="18" charset="0"/>
              </a:rPr>
              <a:t>Совет:</a:t>
            </a:r>
            <a:r>
              <a:rPr lang="ru-RU" dirty="0" smtClean="0">
                <a:solidFill>
                  <a:schemeClr val="accent6">
                    <a:lumMod val="50000"/>
                  </a:schemeClr>
                </a:solidFill>
                <a:latin typeface="Bookman Old Style" pitchFamily="18" charset="0"/>
              </a:rPr>
              <a:t> не увлекайтесь вступлением, это важная, но далеко не самая содержательная сторона работы, помните об объёме сочинения, который не должен превышать 300 лексических единиц ( включая служебные слова).</a:t>
            </a:r>
            <a:endParaRPr lang="ru-RU" dirty="0">
              <a:solidFill>
                <a:schemeClr val="accent6">
                  <a:lumMod val="50000"/>
                </a:schemeClr>
              </a:solidFill>
              <a:latin typeface="Bookman Old Style"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Прямоугольник 6"/>
          <p:cNvSpPr/>
          <p:nvPr/>
        </p:nvSpPr>
        <p:spPr>
          <a:xfrm>
            <a:off x="0" y="1556792"/>
            <a:ext cx="8892480" cy="4401205"/>
          </a:xfrm>
          <a:prstGeom prst="rect">
            <a:avLst/>
          </a:prstGeom>
        </p:spPr>
        <p:txBody>
          <a:bodyPr wrap="square">
            <a:spAutoFit/>
          </a:bodyPr>
          <a:lstStyle/>
          <a:p>
            <a:pPr lvl="0" algn="just" eaLnBrk="0" fontAlgn="base" hangingPunct="0">
              <a:spcBef>
                <a:spcPct val="0"/>
              </a:spcBef>
              <a:spcAft>
                <a:spcPct val="0"/>
              </a:spcAft>
              <a:tabLst>
                <a:tab pos="457200" algn="l"/>
              </a:tabLst>
            </a:pPr>
            <a:r>
              <a:rPr kumimoji="0" lang="ru-RU" sz="1400" b="0" i="0" u="none" strike="noStrike" cap="none" normalizeH="0" baseline="0" dirty="0" smtClean="0">
                <a:ln>
                  <a:noFill/>
                </a:ln>
                <a:solidFill>
                  <a:schemeClr val="accent6">
                    <a:lumMod val="50000"/>
                  </a:schemeClr>
                </a:solidFill>
                <a:effectLst/>
                <a:latin typeface="Bookman Old Style" pitchFamily="18" charset="0"/>
                <a:ea typeface="Times New Roman" pitchFamily="18" charset="0"/>
                <a:cs typeface="Times New Roman" pitchFamily="18" charset="0"/>
              </a:rPr>
              <a:t>	Проблемой текста называют предмет обсуждения, тот вопрос, над которым размышляет автор. Важно помнить, что определение проблемы – самая главная часть работы над сочинением, поскольку все остальные композиционные части направлены на то, чтобы её раскрыть. Как говорится, нет проблемы – нет текста.</a:t>
            </a:r>
            <a:endParaRPr kumimoji="0" lang="ru-RU" sz="1400" b="0" i="0" u="none" strike="noStrike" cap="none" normalizeH="0" baseline="0" dirty="0" smtClean="0">
              <a:ln>
                <a:noFill/>
              </a:ln>
              <a:solidFill>
                <a:schemeClr val="accent6">
                  <a:lumMod val="50000"/>
                </a:schemeClr>
              </a:solidFill>
              <a:effectLst/>
              <a:latin typeface="Bookman Old Style" pitchFamily="18" charset="0"/>
            </a:endParaRPr>
          </a:p>
          <a:p>
            <a:pPr lvl="0" algn="just" eaLnBrk="0" fontAlgn="base" hangingPunct="0">
              <a:spcBef>
                <a:spcPct val="0"/>
              </a:spcBef>
              <a:spcAft>
                <a:spcPct val="0"/>
              </a:spcAft>
              <a:tabLst>
                <a:tab pos="457200" algn="l"/>
              </a:tabLst>
            </a:pPr>
            <a:r>
              <a:rPr kumimoji="0" lang="ru-RU" sz="1400" b="0" i="0" u="none" strike="noStrike" cap="none" normalizeH="0" baseline="0" dirty="0" smtClean="0">
                <a:ln>
                  <a:noFill/>
                </a:ln>
                <a:solidFill>
                  <a:schemeClr val="accent6">
                    <a:lumMod val="50000"/>
                  </a:schemeClr>
                </a:solidFill>
                <a:effectLst/>
                <a:latin typeface="Bookman Old Style" pitchFamily="18" charset="0"/>
                <a:ea typeface="Times New Roman" pitchFamily="18" charset="0"/>
                <a:cs typeface="Times New Roman" pitchFamily="18" charset="0"/>
              </a:rPr>
              <a:t>	В самом общем виде все проблемы можно распределить на следующие типы: </a:t>
            </a:r>
          </a:p>
          <a:p>
            <a:pPr lvl="0" algn="ctr" eaLnBrk="0" fontAlgn="base" hangingPunct="0">
              <a:spcBef>
                <a:spcPct val="0"/>
              </a:spcBef>
              <a:spcAft>
                <a:spcPct val="0"/>
              </a:spcAft>
              <a:tabLst>
                <a:tab pos="457200" algn="l"/>
              </a:tabLst>
            </a:pPr>
            <a:r>
              <a:rPr kumimoji="0" lang="ru-RU" sz="1400" b="0" i="0" u="none" strike="noStrike" cap="none" normalizeH="0" baseline="0" dirty="0" smtClean="0">
                <a:ln>
                  <a:noFill/>
                </a:ln>
                <a:solidFill>
                  <a:schemeClr val="accent6">
                    <a:lumMod val="50000"/>
                  </a:schemeClr>
                </a:solidFill>
                <a:effectLst/>
                <a:latin typeface="Bookman Old Style" pitchFamily="18" charset="0"/>
                <a:ea typeface="Times New Roman" pitchFamily="18" charset="0"/>
                <a:cs typeface="Times New Roman" pitchFamily="18" charset="0"/>
              </a:rPr>
              <a:t>Социальные</a:t>
            </a:r>
          </a:p>
          <a:p>
            <a:pPr lvl="0" algn="ctr" eaLnBrk="0" fontAlgn="base" hangingPunct="0">
              <a:spcBef>
                <a:spcPct val="0"/>
              </a:spcBef>
              <a:spcAft>
                <a:spcPct val="0"/>
              </a:spcAft>
              <a:tabLst>
                <a:tab pos="457200" algn="l"/>
              </a:tabLst>
            </a:pPr>
            <a:r>
              <a:rPr kumimoji="0" lang="ru-RU" sz="1400" b="0" i="0" u="none" strike="noStrike" cap="none" normalizeH="0" baseline="0" dirty="0" smtClean="0">
                <a:ln>
                  <a:noFill/>
                </a:ln>
                <a:solidFill>
                  <a:schemeClr val="accent6">
                    <a:lumMod val="50000"/>
                  </a:schemeClr>
                </a:solidFill>
                <a:effectLst/>
                <a:latin typeface="Bookman Old Style" pitchFamily="18" charset="0"/>
                <a:ea typeface="Times New Roman" pitchFamily="18" charset="0"/>
                <a:cs typeface="Times New Roman" pitchFamily="18" charset="0"/>
              </a:rPr>
              <a:t>философские</a:t>
            </a:r>
          </a:p>
          <a:p>
            <a:pPr lvl="0" algn="ctr" eaLnBrk="0" fontAlgn="base" hangingPunct="0">
              <a:spcBef>
                <a:spcPct val="0"/>
              </a:spcBef>
              <a:spcAft>
                <a:spcPct val="0"/>
              </a:spcAft>
              <a:tabLst>
                <a:tab pos="457200" algn="l"/>
              </a:tabLst>
            </a:pPr>
            <a:r>
              <a:rPr kumimoji="0" lang="ru-RU" sz="1400" b="0" i="0" u="none" strike="noStrike" cap="none" normalizeH="0" baseline="0" dirty="0" smtClean="0">
                <a:ln>
                  <a:noFill/>
                </a:ln>
                <a:solidFill>
                  <a:schemeClr val="accent6">
                    <a:lumMod val="50000"/>
                  </a:schemeClr>
                </a:solidFill>
                <a:effectLst/>
                <a:latin typeface="Bookman Old Style" pitchFamily="18" charset="0"/>
                <a:ea typeface="Times New Roman" pitchFamily="18" charset="0"/>
                <a:cs typeface="Times New Roman" pitchFamily="18" charset="0"/>
              </a:rPr>
              <a:t>Политические</a:t>
            </a:r>
            <a:endParaRPr lang="ru-RU" sz="1400" dirty="0" smtClean="0">
              <a:solidFill>
                <a:schemeClr val="accent6">
                  <a:lumMod val="50000"/>
                </a:schemeClr>
              </a:solidFill>
              <a:latin typeface="Bookman Old Style" pitchFamily="18" charset="0"/>
              <a:ea typeface="Times New Roman" pitchFamily="18" charset="0"/>
              <a:cs typeface="Times New Roman" pitchFamily="18" charset="0"/>
            </a:endParaRPr>
          </a:p>
          <a:p>
            <a:pPr lvl="0" algn="ctr" eaLnBrk="0" fontAlgn="base" hangingPunct="0">
              <a:spcBef>
                <a:spcPct val="0"/>
              </a:spcBef>
              <a:spcAft>
                <a:spcPct val="0"/>
              </a:spcAft>
              <a:tabLst>
                <a:tab pos="457200" algn="l"/>
              </a:tabLst>
            </a:pPr>
            <a:r>
              <a:rPr kumimoji="0" lang="ru-RU" sz="1400" b="0" i="0" u="none" strike="noStrike" cap="none" normalizeH="0" baseline="0" dirty="0" smtClean="0">
                <a:ln>
                  <a:noFill/>
                </a:ln>
                <a:solidFill>
                  <a:schemeClr val="accent6">
                    <a:lumMod val="50000"/>
                  </a:schemeClr>
                </a:solidFill>
                <a:effectLst/>
                <a:latin typeface="Bookman Old Style" pitchFamily="18" charset="0"/>
                <a:ea typeface="Times New Roman" pitchFamily="18" charset="0"/>
                <a:cs typeface="Times New Roman" pitchFamily="18" charset="0"/>
              </a:rPr>
              <a:t>эстетические</a:t>
            </a:r>
          </a:p>
          <a:p>
            <a:pPr lvl="0" algn="ctr" eaLnBrk="0" fontAlgn="base" hangingPunct="0">
              <a:spcBef>
                <a:spcPct val="0"/>
              </a:spcBef>
              <a:spcAft>
                <a:spcPct val="0"/>
              </a:spcAft>
              <a:tabLst>
                <a:tab pos="457200" algn="l"/>
              </a:tabLst>
            </a:pPr>
            <a:r>
              <a:rPr kumimoji="0" lang="ru-RU" sz="1400" b="0" i="0" u="none" strike="noStrike" cap="none" normalizeH="0" baseline="0" dirty="0" smtClean="0">
                <a:ln>
                  <a:noFill/>
                </a:ln>
                <a:solidFill>
                  <a:schemeClr val="accent6">
                    <a:lumMod val="50000"/>
                  </a:schemeClr>
                </a:solidFill>
                <a:effectLst/>
                <a:latin typeface="Bookman Old Style" pitchFamily="18" charset="0"/>
                <a:ea typeface="Times New Roman" pitchFamily="18" charset="0"/>
                <a:cs typeface="Times New Roman" pitchFamily="18" charset="0"/>
              </a:rPr>
              <a:t>экологические</a:t>
            </a:r>
          </a:p>
          <a:p>
            <a:pPr lvl="0" algn="ctr" eaLnBrk="0" fontAlgn="base" hangingPunct="0">
              <a:spcBef>
                <a:spcPct val="0"/>
              </a:spcBef>
              <a:spcAft>
                <a:spcPct val="0"/>
              </a:spcAft>
              <a:tabLst>
                <a:tab pos="457200" algn="l"/>
              </a:tabLst>
            </a:pPr>
            <a:r>
              <a:rPr kumimoji="0" lang="ru-RU" sz="1400" b="0" i="0" u="none" strike="noStrike" cap="none" normalizeH="0" baseline="0" dirty="0" smtClean="0">
                <a:ln>
                  <a:noFill/>
                </a:ln>
                <a:solidFill>
                  <a:schemeClr val="accent6">
                    <a:lumMod val="50000"/>
                  </a:schemeClr>
                </a:solidFill>
                <a:effectLst/>
                <a:latin typeface="Bookman Old Style" pitchFamily="18" charset="0"/>
                <a:ea typeface="Times New Roman" pitchFamily="18" charset="0"/>
                <a:cs typeface="Times New Roman" pitchFamily="18" charset="0"/>
              </a:rPr>
              <a:t>нравственные</a:t>
            </a:r>
          </a:p>
          <a:p>
            <a:pPr lvl="0" algn="ctr" eaLnBrk="0" fontAlgn="base" hangingPunct="0">
              <a:spcBef>
                <a:spcPct val="0"/>
              </a:spcBef>
              <a:spcAft>
                <a:spcPct val="0"/>
              </a:spcAft>
              <a:tabLst>
                <a:tab pos="457200" algn="l"/>
              </a:tabLst>
            </a:pPr>
            <a:r>
              <a:rPr kumimoji="0" lang="ru-RU" sz="1400" b="0" i="0" u="none" strike="noStrike" cap="none" normalizeH="0" baseline="0" dirty="0" smtClean="0">
                <a:ln>
                  <a:noFill/>
                </a:ln>
                <a:solidFill>
                  <a:schemeClr val="accent6">
                    <a:lumMod val="50000"/>
                  </a:schemeClr>
                </a:solidFill>
                <a:effectLst/>
                <a:latin typeface="Bookman Old Style" pitchFamily="18" charset="0"/>
                <a:ea typeface="Times New Roman" pitchFamily="18" charset="0"/>
                <a:cs typeface="Times New Roman" pitchFamily="18" charset="0"/>
              </a:rPr>
              <a:t> этические</a:t>
            </a:r>
            <a:endParaRPr kumimoji="0" lang="ru-RU" sz="1400" b="0" i="0" u="none" strike="noStrike" cap="none" normalizeH="0" baseline="0" dirty="0" smtClean="0">
              <a:ln>
                <a:noFill/>
              </a:ln>
              <a:solidFill>
                <a:schemeClr val="accent6">
                  <a:lumMod val="50000"/>
                </a:schemeClr>
              </a:solidFill>
              <a:effectLst/>
              <a:latin typeface="Bookman Old Style" pitchFamily="18" charset="0"/>
            </a:endParaRPr>
          </a:p>
          <a:p>
            <a:pPr lvl="0" algn="just" eaLnBrk="0" fontAlgn="base" hangingPunct="0">
              <a:spcBef>
                <a:spcPct val="0"/>
              </a:spcBef>
              <a:spcAft>
                <a:spcPct val="0"/>
              </a:spcAft>
              <a:tabLst>
                <a:tab pos="457200" algn="l"/>
              </a:tabLst>
            </a:pPr>
            <a:r>
              <a:rPr kumimoji="0" lang="ru-RU" sz="1400" b="0" i="0" u="none" strike="noStrike" cap="none" normalizeH="0" baseline="0" dirty="0" smtClean="0">
                <a:ln>
                  <a:noFill/>
                </a:ln>
                <a:solidFill>
                  <a:schemeClr val="accent6">
                    <a:lumMod val="50000"/>
                  </a:schemeClr>
                </a:solidFill>
                <a:effectLst/>
                <a:latin typeface="Bookman Old Style" pitchFamily="18" charset="0"/>
                <a:ea typeface="Times New Roman" pitchFamily="18" charset="0"/>
                <a:cs typeface="Times New Roman" pitchFamily="18" charset="0"/>
              </a:rPr>
              <a:t>	Как правило, тексты содержат несколько проблем. Здесь важно выделить ту проблему,  которая кажется наиболее значимой или ту, по которой наверняка найдутся аргументы.</a:t>
            </a:r>
            <a:r>
              <a:rPr lang="ru-RU" sz="1400" dirty="0" smtClean="0">
                <a:solidFill>
                  <a:schemeClr val="accent6">
                    <a:lumMod val="50000"/>
                  </a:schemeClr>
                </a:solidFill>
                <a:latin typeface="Bookman Old Style" pitchFamily="18" charset="0"/>
              </a:rPr>
              <a:t> </a:t>
            </a:r>
            <a:r>
              <a:rPr kumimoji="0" lang="ru-RU" sz="1400" b="0" i="0" u="none" strike="noStrike" cap="none" normalizeH="0" baseline="0" dirty="0" smtClean="0">
                <a:ln>
                  <a:noFill/>
                </a:ln>
                <a:solidFill>
                  <a:schemeClr val="accent6">
                    <a:lumMod val="50000"/>
                  </a:schemeClr>
                </a:solidFill>
                <a:effectLst/>
                <a:latin typeface="Bookman Old Style" pitchFamily="18" charset="0"/>
                <a:ea typeface="Times New Roman" pitchFamily="18" charset="0"/>
                <a:cs typeface="Times New Roman" pitchFamily="18" charset="0"/>
              </a:rPr>
              <a:t>Очевидно, проще сформулировать проблему публицистического текста, чаще всего она лежит на поверхности; 	</a:t>
            </a:r>
          </a:p>
          <a:p>
            <a:pPr lvl="0" algn="just" eaLnBrk="0" fontAlgn="base" hangingPunct="0">
              <a:spcBef>
                <a:spcPct val="0"/>
              </a:spcBef>
              <a:spcAft>
                <a:spcPct val="0"/>
              </a:spcAft>
              <a:tabLst>
                <a:tab pos="457200" algn="l"/>
              </a:tabLst>
            </a:pPr>
            <a:r>
              <a:rPr kumimoji="0" lang="ru-RU" sz="1400" b="0" i="0" u="none" strike="noStrike" cap="none" normalizeH="0" baseline="0" dirty="0" smtClean="0">
                <a:ln>
                  <a:noFill/>
                </a:ln>
                <a:solidFill>
                  <a:schemeClr val="accent6">
                    <a:lumMod val="50000"/>
                  </a:schemeClr>
                </a:solidFill>
                <a:effectLst/>
                <a:latin typeface="Bookman Old Style" pitchFamily="18" charset="0"/>
                <a:ea typeface="Times New Roman" pitchFamily="18" charset="0"/>
                <a:cs typeface="Times New Roman" pitchFamily="18" charset="0"/>
              </a:rPr>
              <a:t>	При определении проблемы нельзя опираться на первое впечатление, на ассоциативное восприятие,</a:t>
            </a:r>
            <a:r>
              <a:rPr kumimoji="0" lang="ru-RU" sz="1400" b="0" i="0" u="none" strike="noStrike" cap="none" normalizeH="0" dirty="0" smtClean="0">
                <a:ln>
                  <a:noFill/>
                </a:ln>
                <a:solidFill>
                  <a:schemeClr val="accent6">
                    <a:lumMod val="50000"/>
                  </a:schemeClr>
                </a:solidFill>
                <a:effectLst/>
                <a:latin typeface="Bookman Old Style" pitchFamily="18" charset="0"/>
                <a:ea typeface="Times New Roman" pitchFamily="18" charset="0"/>
                <a:cs typeface="Times New Roman" pitchFamily="18" charset="0"/>
              </a:rPr>
              <a:t> </a:t>
            </a:r>
            <a:r>
              <a:rPr kumimoji="0" lang="ru-RU" sz="1400" b="0" i="0" u="none" strike="noStrike" cap="none" normalizeH="0" baseline="0" dirty="0" smtClean="0">
                <a:ln>
                  <a:noFill/>
                </a:ln>
                <a:solidFill>
                  <a:schemeClr val="accent6">
                    <a:lumMod val="50000"/>
                  </a:schemeClr>
                </a:solidFill>
                <a:effectLst/>
                <a:latin typeface="Bookman Old Style" pitchFamily="18" charset="0"/>
                <a:ea typeface="Times New Roman" pitchFamily="18" charset="0"/>
                <a:cs typeface="Times New Roman" pitchFamily="18" charset="0"/>
              </a:rPr>
              <a:t>выхваченные</a:t>
            </a:r>
            <a:r>
              <a:rPr kumimoji="0" lang="ru-RU" sz="1400" b="0" i="0" u="none" strike="noStrike" cap="none" normalizeH="0" dirty="0" smtClean="0">
                <a:ln>
                  <a:noFill/>
                </a:ln>
                <a:solidFill>
                  <a:schemeClr val="accent6">
                    <a:lumMod val="50000"/>
                  </a:schemeClr>
                </a:solidFill>
                <a:effectLst/>
                <a:latin typeface="Bookman Old Style" pitchFamily="18" charset="0"/>
                <a:ea typeface="Times New Roman" pitchFamily="18" charset="0"/>
                <a:cs typeface="Times New Roman" pitchFamily="18" charset="0"/>
              </a:rPr>
              <a:t> </a:t>
            </a:r>
            <a:r>
              <a:rPr kumimoji="0" lang="ru-RU" sz="1400" b="0" i="0" u="none" strike="noStrike" cap="none" normalizeH="0" baseline="0" dirty="0" smtClean="0">
                <a:ln>
                  <a:noFill/>
                </a:ln>
                <a:solidFill>
                  <a:schemeClr val="accent6">
                    <a:lumMod val="50000"/>
                  </a:schemeClr>
                </a:solidFill>
                <a:effectLst/>
                <a:latin typeface="Bookman Old Style" pitchFamily="18" charset="0"/>
                <a:ea typeface="Times New Roman" pitchFamily="18" charset="0"/>
                <a:cs typeface="Times New Roman" pitchFamily="18" charset="0"/>
              </a:rPr>
              <a:t>из контекста слова или словосочетания.</a:t>
            </a:r>
            <a:endParaRPr kumimoji="0" lang="ru-RU" sz="1400" b="1" i="0" u="none" strike="noStrike" cap="none" normalizeH="0" baseline="0" dirty="0" smtClean="0">
              <a:ln>
                <a:noFill/>
              </a:ln>
              <a:solidFill>
                <a:schemeClr val="accent6">
                  <a:lumMod val="50000"/>
                </a:schemeClr>
              </a:solidFill>
              <a:effectLst/>
              <a:latin typeface="Bookman Old Style" pitchFamily="18" charset="0"/>
              <a:ea typeface="Times New Roman" pitchFamily="18" charset="0"/>
              <a:cs typeface="Times New Roman" pitchFamily="18" charset="0"/>
            </a:endParaRPr>
          </a:p>
          <a:p>
            <a:pPr lvl="0" algn="just" eaLnBrk="0" fontAlgn="base" hangingPunct="0">
              <a:spcBef>
                <a:spcPct val="0"/>
              </a:spcBef>
              <a:spcAft>
                <a:spcPct val="0"/>
              </a:spcAft>
              <a:tabLst>
                <a:tab pos="457200" algn="l"/>
              </a:tabLst>
            </a:pPr>
            <a:r>
              <a:rPr lang="ru-RU" sz="1400" b="1" dirty="0" smtClean="0">
                <a:solidFill>
                  <a:schemeClr val="accent6">
                    <a:lumMod val="50000"/>
                  </a:schemeClr>
                </a:solidFill>
                <a:latin typeface="Bookman Old Style" pitchFamily="18" charset="0"/>
                <a:ea typeface="Times New Roman" pitchFamily="18" charset="0"/>
                <a:cs typeface="Times New Roman" pitchFamily="18" charset="0"/>
              </a:rPr>
              <a:t>	</a:t>
            </a:r>
            <a:r>
              <a:rPr kumimoji="0" lang="ru-RU" sz="1400" b="1" i="0" u="none" strike="noStrike" cap="none" normalizeH="0" baseline="0" dirty="0" smtClean="0">
                <a:ln>
                  <a:noFill/>
                </a:ln>
                <a:solidFill>
                  <a:schemeClr val="accent6">
                    <a:lumMod val="50000"/>
                  </a:schemeClr>
                </a:solidFill>
                <a:effectLst/>
                <a:latin typeface="Bookman Old Style" pitchFamily="18" charset="0"/>
                <a:ea typeface="Times New Roman" pitchFamily="18" charset="0"/>
                <a:cs typeface="Times New Roman" pitchFamily="18" charset="0"/>
              </a:rPr>
              <a:t>ВАЖНО:</a:t>
            </a:r>
            <a:r>
              <a:rPr kumimoji="0" lang="ru-RU" sz="1400" b="0" i="0" u="none" strike="noStrike" cap="none" normalizeH="0" baseline="0" dirty="0" smtClean="0">
                <a:ln>
                  <a:noFill/>
                </a:ln>
                <a:solidFill>
                  <a:schemeClr val="accent6">
                    <a:lumMod val="50000"/>
                  </a:schemeClr>
                </a:solidFill>
                <a:effectLst/>
                <a:latin typeface="Bookman Old Style" pitchFamily="18" charset="0"/>
                <a:ea typeface="Times New Roman" pitchFamily="18" charset="0"/>
                <a:cs typeface="Times New Roman" pitchFamily="18" charset="0"/>
              </a:rPr>
              <a:t> проблема должна быть сформулирована чётко, так, чтобы у проверяющих не могло возникнуть сомнений в том, что ученик правильно понимает суть текста.</a:t>
            </a:r>
            <a:endParaRPr kumimoji="0" lang="ru-RU" sz="1400" b="0" i="0" u="none" strike="noStrike" cap="none" normalizeH="0" baseline="0" dirty="0" smtClean="0">
              <a:ln>
                <a:noFill/>
              </a:ln>
              <a:solidFill>
                <a:schemeClr val="accent6">
                  <a:lumMod val="50000"/>
                </a:schemeClr>
              </a:solidFill>
              <a:effectLst/>
              <a:latin typeface="Bookman Old Style" pitchFamily="18" charset="0"/>
            </a:endParaRPr>
          </a:p>
        </p:txBody>
      </p:sp>
      <p:sp>
        <p:nvSpPr>
          <p:cNvPr id="8" name="Прямоугольник 7"/>
          <p:cNvSpPr/>
          <p:nvPr/>
        </p:nvSpPr>
        <p:spPr>
          <a:xfrm>
            <a:off x="1259632" y="548680"/>
            <a:ext cx="6624736" cy="369332"/>
          </a:xfrm>
          <a:prstGeom prst="rect">
            <a:avLst/>
          </a:prstGeom>
        </p:spPr>
        <p:txBody>
          <a:bodyPr wrap="square">
            <a:spAutoFit/>
          </a:bodyPr>
          <a:lstStyle/>
          <a:p>
            <a:pPr lvl="0" algn="ctr" fontAlgn="base">
              <a:spcBef>
                <a:spcPct val="0"/>
              </a:spcBef>
              <a:spcAft>
                <a:spcPct val="0"/>
              </a:spcAft>
              <a:tabLst>
                <a:tab pos="457200" algn="l"/>
              </a:tabLst>
            </a:pPr>
            <a:r>
              <a:rPr kumimoji="0" lang="ru-RU" b="1" i="0" u="none" strike="noStrike" cap="none" normalizeH="0" baseline="0" dirty="0" smtClean="0">
                <a:ln>
                  <a:noFill/>
                </a:ln>
                <a:solidFill>
                  <a:schemeClr val="accent2">
                    <a:lumMod val="75000"/>
                  </a:schemeClr>
                </a:solidFill>
                <a:effectLst/>
                <a:latin typeface="Bookman Old Style" pitchFamily="18" charset="0"/>
                <a:ea typeface="Times New Roman" pitchFamily="18" charset="0"/>
                <a:cs typeface="Times New Roman" pitchFamily="18" charset="0"/>
              </a:rPr>
              <a:t>Определение проблемы предложенного текста.</a:t>
            </a:r>
            <a:r>
              <a:rPr kumimoji="0" lang="ru-RU" b="0" i="0" u="none" strike="noStrike" cap="none" normalizeH="0" baseline="0" dirty="0" smtClean="0">
                <a:ln>
                  <a:noFill/>
                </a:ln>
                <a:solidFill>
                  <a:schemeClr val="accent2">
                    <a:lumMod val="75000"/>
                  </a:schemeClr>
                </a:solidFill>
                <a:effectLst/>
                <a:latin typeface="Bookman Old Style" pitchFamily="18" charset="0"/>
                <a:ea typeface="Times New Roman" pitchFamily="18" charset="0"/>
                <a:cs typeface="Times New Roman" pitchFamily="18" charset="0"/>
              </a:rPr>
              <a:t> </a:t>
            </a:r>
            <a:endParaRPr kumimoji="0" lang="ru-RU" b="0" i="0" u="none" strike="noStrike" cap="none" normalizeH="0" baseline="0" dirty="0" smtClean="0">
              <a:ln>
                <a:noFill/>
              </a:ln>
              <a:solidFill>
                <a:schemeClr val="accent2">
                  <a:lumMod val="75000"/>
                </a:schemeClr>
              </a:solidFill>
              <a:effectLst/>
              <a:latin typeface="Bookman Old Style"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1560" y="404664"/>
            <a:ext cx="8153400" cy="990600"/>
          </a:xfrm>
        </p:spPr>
        <p:txBody>
          <a:bodyPr>
            <a:normAutofit/>
          </a:bodyPr>
          <a:lstStyle/>
          <a:p>
            <a:pPr algn="ctr"/>
            <a:r>
              <a:rPr lang="ru-RU" sz="2800" b="1" dirty="0" smtClean="0">
                <a:solidFill>
                  <a:schemeClr val="accent2">
                    <a:lumMod val="75000"/>
                  </a:schemeClr>
                </a:solidFill>
                <a:latin typeface="Bookman Old Style" pitchFamily="18" charset="0"/>
              </a:rPr>
              <a:t>Комментарий к проблеме.</a:t>
            </a:r>
            <a:r>
              <a:rPr lang="ru-RU" sz="2800" dirty="0" smtClean="0">
                <a:solidFill>
                  <a:schemeClr val="accent2">
                    <a:lumMod val="75000"/>
                  </a:schemeClr>
                </a:solidFill>
                <a:latin typeface="Bookman Old Style" pitchFamily="18" charset="0"/>
              </a:rPr>
              <a:t/>
            </a:r>
            <a:br>
              <a:rPr lang="ru-RU" sz="2800" dirty="0" smtClean="0">
                <a:solidFill>
                  <a:schemeClr val="accent2">
                    <a:lumMod val="75000"/>
                  </a:schemeClr>
                </a:solidFill>
                <a:latin typeface="Bookman Old Style" pitchFamily="18" charset="0"/>
              </a:rPr>
            </a:br>
            <a:endParaRPr lang="ru-RU" sz="2800" dirty="0">
              <a:solidFill>
                <a:schemeClr val="accent2">
                  <a:lumMod val="75000"/>
                </a:schemeClr>
              </a:solidFill>
              <a:latin typeface="Bookman Old Style" pitchFamily="18" charset="0"/>
            </a:endParaRPr>
          </a:p>
        </p:txBody>
      </p:sp>
      <p:sp>
        <p:nvSpPr>
          <p:cNvPr id="3" name="Содержимое 2"/>
          <p:cNvSpPr>
            <a:spLocks noGrp="1"/>
          </p:cNvSpPr>
          <p:nvPr>
            <p:ph sz="quarter" idx="1"/>
          </p:nvPr>
        </p:nvSpPr>
        <p:spPr>
          <a:xfrm>
            <a:off x="612648" y="1600200"/>
            <a:ext cx="8153400" cy="5069160"/>
          </a:xfrm>
        </p:spPr>
        <p:txBody>
          <a:bodyPr>
            <a:normAutofit fontScale="47500" lnSpcReduction="20000"/>
          </a:bodyPr>
          <a:lstStyle/>
          <a:p>
            <a:pPr algn="just">
              <a:lnSpc>
                <a:spcPct val="120000"/>
              </a:lnSpc>
              <a:spcBef>
                <a:spcPts val="0"/>
              </a:spcBef>
              <a:buNone/>
            </a:pPr>
            <a:r>
              <a:rPr lang="ru-RU" dirty="0" smtClean="0"/>
              <a:t>		</a:t>
            </a:r>
            <a:r>
              <a:rPr lang="ru-RU" sz="3300" dirty="0" smtClean="0">
                <a:solidFill>
                  <a:schemeClr val="accent6">
                    <a:lumMod val="50000"/>
                  </a:schemeClr>
                </a:solidFill>
                <a:latin typeface="Bookman Old Style" pitchFamily="18" charset="0"/>
              </a:rPr>
              <a:t>Как показывает практика, комментарий – очень  сложная   для выпускника часть работы, так как большинство  учащихся  полагают, что прокомментировать текст – значит,  его пересказать. Это в корне неверно. </a:t>
            </a:r>
          </a:p>
          <a:p>
            <a:pPr algn="just">
              <a:lnSpc>
                <a:spcPct val="120000"/>
              </a:lnSpc>
              <a:spcBef>
                <a:spcPts val="0"/>
              </a:spcBef>
              <a:buNone/>
            </a:pPr>
            <a:r>
              <a:rPr lang="ru-RU" sz="3300" dirty="0" smtClean="0">
                <a:solidFill>
                  <a:schemeClr val="accent6">
                    <a:lumMod val="50000"/>
                  </a:schemeClr>
                </a:solidFill>
                <a:latin typeface="Bookman Old Style" pitchFamily="18" charset="0"/>
              </a:rPr>
              <a:t>		Комментарий – это анализ  авторского видения   проблемы,  демонстрация того, что вы видите и понимаете, как автор проблему «распутывает». Комментарий может содержать характеристику проблемы с точки зрения её актуальности, значимости для определённого круга  людей или для всех. Комментарий свидетельствует об умении видеть аспекты проблемы, которые наметил автор, следить за ходом авторской мысли. Не забудьте, что все комментарии должны соотноситься с поднимаемой автором проблемой. </a:t>
            </a:r>
          </a:p>
          <a:p>
            <a:pPr algn="just">
              <a:lnSpc>
                <a:spcPct val="120000"/>
              </a:lnSpc>
              <a:spcBef>
                <a:spcPts val="0"/>
              </a:spcBef>
              <a:buNone/>
            </a:pPr>
            <a:r>
              <a:rPr lang="ru-RU" sz="3300" b="1" dirty="0" smtClean="0">
                <a:solidFill>
                  <a:schemeClr val="accent6">
                    <a:lumMod val="50000"/>
                  </a:schemeClr>
                </a:solidFill>
                <a:latin typeface="Bookman Old Style" pitchFamily="18" charset="0"/>
              </a:rPr>
              <a:t>		Помните: </a:t>
            </a:r>
            <a:r>
              <a:rPr lang="ru-RU" sz="3300" dirty="0" smtClean="0">
                <a:solidFill>
                  <a:schemeClr val="accent6">
                    <a:lumMod val="50000"/>
                  </a:schemeClr>
                </a:solidFill>
                <a:latin typeface="Bookman Old Style" pitchFamily="18" charset="0"/>
              </a:rPr>
              <a:t>уход в сторону – потеря баллов. В комментарии важно увидеть авторскую эмоцию по отношению к проблеме, возможно, указать на композиционные средства, используемые автором, чтобы раскрыть  проблему,  </a:t>
            </a:r>
            <a:r>
              <a:rPr lang="ru-RU" sz="3300" i="1" dirty="0" smtClean="0">
                <a:solidFill>
                  <a:schemeClr val="accent6">
                    <a:lumMod val="50000"/>
                  </a:schemeClr>
                </a:solidFill>
                <a:latin typeface="Bookman Old Style" pitchFamily="18" charset="0"/>
              </a:rPr>
              <a:t>(например: …автор задаётся вопросом..; с негодованием автор говорит о..; в своих размышлениях автор опирается на мнении..; опираясь на факты истории…)</a:t>
            </a:r>
            <a:endParaRPr lang="ru-RU" sz="3300" dirty="0" smtClean="0">
              <a:solidFill>
                <a:schemeClr val="accent6">
                  <a:lumMod val="50000"/>
                </a:schemeClr>
              </a:solidFill>
              <a:latin typeface="Bookman Old Style" pitchFamily="18" charset="0"/>
            </a:endParaRPr>
          </a:p>
          <a:p>
            <a:pPr algn="just">
              <a:lnSpc>
                <a:spcPct val="120000"/>
              </a:lnSpc>
              <a:spcBef>
                <a:spcPts val="0"/>
              </a:spcBef>
            </a:pPr>
            <a:endParaRPr lang="ru-RU"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Обычная">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223</TotalTime>
  <Words>339</Words>
  <Application>Microsoft Office PowerPoint</Application>
  <PresentationFormat>Экран (4:3)</PresentationFormat>
  <Paragraphs>110</Paragraphs>
  <Slides>14</Slides>
  <Notes>3</Notes>
  <HiddenSlides>0</HiddenSlides>
  <MMClips>0</MMClips>
  <ScaleCrop>false</ScaleCrop>
  <HeadingPairs>
    <vt:vector size="6" baseType="variant">
      <vt:variant>
        <vt:lpstr>Тема</vt:lpstr>
      </vt:variant>
      <vt:variant>
        <vt:i4>1</vt:i4>
      </vt:variant>
      <vt:variant>
        <vt:lpstr>Внедренные серверы OLE</vt:lpstr>
      </vt:variant>
      <vt:variant>
        <vt:i4>1</vt:i4>
      </vt:variant>
      <vt:variant>
        <vt:lpstr>Заголовки слайдов</vt:lpstr>
      </vt:variant>
      <vt:variant>
        <vt:i4>14</vt:i4>
      </vt:variant>
    </vt:vector>
  </HeadingPairs>
  <TitlesOfParts>
    <vt:vector size="16" baseType="lpstr">
      <vt:lpstr>Обычная</vt:lpstr>
      <vt:lpstr>Лист Microsoft Office Excel 97-2003</vt:lpstr>
      <vt:lpstr>Семинар «Сочинение – рассуждение: проблемы, поиски, находки.»</vt:lpstr>
      <vt:lpstr>Слайд 2</vt:lpstr>
      <vt:lpstr>Часть С</vt:lpstr>
      <vt:lpstr>Поэлементный анализ части С  ЕГЭ по русскому языку в Хангаласском улусе показал:</vt:lpstr>
      <vt:lpstr>Результаты части С выпускников гимназии</vt:lpstr>
      <vt:lpstr>1 шаг </vt:lpstr>
      <vt:lpstr>     </vt:lpstr>
      <vt:lpstr>Слайд 8</vt:lpstr>
      <vt:lpstr>Комментарий к проблеме. </vt:lpstr>
      <vt:lpstr>Позиция автора. </vt:lpstr>
      <vt:lpstr>Слайд 11</vt:lpstr>
      <vt:lpstr>Слайд 12</vt:lpstr>
      <vt:lpstr>Заключение – вывод </vt:lpstr>
      <vt:lpstr>СПАСИБО ЗА ВНИМАНИЕ!</vt:lpstr>
    </vt:vector>
  </TitlesOfParts>
  <Company>гимназия</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завуч по ВР</dc:creator>
  <cp:lastModifiedBy>завуч по ВР</cp:lastModifiedBy>
  <cp:revision>25</cp:revision>
  <dcterms:created xsi:type="dcterms:W3CDTF">2013-01-06T01:49:29Z</dcterms:created>
  <dcterms:modified xsi:type="dcterms:W3CDTF">2013-01-08T03:41:50Z</dcterms:modified>
</cp:coreProperties>
</file>