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8" r:id="rId3"/>
    <p:sldId id="278" r:id="rId4"/>
    <p:sldId id="269" r:id="rId5"/>
    <p:sldId id="277" r:id="rId6"/>
    <p:sldId id="272" r:id="rId7"/>
    <p:sldId id="270" r:id="rId8"/>
    <p:sldId id="281" r:id="rId9"/>
    <p:sldId id="273" r:id="rId10"/>
    <p:sldId id="279" r:id="rId11"/>
    <p:sldId id="260" r:id="rId12"/>
    <p:sldId id="261" r:id="rId13"/>
    <p:sldId id="258" r:id="rId14"/>
    <p:sldId id="266" r:id="rId15"/>
    <p:sldId id="267" r:id="rId16"/>
    <p:sldId id="263" r:id="rId17"/>
    <p:sldId id="264" r:id="rId18"/>
    <p:sldId id="265" r:id="rId19"/>
    <p:sldId id="276" r:id="rId2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0" d="100"/>
          <a:sy n="80" d="100"/>
        </p:scale>
        <p:origin x="-118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B434A05-2D38-4892-AEF7-4F882097DF6A}" type="datetimeFigureOut">
              <a:rPr lang="ru-RU" smtClean="0"/>
              <a:pPr/>
              <a:t>10.03.2016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ACEE47-C451-4305-9654-03E1B0B7E5F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B434A05-2D38-4892-AEF7-4F882097DF6A}" type="datetimeFigureOut">
              <a:rPr lang="ru-RU" smtClean="0"/>
              <a:pPr/>
              <a:t>10.03.2016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ACEE47-C451-4305-9654-03E1B0B7E5F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B434A05-2D38-4892-AEF7-4F882097DF6A}" type="datetimeFigureOut">
              <a:rPr lang="ru-RU" smtClean="0"/>
              <a:pPr/>
              <a:t>10.03.2016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ACEE47-C451-4305-9654-03E1B0B7E5F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B434A05-2D38-4892-AEF7-4F882097DF6A}" type="datetimeFigureOut">
              <a:rPr lang="ru-RU" smtClean="0"/>
              <a:pPr/>
              <a:t>10.03.2016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ACEE47-C451-4305-9654-03E1B0B7E5F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B434A05-2D38-4892-AEF7-4F882097DF6A}" type="datetimeFigureOut">
              <a:rPr lang="ru-RU" smtClean="0"/>
              <a:pPr/>
              <a:t>10.03.2016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3ACEE47-C451-4305-9654-03E1B0B7E5FC}"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B434A05-2D38-4892-AEF7-4F882097DF6A}" type="datetimeFigureOut">
              <a:rPr lang="ru-RU" smtClean="0"/>
              <a:pPr/>
              <a:t>10.03.2016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ACEE47-C451-4305-9654-03E1B0B7E5F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B434A05-2D38-4892-AEF7-4F882097DF6A}" type="datetimeFigureOut">
              <a:rPr lang="ru-RU" smtClean="0"/>
              <a:pPr/>
              <a:t>10.03.2016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3ACEE47-C451-4305-9654-03E1B0B7E5F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B434A05-2D38-4892-AEF7-4F882097DF6A}" type="datetimeFigureOut">
              <a:rPr lang="ru-RU" smtClean="0"/>
              <a:pPr/>
              <a:t>10.03.2016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3ACEE47-C451-4305-9654-03E1B0B7E5F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B434A05-2D38-4892-AEF7-4F882097DF6A}" type="datetimeFigureOut">
              <a:rPr lang="ru-RU" smtClean="0"/>
              <a:pPr/>
              <a:t>10.03.2016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3ACEE47-C451-4305-9654-03E1B0B7E5F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B434A05-2D38-4892-AEF7-4F882097DF6A}" type="datetimeFigureOut">
              <a:rPr lang="ru-RU" smtClean="0"/>
              <a:pPr/>
              <a:t>10.03.2016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ACEE47-C451-4305-9654-03E1B0B7E5F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B434A05-2D38-4892-AEF7-4F882097DF6A}" type="datetimeFigureOut">
              <a:rPr lang="ru-RU" smtClean="0"/>
              <a:pPr/>
              <a:t>10.03.2016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3ACEE47-C451-4305-9654-03E1B0B7E5F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B434A05-2D38-4892-AEF7-4F882097DF6A}" type="datetimeFigureOut">
              <a:rPr lang="ru-RU" smtClean="0"/>
              <a:pPr/>
              <a:t>10.03.2016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ACEE47-C451-4305-9654-03E1B0B7E5FC}"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noAutofit/>
          </a:bodyPr>
          <a:lstStyle/>
          <a:p>
            <a:r>
              <a:rPr lang="ru-RU" sz="4800" b="1" dirty="0" smtClean="0">
                <a:solidFill>
                  <a:srgbClr val="C00000"/>
                </a:solidFill>
              </a:rPr>
              <a:t>Методический конструктор: «Пишем сочинение на лингвистическую тему»</a:t>
            </a:r>
            <a:endParaRPr lang="ru-RU" sz="4800" b="1" dirty="0">
              <a:solidFill>
                <a:srgbClr val="C00000"/>
              </a:solidFill>
            </a:endParaRPr>
          </a:p>
        </p:txBody>
      </p:sp>
      <p:sp>
        <p:nvSpPr>
          <p:cNvPr id="3" name="Подзаголовок 2"/>
          <p:cNvSpPr>
            <a:spLocks noGrp="1"/>
          </p:cNvSpPr>
          <p:nvPr>
            <p:ph type="subTitle" idx="1"/>
          </p:nvPr>
        </p:nvSpPr>
        <p:spPr>
          <a:xfrm>
            <a:off x="1619672" y="4653136"/>
            <a:ext cx="7120880" cy="1752600"/>
          </a:xfrm>
        </p:spPr>
        <p:txBody>
          <a:bodyPr>
            <a:normAutofit/>
          </a:bodyPr>
          <a:lstStyle/>
          <a:p>
            <a:pPr algn="r"/>
            <a:r>
              <a:rPr lang="ru-RU" sz="2000" dirty="0" smtClean="0">
                <a:solidFill>
                  <a:srgbClr val="002060"/>
                </a:solidFill>
                <a:effectLst>
                  <a:outerShdw blurRad="38100" dist="38100" dir="2700000" algn="tl">
                    <a:srgbClr val="000000">
                      <a:alpha val="43137"/>
                    </a:srgbClr>
                  </a:outerShdw>
                </a:effectLst>
              </a:rPr>
              <a:t>Шилова Ж.В., учитель русского языка и литературы МБОУ «Покровская улусная многопрофильная гимназия»</a:t>
            </a:r>
            <a:endParaRPr lang="ru-RU" sz="2000" dirty="0">
              <a:solidFill>
                <a:srgbClr val="002060"/>
              </a:solidFill>
              <a:effectLst>
                <a:outerShdw blurRad="38100" dist="38100" dir="2700000" algn="tl">
                  <a:srgbClr val="000000">
                    <a:alpha val="43137"/>
                  </a:srgbClr>
                </a:outerShdw>
              </a:effectLst>
            </a:endParaRPr>
          </a:p>
        </p:txBody>
      </p:sp>
      <p:pic>
        <p:nvPicPr>
          <p:cNvPr id="4" name="Picture 2" descr="\\Teachers1\рабочий стол\ХАБ\векторный клипарт\Уголки и рамки\post-305630-1290350377_thumb.png"/>
          <p:cNvPicPr>
            <a:picLocks noChangeAspect="1" noChangeArrowheads="1"/>
          </p:cNvPicPr>
          <p:nvPr/>
        </p:nvPicPr>
        <p:blipFill>
          <a:blip r:embed="rId2" cstate="print"/>
          <a:srcRect/>
          <a:stretch>
            <a:fillRect/>
          </a:stretch>
        </p:blipFill>
        <p:spPr bwMode="auto">
          <a:xfrm>
            <a:off x="0" y="0"/>
            <a:ext cx="3600400" cy="3386626"/>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C00000"/>
                </a:solidFill>
              </a:rPr>
              <a:t>Это важно!</a:t>
            </a:r>
            <a:endParaRPr lang="ru-RU" b="1" dirty="0">
              <a:solidFill>
                <a:srgbClr val="C00000"/>
              </a:solidFill>
            </a:endParaRPr>
          </a:p>
        </p:txBody>
      </p:sp>
      <p:sp>
        <p:nvSpPr>
          <p:cNvPr id="3" name="Содержимое 2"/>
          <p:cNvSpPr>
            <a:spLocks noGrp="1"/>
          </p:cNvSpPr>
          <p:nvPr>
            <p:ph idx="1"/>
          </p:nvPr>
        </p:nvSpPr>
        <p:spPr/>
        <p:txBody>
          <a:bodyPr>
            <a:normAutofit/>
          </a:bodyPr>
          <a:lstStyle/>
          <a:p>
            <a:pPr algn="just">
              <a:lnSpc>
                <a:spcPct val="150000"/>
              </a:lnSpc>
              <a:spcBef>
                <a:spcPts val="0"/>
              </a:spcBef>
            </a:pPr>
            <a:r>
              <a:rPr lang="ru-RU" sz="2000" dirty="0" smtClean="0">
                <a:solidFill>
                  <a:srgbClr val="002060"/>
                </a:solidFill>
              </a:rPr>
              <a:t>Обязательным требованием к сочинению на лингвистическую тему является  </a:t>
            </a:r>
            <a:r>
              <a:rPr lang="ru-RU" sz="2000" b="1" dirty="0" smtClean="0">
                <a:solidFill>
                  <a:srgbClr val="002060"/>
                </a:solidFill>
              </a:rPr>
              <a:t>опора на исходный текст. </a:t>
            </a:r>
            <a:r>
              <a:rPr lang="ru-RU" sz="2000" dirty="0" smtClean="0">
                <a:solidFill>
                  <a:srgbClr val="002060"/>
                </a:solidFill>
              </a:rPr>
              <a:t>Это можно сделать двумя способами: цитированием или указанием номеров предложений, в которых содержится пример (аргумент).</a:t>
            </a:r>
          </a:p>
          <a:p>
            <a:pPr algn="just">
              <a:lnSpc>
                <a:spcPct val="150000"/>
              </a:lnSpc>
              <a:spcBef>
                <a:spcPts val="0"/>
              </a:spcBef>
            </a:pPr>
            <a:r>
              <a:rPr lang="ru-RU" sz="2000" dirty="0" smtClean="0">
                <a:solidFill>
                  <a:srgbClr val="002060"/>
                </a:solidFill>
              </a:rPr>
              <a:t>Следуйте формуле: от тезиса через аргументы к выводу или небольшое вступление, аргументация и тезис (вывод).</a:t>
            </a:r>
            <a:endParaRPr lang="ru-RU" sz="2000" dirty="0">
              <a:solidFill>
                <a:srgbClr val="002060"/>
              </a:solidFill>
            </a:endParaRPr>
          </a:p>
        </p:txBody>
      </p:sp>
      <p:pic>
        <p:nvPicPr>
          <p:cNvPr id="4" name="Picture 2" descr="\\Teachers1\рабочий стол\ХАБ\векторный клипарт\Уголки и рамки\post-305630-1290350377_thumb.png"/>
          <p:cNvPicPr>
            <a:picLocks noChangeAspect="1" noChangeArrowheads="1"/>
          </p:cNvPicPr>
          <p:nvPr/>
        </p:nvPicPr>
        <p:blipFill>
          <a:blip r:embed="rId2" cstate="print"/>
          <a:srcRect/>
          <a:stretch>
            <a:fillRect/>
          </a:stretch>
        </p:blipFill>
        <p:spPr bwMode="auto">
          <a:xfrm rot="10800000">
            <a:off x="4961834" y="2924150"/>
            <a:ext cx="4182166" cy="393385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3600" b="1" dirty="0" smtClean="0">
                <a:solidFill>
                  <a:srgbClr val="C00000"/>
                </a:solidFill>
              </a:rPr>
              <a:t>Шаг 4.</a:t>
            </a:r>
            <a:r>
              <a:rPr lang="ru-RU" b="1" dirty="0" smtClean="0">
                <a:solidFill>
                  <a:srgbClr val="C00000"/>
                </a:solidFill>
              </a:rPr>
              <a:t> </a:t>
            </a:r>
            <a:r>
              <a:rPr lang="ru-RU" sz="3600" b="1" dirty="0" smtClean="0">
                <a:solidFill>
                  <a:srgbClr val="C00000"/>
                </a:solidFill>
              </a:rPr>
              <a:t>Запомнить, сколько абзацев должно быть в сочинении</a:t>
            </a:r>
            <a:endParaRPr lang="ru-RU" sz="3600" b="1" dirty="0">
              <a:solidFill>
                <a:srgbClr val="C00000"/>
              </a:solidFill>
            </a:endParaRPr>
          </a:p>
        </p:txBody>
      </p:sp>
      <p:sp>
        <p:nvSpPr>
          <p:cNvPr id="3" name="Содержимое 2"/>
          <p:cNvSpPr>
            <a:spLocks noGrp="1"/>
          </p:cNvSpPr>
          <p:nvPr>
            <p:ph idx="1"/>
          </p:nvPr>
        </p:nvSpPr>
        <p:spPr>
          <a:xfrm>
            <a:off x="467544" y="1556792"/>
            <a:ext cx="8229600" cy="4525963"/>
          </a:xfrm>
        </p:spPr>
        <p:txBody>
          <a:bodyPr>
            <a:normAutofit/>
          </a:bodyPr>
          <a:lstStyle/>
          <a:p>
            <a:pPr>
              <a:lnSpc>
                <a:spcPts val="3000"/>
              </a:lnSpc>
              <a:spcBef>
                <a:spcPts val="0"/>
              </a:spcBef>
              <a:buNone/>
            </a:pPr>
            <a:r>
              <a:rPr lang="ru-RU" sz="2000" dirty="0" smtClean="0">
                <a:solidFill>
                  <a:srgbClr val="002060"/>
                </a:solidFill>
              </a:rPr>
              <a:t>		</a:t>
            </a:r>
            <a:r>
              <a:rPr lang="ru-RU" sz="2000" b="1" dirty="0" smtClean="0">
                <a:solidFill>
                  <a:srgbClr val="002060"/>
                </a:solidFill>
              </a:rPr>
              <a:t>Абзацное членение текста </a:t>
            </a:r>
            <a:r>
              <a:rPr lang="ru-RU" sz="2000" dirty="0" smtClean="0">
                <a:solidFill>
                  <a:srgbClr val="002060"/>
                </a:solidFill>
              </a:rPr>
              <a:t>– это одно из важных условий  написания сочинения. Оно является показателем смысловой цельности, речевой связности и последовательности сочинения.</a:t>
            </a:r>
          </a:p>
          <a:p>
            <a:pPr>
              <a:lnSpc>
                <a:spcPts val="3000"/>
              </a:lnSpc>
              <a:spcBef>
                <a:spcPts val="0"/>
              </a:spcBef>
              <a:buNone/>
            </a:pPr>
            <a:r>
              <a:rPr lang="ru-RU" sz="2000" dirty="0" smtClean="0">
                <a:solidFill>
                  <a:srgbClr val="002060"/>
                </a:solidFill>
              </a:rPr>
              <a:t>            	 </a:t>
            </a:r>
            <a:r>
              <a:rPr lang="ru-RU" sz="2000" b="1" dirty="0" smtClean="0">
                <a:solidFill>
                  <a:srgbClr val="002060"/>
                </a:solidFill>
              </a:rPr>
              <a:t>Помните:</a:t>
            </a:r>
            <a:r>
              <a:rPr lang="ru-RU" sz="2000" dirty="0" smtClean="0">
                <a:solidFill>
                  <a:srgbClr val="002060"/>
                </a:solidFill>
              </a:rPr>
              <a:t> первое, что бросается в глаза, это ошибки в абзацном членении. Сочинение должно иметь не менее 3-х абзацев: </a:t>
            </a:r>
          </a:p>
          <a:p>
            <a:pPr>
              <a:lnSpc>
                <a:spcPts val="3000"/>
              </a:lnSpc>
              <a:spcBef>
                <a:spcPts val="0"/>
              </a:spcBef>
              <a:buNone/>
            </a:pPr>
            <a:r>
              <a:rPr lang="ru-RU" sz="2000" b="1" dirty="0" smtClean="0">
                <a:solidFill>
                  <a:srgbClr val="002060"/>
                </a:solidFill>
              </a:rPr>
              <a:t>1 абзац </a:t>
            </a:r>
            <a:r>
              <a:rPr lang="ru-RU" sz="2000" dirty="0" smtClean="0">
                <a:solidFill>
                  <a:srgbClr val="002060"/>
                </a:solidFill>
              </a:rPr>
              <a:t>– тезис, комментарий к высказыванию</a:t>
            </a:r>
          </a:p>
          <a:p>
            <a:pPr>
              <a:lnSpc>
                <a:spcPts val="3000"/>
              </a:lnSpc>
              <a:spcBef>
                <a:spcPts val="0"/>
              </a:spcBef>
              <a:buNone/>
            </a:pPr>
            <a:r>
              <a:rPr lang="ru-RU" sz="2000" b="1" dirty="0" smtClean="0">
                <a:solidFill>
                  <a:srgbClr val="002060"/>
                </a:solidFill>
              </a:rPr>
              <a:t> 2 абзац </a:t>
            </a:r>
            <a:r>
              <a:rPr lang="ru-RU" sz="2000" dirty="0" smtClean="0">
                <a:solidFill>
                  <a:srgbClr val="002060"/>
                </a:solidFill>
              </a:rPr>
              <a:t>– аргументы с примерами</a:t>
            </a:r>
          </a:p>
          <a:p>
            <a:pPr>
              <a:lnSpc>
                <a:spcPts val="3000"/>
              </a:lnSpc>
              <a:spcBef>
                <a:spcPts val="0"/>
              </a:spcBef>
              <a:buNone/>
            </a:pPr>
            <a:r>
              <a:rPr lang="ru-RU" sz="2000" dirty="0" smtClean="0">
                <a:solidFill>
                  <a:srgbClr val="002060"/>
                </a:solidFill>
              </a:rPr>
              <a:t> </a:t>
            </a:r>
            <a:r>
              <a:rPr lang="ru-RU" sz="2000" b="1" dirty="0" smtClean="0">
                <a:solidFill>
                  <a:srgbClr val="002060"/>
                </a:solidFill>
              </a:rPr>
              <a:t>3 абзац </a:t>
            </a:r>
            <a:r>
              <a:rPr lang="ru-RU" sz="2000" dirty="0" smtClean="0">
                <a:solidFill>
                  <a:srgbClr val="002060"/>
                </a:solidFill>
              </a:rPr>
              <a:t>– вывод </a:t>
            </a:r>
          </a:p>
          <a:p>
            <a:pPr>
              <a:lnSpc>
                <a:spcPts val="3000"/>
              </a:lnSpc>
              <a:spcBef>
                <a:spcPts val="0"/>
              </a:spcBef>
              <a:buNone/>
            </a:pPr>
            <a:r>
              <a:rPr lang="ru-RU" sz="2000" dirty="0" smtClean="0">
                <a:solidFill>
                  <a:srgbClr val="002060"/>
                </a:solidFill>
              </a:rPr>
              <a:t>		Основная часть может состоять  более чем из одного абзаца. </a:t>
            </a:r>
            <a:r>
              <a:rPr lang="ru-RU" sz="2000" b="1" dirty="0" smtClean="0">
                <a:solidFill>
                  <a:srgbClr val="002060"/>
                </a:solidFill>
              </a:rPr>
              <a:t>Помните, </a:t>
            </a:r>
            <a:r>
              <a:rPr lang="ru-RU" sz="2000" dirty="0" smtClean="0">
                <a:solidFill>
                  <a:srgbClr val="002060"/>
                </a:solidFill>
              </a:rPr>
              <a:t>что новый абзац вы начинаете в том случае, если далее следует новая мысль, например, новый аргумент.</a:t>
            </a:r>
            <a:endParaRPr lang="ru-RU" sz="2000" b="1" dirty="0" smtClean="0">
              <a:solidFill>
                <a:srgbClr val="002060"/>
              </a:solidFill>
            </a:endParaRPr>
          </a:p>
          <a:p>
            <a:pPr>
              <a:lnSpc>
                <a:spcPts val="3000"/>
              </a:lnSpc>
              <a:spcBef>
                <a:spcPts val="0"/>
              </a:spcBef>
            </a:pPr>
            <a:endParaRPr lang="ru-RU" sz="2000" dirty="0">
              <a:solidFill>
                <a:srgbClr val="002060"/>
              </a:solidFill>
            </a:endParaRPr>
          </a:p>
        </p:txBody>
      </p:sp>
      <p:pic>
        <p:nvPicPr>
          <p:cNvPr id="4" name="Picture 2" descr="\\Teachers1\рабочий стол\ХАБ\векторный клипарт\Уголки и рамки\post-305630-1290350377_thumb.png"/>
          <p:cNvPicPr>
            <a:picLocks noChangeAspect="1" noChangeArrowheads="1"/>
          </p:cNvPicPr>
          <p:nvPr/>
        </p:nvPicPr>
        <p:blipFill>
          <a:blip r:embed="rId2" cstate="print"/>
          <a:srcRect/>
          <a:stretch>
            <a:fillRect/>
          </a:stretch>
        </p:blipFill>
        <p:spPr bwMode="auto">
          <a:xfrm rot="10800000">
            <a:off x="4961834" y="2924150"/>
            <a:ext cx="4182166" cy="393385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solidFill>
                  <a:srgbClr val="C00000"/>
                </a:solidFill>
              </a:rPr>
              <a:t>Шаг 5. Каким должен быть объём сочинения</a:t>
            </a:r>
            <a:endParaRPr lang="ru-RU" sz="3200" b="1" dirty="0">
              <a:solidFill>
                <a:srgbClr val="C00000"/>
              </a:solidFill>
            </a:endParaRPr>
          </a:p>
        </p:txBody>
      </p:sp>
      <p:sp>
        <p:nvSpPr>
          <p:cNvPr id="3" name="Содержимое 2"/>
          <p:cNvSpPr>
            <a:spLocks noGrp="1"/>
          </p:cNvSpPr>
          <p:nvPr>
            <p:ph idx="1"/>
          </p:nvPr>
        </p:nvSpPr>
        <p:spPr/>
        <p:txBody>
          <a:bodyPr>
            <a:normAutofit/>
          </a:bodyPr>
          <a:lstStyle/>
          <a:p>
            <a:pPr algn="just">
              <a:lnSpc>
                <a:spcPts val="3000"/>
              </a:lnSpc>
              <a:spcBef>
                <a:spcPts val="0"/>
              </a:spcBef>
              <a:buNone/>
            </a:pPr>
            <a:r>
              <a:rPr lang="ru-RU" sz="2000" dirty="0" smtClean="0"/>
              <a:t>		</a:t>
            </a:r>
            <a:r>
              <a:rPr lang="ru-RU" sz="2000" dirty="0" smtClean="0">
                <a:solidFill>
                  <a:srgbClr val="002060"/>
                </a:solidFill>
              </a:rPr>
              <a:t>Строго следуйте минимальному пределу указанного объёма! В сочинении должно быть не менее 70 слов.  </a:t>
            </a:r>
          </a:p>
          <a:p>
            <a:pPr algn="just">
              <a:lnSpc>
                <a:spcPts val="3000"/>
              </a:lnSpc>
              <a:spcBef>
                <a:spcPts val="0"/>
              </a:spcBef>
              <a:buNone/>
            </a:pPr>
            <a:r>
              <a:rPr lang="ru-RU" sz="2000" dirty="0" smtClean="0">
                <a:solidFill>
                  <a:srgbClr val="002060"/>
                </a:solidFill>
              </a:rPr>
              <a:t>         При подсчёте слов не забывайте о том, что союзы, предлоги и частицы – это отдельные слова, которые тоже нужно считать. Слова, которые пишутся через дефис, считаются одним словом.</a:t>
            </a:r>
            <a:endParaRPr lang="ru-RU" sz="2000" b="1" dirty="0" smtClean="0">
              <a:solidFill>
                <a:srgbClr val="002060"/>
              </a:solidFill>
            </a:endParaRPr>
          </a:p>
          <a:p>
            <a:endParaRPr lang="ru-RU" sz="2000" dirty="0">
              <a:solidFill>
                <a:srgbClr val="002060"/>
              </a:solidFill>
            </a:endParaRPr>
          </a:p>
        </p:txBody>
      </p:sp>
      <p:sp>
        <p:nvSpPr>
          <p:cNvPr id="4" name="Заголовок 1"/>
          <p:cNvSpPr txBox="1">
            <a:spLocks/>
          </p:cNvSpPr>
          <p:nvPr/>
        </p:nvSpPr>
        <p:spPr>
          <a:xfrm>
            <a:off x="457200" y="3370981"/>
            <a:ext cx="8229600" cy="11430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3200" b="1" i="0" u="none" strike="noStrike" kern="1200" cap="none" spc="0" normalizeH="0" baseline="0" noProof="0" dirty="0" smtClean="0">
                <a:ln>
                  <a:noFill/>
                </a:ln>
                <a:solidFill>
                  <a:srgbClr val="C00000"/>
                </a:solidFill>
                <a:effectLst/>
                <a:uLnTx/>
                <a:uFillTx/>
                <a:latin typeface="+mj-lt"/>
                <a:ea typeface="+mj-ea"/>
                <a:cs typeface="+mj-cs"/>
              </a:rPr>
              <a:t>Шаг 6. Поработать над</a:t>
            </a:r>
            <a:r>
              <a:rPr kumimoji="0" lang="ru-RU" sz="3200" b="1" i="0" u="none" strike="noStrike" kern="1200" cap="none" spc="0" normalizeH="0" noProof="0" dirty="0" smtClean="0">
                <a:ln>
                  <a:noFill/>
                </a:ln>
                <a:solidFill>
                  <a:srgbClr val="C00000"/>
                </a:solidFill>
                <a:effectLst/>
                <a:uLnTx/>
                <a:uFillTx/>
                <a:latin typeface="+mj-lt"/>
                <a:ea typeface="+mj-ea"/>
                <a:cs typeface="+mj-cs"/>
              </a:rPr>
              <a:t> грамотностью</a:t>
            </a:r>
            <a:endParaRPr kumimoji="0" lang="ru-RU" sz="3200" b="1" i="0" u="none" strike="noStrike" kern="1200" cap="none" spc="0" normalizeH="0" baseline="0" noProof="0" dirty="0">
              <a:ln>
                <a:noFill/>
              </a:ln>
              <a:solidFill>
                <a:srgbClr val="C00000"/>
              </a:solidFill>
              <a:effectLst/>
              <a:uLnTx/>
              <a:uFillTx/>
              <a:latin typeface="+mj-lt"/>
              <a:ea typeface="+mj-ea"/>
              <a:cs typeface="+mj-cs"/>
            </a:endParaRPr>
          </a:p>
        </p:txBody>
      </p:sp>
      <p:sp>
        <p:nvSpPr>
          <p:cNvPr id="5" name="Содержимое 2"/>
          <p:cNvSpPr txBox="1">
            <a:spLocks/>
          </p:cNvSpPr>
          <p:nvPr/>
        </p:nvSpPr>
        <p:spPr>
          <a:xfrm>
            <a:off x="734888" y="4696544"/>
            <a:ext cx="8229600" cy="1828800"/>
          </a:xfrm>
          <a:prstGeom prst="rect">
            <a:avLst/>
          </a:prstGeom>
        </p:spPr>
        <p:txBody>
          <a:bodyPr vert="horz" lIns="91440" tIns="45720" rIns="91440" bIns="45720" rtlCol="0">
            <a:normAutofit/>
          </a:bodyPr>
          <a:lstStyle/>
          <a:p>
            <a:pPr marL="342900" marR="0" lvl="0" indent="-342900" algn="just" defTabSz="914400" rtl="0" eaLnBrk="1" fontAlgn="auto" latinLnBrk="0" hangingPunct="1">
              <a:lnSpc>
                <a:spcPts val="3000"/>
              </a:lnSpc>
              <a:spcBef>
                <a:spcPts val="0"/>
              </a:spcBef>
              <a:spcAft>
                <a:spcPts val="0"/>
              </a:spcAft>
              <a:buClrTx/>
              <a:buSzTx/>
              <a:buFont typeface="Arial" pitchFamily="34" charset="0"/>
              <a:buNone/>
              <a:tabLst/>
              <a:defRPr/>
            </a:pPr>
            <a:r>
              <a:rPr kumimoji="0" lang="ru-RU" sz="2000" b="0" i="0" u="none" strike="noStrike" kern="1200" cap="none" spc="0" normalizeH="0" baseline="0" noProof="0" dirty="0" smtClean="0">
                <a:ln>
                  <a:noFill/>
                </a:ln>
                <a:solidFill>
                  <a:schemeClr val="tx1"/>
                </a:solidFill>
                <a:effectLst/>
                <a:uLnTx/>
                <a:uFillTx/>
                <a:latin typeface="+mn-lt"/>
                <a:ea typeface="+mn-ea"/>
                <a:cs typeface="+mn-cs"/>
              </a:rPr>
              <a:t>		</a:t>
            </a:r>
            <a:r>
              <a:rPr kumimoji="0" lang="ru-RU" sz="2000" b="0" i="0" u="none" strike="noStrike" kern="1200" cap="none" spc="0" normalizeH="0" baseline="0" noProof="0" dirty="0" smtClean="0">
                <a:ln>
                  <a:noFill/>
                </a:ln>
                <a:solidFill>
                  <a:srgbClr val="002060"/>
                </a:solidFill>
                <a:effectLst/>
                <a:uLnTx/>
                <a:uFillTx/>
                <a:latin typeface="+mn-lt"/>
                <a:ea typeface="+mn-ea"/>
                <a:cs typeface="+mn-cs"/>
              </a:rPr>
              <a:t>Перед тем как переписать полученный текст в чистовик, проверьте его на наличие всех видов ошибок (орфографических, пунктуационных, грамматических, речевых) и при необходимости откорректируйте его.</a:t>
            </a:r>
          </a:p>
          <a:p>
            <a:pPr marL="342900" marR="0" lvl="0" indent="-342900" algn="l" defTabSz="914400" rtl="0" eaLnBrk="1" fontAlgn="auto" latinLnBrk="0" hangingPunct="1">
              <a:lnSpc>
                <a:spcPts val="3000"/>
              </a:lnSpc>
              <a:spcBef>
                <a:spcPts val="0"/>
              </a:spcBef>
              <a:spcAft>
                <a:spcPts val="0"/>
              </a:spcAft>
              <a:buClrTx/>
              <a:buSzTx/>
              <a:buFont typeface="Arial" pitchFamily="34" charset="0"/>
              <a:buChar char="•"/>
              <a:tabLst/>
              <a:defRPr/>
            </a:pPr>
            <a:endParaRPr kumimoji="0" lang="ru-RU" sz="2000" b="0" i="0" u="none" strike="noStrike" kern="1200" cap="none" spc="0" normalizeH="0" baseline="0" noProof="0" dirty="0">
              <a:ln>
                <a:noFill/>
              </a:ln>
              <a:solidFill>
                <a:schemeClr val="tx1"/>
              </a:solidFill>
              <a:effectLst/>
              <a:uLnTx/>
              <a:uFillTx/>
              <a:latin typeface="+mn-lt"/>
              <a:ea typeface="+mn-ea"/>
              <a:cs typeface="+mn-cs"/>
            </a:endParaRPr>
          </a:p>
        </p:txBody>
      </p:sp>
      <p:pic>
        <p:nvPicPr>
          <p:cNvPr id="6" name="Picture 3" descr="\\Teachers1\рабочий стол\ХАБ\векторный клипарт\Уголки и рамки\resim.png"/>
          <p:cNvPicPr>
            <a:picLocks noChangeAspect="1" noChangeArrowheads="1"/>
          </p:cNvPicPr>
          <p:nvPr/>
        </p:nvPicPr>
        <p:blipFill>
          <a:blip r:embed="rId2" cstate="print"/>
          <a:srcRect/>
          <a:stretch>
            <a:fillRect/>
          </a:stretch>
        </p:blipFill>
        <p:spPr bwMode="auto">
          <a:xfrm flipH="1" flipV="1">
            <a:off x="-108520" y="4598367"/>
            <a:ext cx="1332656" cy="2259633"/>
          </a:xfrm>
          <a:prstGeom prst="rect">
            <a:avLst/>
          </a:prstGeom>
          <a:noFill/>
          <a:scene3d>
            <a:camera prst="orthographicFront">
              <a:rot lat="0" lon="10800000" rev="0"/>
            </a:camera>
            <a:lightRig rig="threePt" dir="t"/>
          </a:scene3d>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Жанна\Мои документы\ЛЭР\картинки и фото\книги свитки\kniga164.jpg"/>
          <p:cNvPicPr>
            <a:picLocks noChangeAspect="1" noChangeArrowheads="1"/>
          </p:cNvPicPr>
          <p:nvPr/>
        </p:nvPicPr>
        <p:blipFill>
          <a:blip r:embed="rId2" cstate="print"/>
          <a:srcRect/>
          <a:stretch>
            <a:fillRect/>
          </a:stretch>
        </p:blipFill>
        <p:spPr bwMode="auto">
          <a:xfrm>
            <a:off x="6604000" y="5207000"/>
            <a:ext cx="2540000" cy="1651000"/>
          </a:xfrm>
          <a:prstGeom prst="rect">
            <a:avLst/>
          </a:prstGeom>
          <a:noFill/>
        </p:spPr>
      </p:pic>
      <p:sp>
        <p:nvSpPr>
          <p:cNvPr id="2" name="Заголовок 1"/>
          <p:cNvSpPr>
            <a:spLocks noGrp="1"/>
          </p:cNvSpPr>
          <p:nvPr>
            <p:ph type="title"/>
          </p:nvPr>
        </p:nvSpPr>
        <p:spPr/>
        <p:txBody>
          <a:bodyPr>
            <a:normAutofit/>
          </a:bodyPr>
          <a:lstStyle/>
          <a:p>
            <a:r>
              <a:rPr lang="ru-RU" sz="3200" b="1" dirty="0" smtClean="0">
                <a:solidFill>
                  <a:srgbClr val="C00000"/>
                </a:solidFill>
              </a:rPr>
              <a:t>Темы сочинений по лексике</a:t>
            </a:r>
            <a:br>
              <a:rPr lang="ru-RU" sz="3200" b="1" dirty="0" smtClean="0">
                <a:solidFill>
                  <a:srgbClr val="C00000"/>
                </a:solidFill>
              </a:rPr>
            </a:br>
            <a:endParaRPr lang="ru-RU" sz="3200" b="1" dirty="0">
              <a:solidFill>
                <a:srgbClr val="C00000"/>
              </a:solidFill>
            </a:endParaRPr>
          </a:p>
        </p:txBody>
      </p:sp>
      <p:sp>
        <p:nvSpPr>
          <p:cNvPr id="3" name="Содержимое 2"/>
          <p:cNvSpPr>
            <a:spLocks noGrp="1"/>
          </p:cNvSpPr>
          <p:nvPr>
            <p:ph idx="1"/>
          </p:nvPr>
        </p:nvSpPr>
        <p:spPr>
          <a:xfrm>
            <a:off x="827584" y="1268760"/>
            <a:ext cx="8229600" cy="5328592"/>
          </a:xfrm>
        </p:spPr>
        <p:txBody>
          <a:bodyPr>
            <a:normAutofit/>
          </a:bodyPr>
          <a:lstStyle/>
          <a:p>
            <a:pPr>
              <a:lnSpc>
                <a:spcPts val="3000"/>
              </a:lnSpc>
              <a:spcBef>
                <a:spcPts val="0"/>
              </a:spcBef>
              <a:buFont typeface="Wingdings" pitchFamily="2" charset="2"/>
              <a:buChar char="ü"/>
            </a:pPr>
            <a:r>
              <a:rPr lang="ru-RU" sz="2000" i="1" dirty="0" smtClean="0">
                <a:solidFill>
                  <a:srgbClr val="002060"/>
                </a:solidFill>
              </a:rPr>
              <a:t>Заговори</a:t>
            </a:r>
            <a:r>
              <a:rPr lang="ru-RU" sz="2000" i="1" dirty="0">
                <a:solidFill>
                  <a:srgbClr val="002060"/>
                </a:solidFill>
              </a:rPr>
              <a:t>, чтоб я тебя увидел.  (Сократ)</a:t>
            </a:r>
          </a:p>
          <a:p>
            <a:pPr>
              <a:lnSpc>
                <a:spcPts val="3000"/>
              </a:lnSpc>
              <a:spcBef>
                <a:spcPts val="0"/>
              </a:spcBef>
              <a:buFont typeface="Wingdings" pitchFamily="2" charset="2"/>
              <a:buChar char="ü"/>
            </a:pPr>
            <a:r>
              <a:rPr lang="ru-RU" sz="2000" i="1" dirty="0">
                <a:solidFill>
                  <a:srgbClr val="002060"/>
                </a:solidFill>
              </a:rPr>
              <a:t>Нет ничего сильнее слова. (</a:t>
            </a:r>
            <a:r>
              <a:rPr lang="ru-RU" sz="2000" i="1" dirty="0" err="1">
                <a:solidFill>
                  <a:srgbClr val="002060"/>
                </a:solidFill>
              </a:rPr>
              <a:t>Менандр</a:t>
            </a:r>
            <a:r>
              <a:rPr lang="ru-RU" sz="2000" i="1" dirty="0">
                <a:solidFill>
                  <a:srgbClr val="002060"/>
                </a:solidFill>
              </a:rPr>
              <a:t>) </a:t>
            </a:r>
          </a:p>
          <a:p>
            <a:pPr>
              <a:lnSpc>
                <a:spcPts val="3000"/>
              </a:lnSpc>
              <a:spcBef>
                <a:spcPts val="0"/>
              </a:spcBef>
              <a:buFont typeface="Wingdings" pitchFamily="2" charset="2"/>
              <a:buChar char="ü"/>
            </a:pPr>
            <a:r>
              <a:rPr lang="ru-RU" sz="2000" i="1" dirty="0">
                <a:solidFill>
                  <a:srgbClr val="002060"/>
                </a:solidFill>
              </a:rPr>
              <a:t>Словарь — это вселенная (Анатоль Франс)</a:t>
            </a:r>
          </a:p>
          <a:p>
            <a:pPr>
              <a:lnSpc>
                <a:spcPts val="3000"/>
              </a:lnSpc>
              <a:spcBef>
                <a:spcPts val="0"/>
              </a:spcBef>
              <a:buFont typeface="Wingdings" pitchFamily="2" charset="2"/>
              <a:buChar char="ü"/>
            </a:pPr>
            <a:r>
              <a:rPr lang="ru-RU" sz="2000" i="1" dirty="0">
                <a:solidFill>
                  <a:srgbClr val="002060"/>
                </a:solidFill>
              </a:rPr>
              <a:t>Неправильность  употребления  слов ведёт за собой ошибки в области мысли и потом в практике жизни.  (Д. И. Писарев) </a:t>
            </a:r>
          </a:p>
          <a:p>
            <a:pPr>
              <a:lnSpc>
                <a:spcPts val="3000"/>
              </a:lnSpc>
              <a:spcBef>
                <a:spcPts val="0"/>
              </a:spcBef>
              <a:buFont typeface="Wingdings" pitchFamily="2" charset="2"/>
              <a:buChar char="ü"/>
            </a:pPr>
            <a:r>
              <a:rPr lang="ru-RU" sz="2000" i="1" dirty="0">
                <a:solidFill>
                  <a:srgbClr val="002060"/>
                </a:solidFill>
              </a:rPr>
              <a:t>В каждом слове бездна пространства, каждое слово необъятно… </a:t>
            </a:r>
          </a:p>
          <a:p>
            <a:pPr>
              <a:lnSpc>
                <a:spcPts val="3000"/>
              </a:lnSpc>
              <a:spcBef>
                <a:spcPts val="0"/>
              </a:spcBef>
              <a:buFont typeface="Wingdings" pitchFamily="2" charset="2"/>
              <a:buChar char="ü"/>
            </a:pPr>
            <a:r>
              <a:rPr lang="ru-RU" sz="2000" i="1" dirty="0">
                <a:solidFill>
                  <a:srgbClr val="002060"/>
                </a:solidFill>
              </a:rPr>
              <a:t>(Н. В. Гоголь )</a:t>
            </a:r>
          </a:p>
          <a:p>
            <a:pPr>
              <a:lnSpc>
                <a:spcPts val="3000"/>
              </a:lnSpc>
              <a:spcBef>
                <a:spcPts val="0"/>
              </a:spcBef>
              <a:buFont typeface="Wingdings" pitchFamily="2" charset="2"/>
              <a:buChar char="ü"/>
            </a:pPr>
            <a:r>
              <a:rPr lang="ru-RU" sz="2000" i="1" dirty="0">
                <a:solidFill>
                  <a:srgbClr val="002060"/>
                </a:solidFill>
              </a:rPr>
              <a:t>Слово – великое оружие жизни. (В. О. Ключевский</a:t>
            </a:r>
            <a:r>
              <a:rPr lang="ru-RU" sz="2000" b="1" i="1" dirty="0">
                <a:solidFill>
                  <a:srgbClr val="002060"/>
                </a:solidFill>
              </a:rPr>
              <a:t>)</a:t>
            </a:r>
            <a:endParaRPr lang="ru-RU" sz="2000" i="1" dirty="0">
              <a:solidFill>
                <a:srgbClr val="002060"/>
              </a:solidFill>
            </a:endParaRPr>
          </a:p>
          <a:p>
            <a:pPr>
              <a:lnSpc>
                <a:spcPts val="3000"/>
              </a:lnSpc>
              <a:spcBef>
                <a:spcPts val="0"/>
              </a:spcBef>
              <a:buFont typeface="Wingdings" pitchFamily="2" charset="2"/>
              <a:buChar char="ü"/>
            </a:pPr>
            <a:r>
              <a:rPr lang="ru-RU" sz="2000" i="1" dirty="0">
                <a:solidFill>
                  <a:srgbClr val="002060"/>
                </a:solidFill>
              </a:rPr>
              <a:t>Словарь – это вся внутренняя история народа.  (Н. А. </a:t>
            </a:r>
            <a:r>
              <a:rPr lang="ru-RU" sz="2000" i="1" dirty="0" err="1">
                <a:solidFill>
                  <a:srgbClr val="002060"/>
                </a:solidFill>
              </a:rPr>
              <a:t>Котляревский</a:t>
            </a:r>
            <a:r>
              <a:rPr lang="ru-RU" sz="2000" i="1" dirty="0" smtClean="0">
                <a:solidFill>
                  <a:srgbClr val="002060"/>
                </a:solidFill>
              </a:rPr>
              <a:t>)</a:t>
            </a:r>
          </a:p>
          <a:p>
            <a:pPr>
              <a:lnSpc>
                <a:spcPts val="3000"/>
              </a:lnSpc>
              <a:spcBef>
                <a:spcPts val="0"/>
              </a:spcBef>
              <a:buFont typeface="Wingdings" pitchFamily="2" charset="2"/>
              <a:buChar char="ü"/>
            </a:pPr>
            <a:r>
              <a:rPr lang="ru-RU" sz="2000" i="1" dirty="0" smtClean="0">
                <a:solidFill>
                  <a:srgbClr val="002060"/>
                </a:solidFill>
              </a:rPr>
              <a:t>Словом  </a:t>
            </a:r>
            <a:r>
              <a:rPr lang="ru-RU" sz="2000" i="1" dirty="0">
                <a:solidFill>
                  <a:srgbClr val="002060"/>
                </a:solidFill>
              </a:rPr>
              <a:t>можно   убить, словом можно спасти, </a:t>
            </a:r>
          </a:p>
          <a:p>
            <a:pPr>
              <a:lnSpc>
                <a:spcPts val="3000"/>
              </a:lnSpc>
              <a:spcBef>
                <a:spcPts val="0"/>
              </a:spcBef>
              <a:buFont typeface="Wingdings" pitchFamily="2" charset="2"/>
              <a:buChar char="ü"/>
            </a:pPr>
            <a:r>
              <a:rPr lang="ru-RU" sz="2000" i="1" dirty="0" smtClean="0">
                <a:solidFill>
                  <a:srgbClr val="002060"/>
                </a:solidFill>
              </a:rPr>
              <a:t>Словом  можно полки за собой повести. </a:t>
            </a:r>
            <a:r>
              <a:rPr lang="ru-RU" sz="2000" i="1" dirty="0" err="1" smtClean="0">
                <a:solidFill>
                  <a:srgbClr val="002060"/>
                </a:solidFill>
              </a:rPr>
              <a:t>Шефнер</a:t>
            </a:r>
            <a:endParaRPr lang="ru-RU" sz="2000" i="1" dirty="0" smtClean="0">
              <a:solidFill>
                <a:srgbClr val="002060"/>
              </a:solidFill>
            </a:endParaRPr>
          </a:p>
          <a:p>
            <a:pPr algn="r">
              <a:lnSpc>
                <a:spcPts val="3000"/>
              </a:lnSpc>
              <a:spcBef>
                <a:spcPts val="0"/>
              </a:spcBef>
              <a:buNone/>
            </a:pPr>
            <a:r>
              <a:rPr lang="ru-RU" sz="2000" i="1" dirty="0" smtClean="0">
                <a:solidFill>
                  <a:srgbClr val="002060"/>
                </a:solidFill>
              </a:rPr>
              <a:t>                                                                                                 </a:t>
            </a:r>
            <a:endParaRPr lang="ru-RU" sz="2000" i="1" dirty="0">
              <a:solidFill>
                <a:srgbClr val="002060"/>
              </a:solidFill>
            </a:endParaRPr>
          </a:p>
          <a:p>
            <a:pPr>
              <a:lnSpc>
                <a:spcPts val="3000"/>
              </a:lnSpc>
              <a:spcBef>
                <a:spcPts val="0"/>
              </a:spcBef>
            </a:pPr>
            <a:endParaRPr lang="ru-RU" sz="2000" i="1" dirty="0">
              <a:solidFill>
                <a:srgbClr val="002060"/>
              </a:solidFill>
            </a:endParaRPr>
          </a:p>
        </p:txBody>
      </p:sp>
      <p:pic>
        <p:nvPicPr>
          <p:cNvPr id="4" name="Picture 3" descr="\\Teachers1\рабочий стол\ХАБ\векторный клипарт\Уголки и рамки\resim.png"/>
          <p:cNvPicPr>
            <a:picLocks noChangeAspect="1" noChangeArrowheads="1"/>
          </p:cNvPicPr>
          <p:nvPr/>
        </p:nvPicPr>
        <p:blipFill>
          <a:blip r:embed="rId3" cstate="print"/>
          <a:srcRect/>
          <a:stretch>
            <a:fillRect/>
          </a:stretch>
        </p:blipFill>
        <p:spPr bwMode="auto">
          <a:xfrm flipH="1">
            <a:off x="0" y="0"/>
            <a:ext cx="1271427" cy="2060847"/>
          </a:xfrm>
          <a:prstGeom prst="rect">
            <a:avLst/>
          </a:prstGeom>
          <a:noFill/>
          <a:scene3d>
            <a:camera prst="orthographicFront">
              <a:rot lat="0" lon="10800000" rev="0"/>
            </a:camera>
            <a:lightRig rig="threePt" dir="t"/>
          </a:scene3d>
        </p:spPr>
      </p:pic>
      <p:pic>
        <p:nvPicPr>
          <p:cNvPr id="5" name="Picture 3" descr="\\Teachers1\рабочий стол\ХАБ\векторный клипарт\Уголки и рамки\resim.png"/>
          <p:cNvPicPr>
            <a:picLocks noChangeAspect="1" noChangeArrowheads="1"/>
          </p:cNvPicPr>
          <p:nvPr/>
        </p:nvPicPr>
        <p:blipFill>
          <a:blip r:embed="rId4" cstate="print"/>
          <a:srcRect/>
          <a:stretch>
            <a:fillRect/>
          </a:stretch>
        </p:blipFill>
        <p:spPr bwMode="auto">
          <a:xfrm>
            <a:off x="7779259" y="1"/>
            <a:ext cx="1364739" cy="2060847"/>
          </a:xfrm>
          <a:prstGeom prst="rect">
            <a:avLst/>
          </a:prstGeom>
          <a:noFill/>
          <a:scene3d>
            <a:camera prst="orthographicFront">
              <a:rot lat="0" lon="10800000" rev="0"/>
            </a:camera>
            <a:lightRig rig="threePt" dir="t"/>
          </a:scene3d>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9816"/>
            <a:ext cx="8229600" cy="1143000"/>
          </a:xfrm>
        </p:spPr>
        <p:txBody>
          <a:bodyPr>
            <a:normAutofit/>
          </a:bodyPr>
          <a:lstStyle/>
          <a:p>
            <a:r>
              <a:rPr lang="ru-RU" sz="3200" b="1" dirty="0" smtClean="0">
                <a:solidFill>
                  <a:srgbClr val="C00000"/>
                </a:solidFill>
              </a:rPr>
              <a:t>Темы сочинений по лексике</a:t>
            </a:r>
            <a:br>
              <a:rPr lang="ru-RU" sz="3200" b="1" dirty="0" smtClean="0">
                <a:solidFill>
                  <a:srgbClr val="C00000"/>
                </a:solidFill>
              </a:rPr>
            </a:br>
            <a:endParaRPr lang="ru-RU" sz="3200" b="1" dirty="0">
              <a:solidFill>
                <a:srgbClr val="C00000"/>
              </a:solidFill>
            </a:endParaRPr>
          </a:p>
        </p:txBody>
      </p:sp>
      <p:sp>
        <p:nvSpPr>
          <p:cNvPr id="3" name="Содержимое 2"/>
          <p:cNvSpPr>
            <a:spLocks noGrp="1"/>
          </p:cNvSpPr>
          <p:nvPr>
            <p:ph idx="1"/>
          </p:nvPr>
        </p:nvSpPr>
        <p:spPr>
          <a:xfrm>
            <a:off x="457200" y="1927373"/>
            <a:ext cx="8229600" cy="4525963"/>
          </a:xfrm>
        </p:spPr>
        <p:txBody>
          <a:bodyPr>
            <a:normAutofit/>
          </a:bodyPr>
          <a:lstStyle/>
          <a:p>
            <a:pPr>
              <a:lnSpc>
                <a:spcPts val="3000"/>
              </a:lnSpc>
              <a:spcBef>
                <a:spcPts val="0"/>
              </a:spcBef>
              <a:buFont typeface="Wingdings" pitchFamily="2" charset="2"/>
              <a:buChar char="ü"/>
            </a:pPr>
            <a:r>
              <a:rPr lang="ru-RU" sz="2000" i="1" dirty="0" smtClean="0">
                <a:solidFill>
                  <a:srgbClr val="002060"/>
                </a:solidFill>
              </a:rPr>
              <a:t>Слово – дело великое. Великое потому, что словом можно соединить людей, словом можно и разъединить их, словом служить любви, словом же служить вражде и ненависти. Берегись от такого слова, которое разъединяет людей. </a:t>
            </a:r>
          </a:p>
          <a:p>
            <a:pPr algn="r">
              <a:lnSpc>
                <a:spcPts val="3000"/>
              </a:lnSpc>
              <a:spcBef>
                <a:spcPts val="0"/>
              </a:spcBef>
              <a:buNone/>
            </a:pPr>
            <a:r>
              <a:rPr lang="ru-RU" sz="2000" dirty="0" smtClean="0">
                <a:solidFill>
                  <a:srgbClr val="002060"/>
                </a:solidFill>
              </a:rPr>
              <a:t>(Л.Н. Толстой</a:t>
            </a:r>
            <a:r>
              <a:rPr lang="en-US" sz="2000" dirty="0" smtClean="0">
                <a:solidFill>
                  <a:srgbClr val="002060"/>
                </a:solidFill>
              </a:rPr>
              <a:t> </a:t>
            </a:r>
            <a:r>
              <a:rPr lang="ru-RU" sz="2000" dirty="0" smtClean="0">
                <a:solidFill>
                  <a:srgbClr val="002060"/>
                </a:solidFill>
              </a:rPr>
              <a:t>)</a:t>
            </a:r>
          </a:p>
          <a:p>
            <a:pPr>
              <a:lnSpc>
                <a:spcPts val="3000"/>
              </a:lnSpc>
              <a:spcBef>
                <a:spcPts val="0"/>
              </a:spcBef>
              <a:buFont typeface="Wingdings" pitchFamily="2" charset="2"/>
              <a:buChar char="ü"/>
            </a:pPr>
            <a:endParaRPr lang="ru-RU" sz="2000" dirty="0">
              <a:solidFill>
                <a:srgbClr val="002060"/>
              </a:solidFill>
            </a:endParaRPr>
          </a:p>
          <a:p>
            <a:pPr>
              <a:lnSpc>
                <a:spcPts val="3000"/>
              </a:lnSpc>
              <a:spcBef>
                <a:spcPts val="0"/>
              </a:spcBef>
              <a:buFont typeface="Wingdings" pitchFamily="2" charset="2"/>
              <a:buChar char="ü"/>
            </a:pPr>
            <a:endParaRPr lang="ru-RU" sz="2000" dirty="0" smtClean="0">
              <a:solidFill>
                <a:srgbClr val="002060"/>
              </a:solidFill>
            </a:endParaRPr>
          </a:p>
          <a:p>
            <a:pPr>
              <a:lnSpc>
                <a:spcPts val="3000"/>
              </a:lnSpc>
              <a:spcBef>
                <a:spcPts val="0"/>
              </a:spcBef>
              <a:buFont typeface="Wingdings" pitchFamily="2" charset="2"/>
              <a:buChar char="ü"/>
            </a:pPr>
            <a:r>
              <a:rPr lang="ru-RU" sz="2000" i="1" dirty="0" smtClean="0">
                <a:solidFill>
                  <a:srgbClr val="002060"/>
                </a:solidFill>
              </a:rPr>
              <a:t>Нет таких звуков, красок, образов и мыслей - сложных и простых, - для которых не нашлось бы в нашем языке точного выражения. </a:t>
            </a:r>
            <a:endParaRPr lang="ru-RU" sz="2000" i="1" dirty="0">
              <a:solidFill>
                <a:srgbClr val="002060"/>
              </a:solidFill>
            </a:endParaRPr>
          </a:p>
          <a:p>
            <a:pPr algn="r">
              <a:lnSpc>
                <a:spcPts val="3000"/>
              </a:lnSpc>
              <a:spcBef>
                <a:spcPts val="0"/>
              </a:spcBef>
              <a:buNone/>
            </a:pPr>
            <a:r>
              <a:rPr lang="ru-RU" sz="2000" dirty="0" smtClean="0">
                <a:solidFill>
                  <a:srgbClr val="002060"/>
                </a:solidFill>
              </a:rPr>
              <a:t>(К. Паустовский</a:t>
            </a:r>
          </a:p>
          <a:p>
            <a:pPr>
              <a:lnSpc>
                <a:spcPts val="3000"/>
              </a:lnSpc>
              <a:spcBef>
                <a:spcPts val="0"/>
              </a:spcBef>
              <a:buNone/>
            </a:pPr>
            <a:r>
              <a:rPr lang="ru-RU" sz="2000" dirty="0" smtClean="0">
                <a:solidFill>
                  <a:srgbClr val="002060"/>
                </a:solidFill>
              </a:rPr>
              <a:t> </a:t>
            </a:r>
          </a:p>
          <a:p>
            <a:pPr>
              <a:lnSpc>
                <a:spcPts val="3000"/>
              </a:lnSpc>
              <a:spcBef>
                <a:spcPts val="0"/>
              </a:spcBef>
            </a:pPr>
            <a:endParaRPr lang="ru-RU" sz="2000" dirty="0">
              <a:solidFill>
                <a:srgbClr val="002060"/>
              </a:solidFill>
            </a:endParaRPr>
          </a:p>
        </p:txBody>
      </p:sp>
      <p:pic>
        <p:nvPicPr>
          <p:cNvPr id="4" name="Picture 3" descr="\\Teachers1\рабочий стол\ХАБ\векторный клипарт\Уголки и рамки\resim.png"/>
          <p:cNvPicPr>
            <a:picLocks noChangeAspect="1" noChangeArrowheads="1"/>
          </p:cNvPicPr>
          <p:nvPr/>
        </p:nvPicPr>
        <p:blipFill>
          <a:blip r:embed="rId2" cstate="print"/>
          <a:srcRect/>
          <a:stretch>
            <a:fillRect/>
          </a:stretch>
        </p:blipFill>
        <p:spPr bwMode="auto">
          <a:xfrm flipH="1">
            <a:off x="0" y="0"/>
            <a:ext cx="1271427" cy="2060847"/>
          </a:xfrm>
          <a:prstGeom prst="rect">
            <a:avLst/>
          </a:prstGeom>
          <a:noFill/>
          <a:scene3d>
            <a:camera prst="orthographicFront">
              <a:rot lat="0" lon="10800000" rev="0"/>
            </a:camera>
            <a:lightRig rig="threePt" dir="t"/>
          </a:scene3d>
        </p:spPr>
      </p:pic>
      <p:pic>
        <p:nvPicPr>
          <p:cNvPr id="5" name="Picture 3" descr="\\Teachers1\рабочий стол\ХАБ\векторный клипарт\Уголки и рамки\resim.png"/>
          <p:cNvPicPr>
            <a:picLocks noChangeAspect="1" noChangeArrowheads="1"/>
          </p:cNvPicPr>
          <p:nvPr/>
        </p:nvPicPr>
        <p:blipFill>
          <a:blip r:embed="rId3" cstate="print"/>
          <a:srcRect/>
          <a:stretch>
            <a:fillRect/>
          </a:stretch>
        </p:blipFill>
        <p:spPr bwMode="auto">
          <a:xfrm>
            <a:off x="7779259" y="1"/>
            <a:ext cx="1364739" cy="2060847"/>
          </a:xfrm>
          <a:prstGeom prst="rect">
            <a:avLst/>
          </a:prstGeom>
          <a:noFill/>
          <a:scene3d>
            <a:camera prst="orthographicFront">
              <a:rot lat="0" lon="10800000" rev="0"/>
            </a:camera>
            <a:lightRig rig="threePt" dir="t"/>
          </a:scene3d>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73832"/>
            <a:ext cx="8229600" cy="1143000"/>
          </a:xfrm>
        </p:spPr>
        <p:txBody>
          <a:bodyPr>
            <a:normAutofit/>
          </a:bodyPr>
          <a:lstStyle/>
          <a:p>
            <a:r>
              <a:rPr lang="ru-RU" sz="3200" b="1" dirty="0" smtClean="0">
                <a:solidFill>
                  <a:srgbClr val="C00000"/>
                </a:solidFill>
              </a:rPr>
              <a:t>Темы сочинений по грамматике</a:t>
            </a:r>
            <a:br>
              <a:rPr lang="ru-RU" sz="3200" b="1" dirty="0" smtClean="0">
                <a:solidFill>
                  <a:srgbClr val="C00000"/>
                </a:solidFill>
              </a:rPr>
            </a:br>
            <a:endParaRPr lang="ru-RU" sz="3200" b="1" dirty="0">
              <a:solidFill>
                <a:srgbClr val="C00000"/>
              </a:solidFill>
            </a:endParaRPr>
          </a:p>
        </p:txBody>
      </p:sp>
      <p:sp>
        <p:nvSpPr>
          <p:cNvPr id="3" name="Содержимое 2"/>
          <p:cNvSpPr>
            <a:spLocks noGrp="1"/>
          </p:cNvSpPr>
          <p:nvPr>
            <p:ph idx="1"/>
          </p:nvPr>
        </p:nvSpPr>
        <p:spPr>
          <a:xfrm>
            <a:off x="457200" y="1927373"/>
            <a:ext cx="8229600" cy="4525963"/>
          </a:xfrm>
        </p:spPr>
        <p:txBody>
          <a:bodyPr>
            <a:normAutofit/>
          </a:bodyPr>
          <a:lstStyle/>
          <a:p>
            <a:pPr>
              <a:lnSpc>
                <a:spcPts val="3000"/>
              </a:lnSpc>
              <a:spcBef>
                <a:spcPts val="0"/>
              </a:spcBef>
              <a:buFont typeface="Wingdings" pitchFamily="2" charset="2"/>
              <a:buChar char="ü"/>
            </a:pPr>
            <a:r>
              <a:rPr lang="ru-RU" sz="2000" i="1" dirty="0" smtClean="0">
                <a:solidFill>
                  <a:srgbClr val="002060"/>
                </a:solidFill>
              </a:rPr>
              <a:t>Прекрасная мысль теряет всю свою ценность, если она дурно выражена.	</a:t>
            </a:r>
            <a:r>
              <a:rPr lang="ru-RU" sz="2000" dirty="0" smtClean="0">
                <a:solidFill>
                  <a:srgbClr val="002060"/>
                </a:solidFill>
              </a:rPr>
              <a:t>	</a:t>
            </a:r>
          </a:p>
          <a:p>
            <a:pPr algn="r">
              <a:lnSpc>
                <a:spcPts val="3000"/>
              </a:lnSpc>
              <a:spcBef>
                <a:spcPts val="0"/>
              </a:spcBef>
              <a:buNone/>
            </a:pPr>
            <a:r>
              <a:rPr lang="ru-RU" sz="2000" dirty="0" smtClean="0">
                <a:solidFill>
                  <a:srgbClr val="002060"/>
                </a:solidFill>
              </a:rPr>
              <a:t>(Вольтер)</a:t>
            </a:r>
          </a:p>
          <a:p>
            <a:pPr>
              <a:lnSpc>
                <a:spcPts val="3000"/>
              </a:lnSpc>
              <a:spcBef>
                <a:spcPts val="0"/>
              </a:spcBef>
              <a:buFont typeface="Wingdings" pitchFamily="2" charset="2"/>
              <a:buChar char="ü"/>
            </a:pPr>
            <a:r>
              <a:rPr lang="ru-RU" sz="2000" i="1" dirty="0" smtClean="0">
                <a:solidFill>
                  <a:srgbClr val="002060"/>
                </a:solidFill>
              </a:rPr>
              <a:t>Русская грамматика есть искусство говорить, как никто не говорит, и писать, как никто не пишет.	</a:t>
            </a:r>
            <a:r>
              <a:rPr lang="ru-RU" sz="2000" dirty="0" smtClean="0">
                <a:solidFill>
                  <a:srgbClr val="002060"/>
                </a:solidFill>
              </a:rPr>
              <a:t>	</a:t>
            </a:r>
          </a:p>
          <a:p>
            <a:pPr algn="r">
              <a:lnSpc>
                <a:spcPts val="3000"/>
              </a:lnSpc>
              <a:spcBef>
                <a:spcPts val="0"/>
              </a:spcBef>
              <a:buNone/>
            </a:pPr>
            <a:r>
              <a:rPr lang="ru-RU" sz="2000" dirty="0" smtClean="0">
                <a:solidFill>
                  <a:srgbClr val="002060"/>
                </a:solidFill>
              </a:rPr>
              <a:t>( Осип </a:t>
            </a:r>
            <a:r>
              <a:rPr lang="ru-RU" sz="2000" dirty="0" err="1" smtClean="0">
                <a:solidFill>
                  <a:srgbClr val="002060"/>
                </a:solidFill>
              </a:rPr>
              <a:t>Сенковский</a:t>
            </a:r>
            <a:r>
              <a:rPr lang="ru-RU" sz="2000" dirty="0" smtClean="0">
                <a:solidFill>
                  <a:srgbClr val="002060"/>
                </a:solidFill>
              </a:rPr>
              <a:t>)</a:t>
            </a:r>
          </a:p>
          <a:p>
            <a:pPr>
              <a:lnSpc>
                <a:spcPts val="3000"/>
              </a:lnSpc>
              <a:spcBef>
                <a:spcPts val="0"/>
              </a:spcBef>
              <a:buFont typeface="Wingdings" pitchFamily="2" charset="2"/>
              <a:buChar char="ü"/>
            </a:pPr>
            <a:endParaRPr lang="ru-RU" sz="2000" i="1" dirty="0" smtClean="0">
              <a:solidFill>
                <a:srgbClr val="002060"/>
              </a:solidFill>
            </a:endParaRPr>
          </a:p>
          <a:p>
            <a:pPr>
              <a:lnSpc>
                <a:spcPts val="3000"/>
              </a:lnSpc>
              <a:spcBef>
                <a:spcPts val="0"/>
              </a:spcBef>
              <a:buFont typeface="Wingdings" pitchFamily="2" charset="2"/>
              <a:buChar char="ü"/>
            </a:pPr>
            <a:r>
              <a:rPr lang="ru-RU" sz="2000" i="1" dirty="0" smtClean="0">
                <a:solidFill>
                  <a:srgbClr val="002060"/>
                </a:solidFill>
              </a:rPr>
              <a:t>Все науки в грамматике нужду имеют. Тупа оратория, косноязычна поэзия, неосновательна философия, неприятна история, сомнительна юриспруденция без грамматики.</a:t>
            </a:r>
            <a:r>
              <a:rPr lang="ru-RU" sz="2000" dirty="0" smtClean="0">
                <a:solidFill>
                  <a:srgbClr val="002060"/>
                </a:solidFill>
              </a:rPr>
              <a:t>		</a:t>
            </a:r>
          </a:p>
          <a:p>
            <a:pPr algn="r">
              <a:lnSpc>
                <a:spcPts val="3000"/>
              </a:lnSpc>
              <a:spcBef>
                <a:spcPts val="0"/>
              </a:spcBef>
              <a:buNone/>
            </a:pPr>
            <a:r>
              <a:rPr lang="ru-RU" sz="2000" dirty="0" smtClean="0">
                <a:solidFill>
                  <a:srgbClr val="002060"/>
                </a:solidFill>
              </a:rPr>
              <a:t>( М. В. Ломоносов)        </a:t>
            </a:r>
          </a:p>
          <a:p>
            <a:pPr>
              <a:lnSpc>
                <a:spcPts val="3000"/>
              </a:lnSpc>
              <a:spcBef>
                <a:spcPts val="0"/>
              </a:spcBef>
            </a:pPr>
            <a:endParaRPr lang="ru-RU" sz="2000" dirty="0">
              <a:solidFill>
                <a:srgbClr val="002060"/>
              </a:solidFill>
            </a:endParaRPr>
          </a:p>
        </p:txBody>
      </p:sp>
      <p:pic>
        <p:nvPicPr>
          <p:cNvPr id="4" name="Picture 3" descr="\\Teachers1\рабочий стол\ХАБ\векторный клипарт\Уголки и рамки\resim.png"/>
          <p:cNvPicPr>
            <a:picLocks noChangeAspect="1" noChangeArrowheads="1"/>
          </p:cNvPicPr>
          <p:nvPr/>
        </p:nvPicPr>
        <p:blipFill>
          <a:blip r:embed="rId2" cstate="print"/>
          <a:srcRect/>
          <a:stretch>
            <a:fillRect/>
          </a:stretch>
        </p:blipFill>
        <p:spPr bwMode="auto">
          <a:xfrm>
            <a:off x="7779259" y="1"/>
            <a:ext cx="1364739" cy="2060847"/>
          </a:xfrm>
          <a:prstGeom prst="rect">
            <a:avLst/>
          </a:prstGeom>
          <a:noFill/>
          <a:scene3d>
            <a:camera prst="orthographicFront">
              <a:rot lat="0" lon="10800000" rev="0"/>
            </a:camera>
            <a:lightRig rig="threePt" dir="t"/>
          </a:scene3d>
        </p:spPr>
      </p:pic>
      <p:pic>
        <p:nvPicPr>
          <p:cNvPr id="5" name="Picture 3" descr="\\Teachers1\рабочий стол\ХАБ\векторный клипарт\Уголки и рамки\resim.png"/>
          <p:cNvPicPr>
            <a:picLocks noChangeAspect="1" noChangeArrowheads="1"/>
          </p:cNvPicPr>
          <p:nvPr/>
        </p:nvPicPr>
        <p:blipFill>
          <a:blip r:embed="rId3" cstate="print"/>
          <a:srcRect/>
          <a:stretch>
            <a:fillRect/>
          </a:stretch>
        </p:blipFill>
        <p:spPr bwMode="auto">
          <a:xfrm flipH="1">
            <a:off x="0" y="0"/>
            <a:ext cx="1271427" cy="2060847"/>
          </a:xfrm>
          <a:prstGeom prst="rect">
            <a:avLst/>
          </a:prstGeom>
          <a:noFill/>
          <a:scene3d>
            <a:camera prst="orthographicFront">
              <a:rot lat="0" lon="10800000" rev="0"/>
            </a:camera>
            <a:lightRig rig="threePt" dir="t"/>
          </a:scene3d>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79512" y="116632"/>
            <a:ext cx="8507288" cy="6624736"/>
          </a:xfrm>
        </p:spPr>
        <p:txBody>
          <a:bodyPr>
            <a:normAutofit fontScale="47500" lnSpcReduction="20000"/>
          </a:bodyPr>
          <a:lstStyle/>
          <a:p>
            <a:pPr algn="just">
              <a:buNone/>
            </a:pPr>
            <a:r>
              <a:rPr lang="ru-RU" dirty="0">
                <a:solidFill>
                  <a:srgbClr val="002060"/>
                </a:solidFill>
              </a:rPr>
              <a:t>(1)На уроках немецкого я чувствовал себя принцем. (2)Все наши школьные учителя немецкого языка души во мне не чаяли. (3)И Елена </a:t>
            </a:r>
            <a:r>
              <a:rPr lang="ru-RU" dirty="0" err="1">
                <a:solidFill>
                  <a:srgbClr val="002060"/>
                </a:solidFill>
              </a:rPr>
              <a:t>Францевна</a:t>
            </a:r>
            <a:r>
              <a:rPr lang="ru-RU" dirty="0">
                <a:solidFill>
                  <a:srgbClr val="002060"/>
                </a:solidFill>
              </a:rPr>
              <a:t> не являла собой исключения.</a:t>
            </a:r>
          </a:p>
          <a:p>
            <a:pPr algn="just">
              <a:buNone/>
            </a:pPr>
            <a:r>
              <a:rPr lang="ru-RU" dirty="0">
                <a:solidFill>
                  <a:srgbClr val="002060"/>
                </a:solidFill>
              </a:rPr>
              <a:t>(4)Но настал и мой черед. (5)Как раз перед этим я пропустил несколько дней и понятия не имел о домашнем задании. (6)Поначалу всё шло хорошо. (7)Я проспрягал какой-то глагол, отбарабанил предлоги, требующие дательного падежа, прочел по учебнику статью и пересказал с берлинским акцентом её содержание.</a:t>
            </a:r>
          </a:p>
          <a:p>
            <a:pPr algn="just">
              <a:buNone/>
            </a:pPr>
            <a:r>
              <a:rPr lang="ru-RU" dirty="0">
                <a:solidFill>
                  <a:srgbClr val="002060"/>
                </a:solidFill>
              </a:rPr>
              <a:t>    (8)- Прекрасно. (9)Теперь, пожалуйста, стихотворение, - сказала Елена </a:t>
            </a:r>
            <a:r>
              <a:rPr lang="ru-RU" dirty="0" err="1">
                <a:solidFill>
                  <a:srgbClr val="002060"/>
                </a:solidFill>
              </a:rPr>
              <a:t>Францевна</a:t>
            </a:r>
            <a:r>
              <a:rPr lang="ru-RU" dirty="0">
                <a:solidFill>
                  <a:srgbClr val="002060"/>
                </a:solidFill>
              </a:rPr>
              <a:t>.</a:t>
            </a:r>
          </a:p>
          <a:p>
            <a:pPr algn="just">
              <a:buNone/>
            </a:pPr>
            <a:r>
              <a:rPr lang="ru-RU" dirty="0">
                <a:solidFill>
                  <a:srgbClr val="002060"/>
                </a:solidFill>
              </a:rPr>
              <a:t>    (10)- Какое стихотворение?</a:t>
            </a:r>
          </a:p>
          <a:p>
            <a:pPr algn="just">
              <a:buNone/>
            </a:pPr>
            <a:r>
              <a:rPr lang="ru-RU" dirty="0">
                <a:solidFill>
                  <a:srgbClr val="002060"/>
                </a:solidFill>
              </a:rPr>
              <a:t>    (11)- То, которое задано!</a:t>
            </a:r>
          </a:p>
          <a:p>
            <a:pPr algn="just">
              <a:buNone/>
            </a:pPr>
            <a:r>
              <a:rPr lang="ru-RU" dirty="0">
                <a:solidFill>
                  <a:srgbClr val="002060"/>
                </a:solidFill>
              </a:rPr>
              <a:t>    (12)- Да я же не был в школе! (13)Я болел.</a:t>
            </a:r>
          </a:p>
          <a:p>
            <a:pPr algn="just">
              <a:buNone/>
            </a:pPr>
            <a:r>
              <a:rPr lang="ru-RU" dirty="0">
                <a:solidFill>
                  <a:srgbClr val="002060"/>
                </a:solidFill>
              </a:rPr>
              <a:t>    (14)- Совершенно верно, ты отсутствовал. (15)А спросить у товарищей, что задано, ты не мог?</a:t>
            </a:r>
          </a:p>
          <a:p>
            <a:pPr algn="just">
              <a:buNone/>
            </a:pPr>
            <a:r>
              <a:rPr lang="ru-RU" dirty="0">
                <a:solidFill>
                  <a:srgbClr val="002060"/>
                </a:solidFill>
              </a:rPr>
              <a:t>   </a:t>
            </a:r>
            <a:r>
              <a:rPr lang="ru-RU" dirty="0" smtClean="0">
                <a:solidFill>
                  <a:srgbClr val="002060"/>
                </a:solidFill>
              </a:rPr>
              <a:t>(16)И </a:t>
            </a:r>
            <a:r>
              <a:rPr lang="ru-RU" dirty="0">
                <a:solidFill>
                  <a:srgbClr val="002060"/>
                </a:solidFill>
              </a:rPr>
              <a:t>тут я нашёл выход. (17)О домашних заданиях я спрашивал у Павлика, а он ни словом не обмолвился о стихотворении.</a:t>
            </a:r>
          </a:p>
          <a:p>
            <a:pPr algn="just">
              <a:buNone/>
            </a:pPr>
            <a:r>
              <a:rPr lang="ru-RU" dirty="0">
                <a:solidFill>
                  <a:srgbClr val="002060"/>
                </a:solidFill>
              </a:rPr>
              <a:t>     (18)- Это правда? - спросила она Павлика.</a:t>
            </a:r>
          </a:p>
          <a:p>
            <a:pPr algn="just">
              <a:buNone/>
            </a:pPr>
            <a:r>
              <a:rPr lang="ru-RU" dirty="0">
                <a:solidFill>
                  <a:srgbClr val="002060"/>
                </a:solidFill>
              </a:rPr>
              <a:t>     (19)Он молча наклонил голову. (20)И я тут же понял, что это неправда. (21)Как раз о немецком я его не спрашивал. (22)О других предметах спрашивал, а готовить немецкие уроки я считал ниже своего достоинства.</a:t>
            </a:r>
          </a:p>
          <a:p>
            <a:pPr algn="just">
              <a:buNone/>
            </a:pPr>
            <a:r>
              <a:rPr lang="ru-RU" dirty="0">
                <a:solidFill>
                  <a:srgbClr val="002060"/>
                </a:solidFill>
              </a:rPr>
              <a:t>    (23)Елена </a:t>
            </a:r>
            <a:r>
              <a:rPr lang="ru-RU" dirty="0" err="1">
                <a:solidFill>
                  <a:srgbClr val="002060"/>
                </a:solidFill>
              </a:rPr>
              <a:t>Францевна</a:t>
            </a:r>
            <a:r>
              <a:rPr lang="ru-RU" dirty="0">
                <a:solidFill>
                  <a:srgbClr val="002060"/>
                </a:solidFill>
              </a:rPr>
              <a:t> перенесла свой гнев на Павлика.</a:t>
            </a:r>
          </a:p>
          <a:p>
            <a:pPr algn="just">
              <a:buNone/>
            </a:pPr>
            <a:r>
              <a:rPr lang="ru-RU" dirty="0">
                <a:solidFill>
                  <a:srgbClr val="002060"/>
                </a:solidFill>
              </a:rPr>
              <a:t>    (24)Затем она предложила мне прочитать любое стихотворение на выбор. (25)Я прочел </a:t>
            </a:r>
            <a:r>
              <a:rPr lang="ru-RU" dirty="0" err="1">
                <a:solidFill>
                  <a:srgbClr val="002060"/>
                </a:solidFill>
              </a:rPr>
              <a:t>шиллеровскую</a:t>
            </a:r>
            <a:r>
              <a:rPr lang="ru-RU" dirty="0">
                <a:solidFill>
                  <a:srgbClr val="002060"/>
                </a:solidFill>
              </a:rPr>
              <a:t> «Перчатку» и заработал жирное «отлично».</a:t>
            </a:r>
          </a:p>
          <a:p>
            <a:pPr algn="just">
              <a:buNone/>
            </a:pPr>
            <a:r>
              <a:rPr lang="ru-RU" dirty="0">
                <a:solidFill>
                  <a:srgbClr val="002060"/>
                </a:solidFill>
              </a:rPr>
              <a:t>     (26)Вот так все и обошлось. (27)Ан, не обошлось! (28)Когда, довольный и счастливый, я вернулся на своё место, Павлика не оказалось рядом. (29)Исчезли его учебники, тетрадки… (30)Он сидел за пустой партой, через проход, позади меня. (31)У него были какие-то странные глаза: красные и налитые влагой. (32)Он молчал и глядел мимо меня. </a:t>
            </a:r>
          </a:p>
          <a:p>
            <a:pPr algn="just">
              <a:buNone/>
            </a:pPr>
            <a:r>
              <a:rPr lang="ru-RU" dirty="0">
                <a:solidFill>
                  <a:srgbClr val="002060"/>
                </a:solidFill>
              </a:rPr>
              <a:t>     (33)Я стал уговаривать себя, что поступил правильно. (34)Стоит ли вообще придавать значение пустой болтовне? (35)И всё же, окажись Павлик на моём месте, назвал бы он меня? (36)Нет! (37)Он скорее бы умер, он проглотил бы собственный язык! (38)И вдруг каким-то холодком по хребту я понял, что это не пустые слова.</a:t>
            </a:r>
          </a:p>
          <a:p>
            <a:pPr algn="r">
              <a:buNone/>
            </a:pPr>
            <a:r>
              <a:rPr lang="ru-RU" dirty="0">
                <a:solidFill>
                  <a:srgbClr val="002060"/>
                </a:solidFill>
              </a:rPr>
              <a:t>(По Ю. Нагибину*)</a:t>
            </a:r>
          </a:p>
          <a:p>
            <a:pPr algn="r">
              <a:buNone/>
            </a:pPr>
            <a:r>
              <a:rPr lang="ru-RU" dirty="0">
                <a:solidFill>
                  <a:srgbClr val="002060"/>
                </a:solidFill>
              </a:rPr>
              <a:t>*</a:t>
            </a:r>
            <a:r>
              <a:rPr lang="ru-RU" i="1" dirty="0">
                <a:solidFill>
                  <a:srgbClr val="002060"/>
                </a:solidFill>
              </a:rPr>
              <a:t> </a:t>
            </a:r>
            <a:r>
              <a:rPr lang="ru-RU" b="1" i="1" dirty="0">
                <a:solidFill>
                  <a:srgbClr val="002060"/>
                </a:solidFill>
              </a:rPr>
              <a:t>Юрий</a:t>
            </a:r>
            <a:r>
              <a:rPr lang="en-US" dirty="0">
                <a:solidFill>
                  <a:srgbClr val="002060"/>
                </a:solidFill>
              </a:rPr>
              <a:t> </a:t>
            </a:r>
            <a:r>
              <a:rPr lang="ru-RU" i="1" dirty="0">
                <a:solidFill>
                  <a:srgbClr val="002060"/>
                </a:solidFill>
              </a:rPr>
              <a:t>Маркович</a:t>
            </a:r>
            <a:r>
              <a:rPr lang="en-US" dirty="0">
                <a:solidFill>
                  <a:srgbClr val="002060"/>
                </a:solidFill>
              </a:rPr>
              <a:t> </a:t>
            </a:r>
            <a:r>
              <a:rPr lang="ru-RU" b="1" i="1" dirty="0">
                <a:solidFill>
                  <a:srgbClr val="002060"/>
                </a:solidFill>
              </a:rPr>
              <a:t>НАГИБИН</a:t>
            </a:r>
            <a:r>
              <a:rPr lang="en-US" dirty="0">
                <a:solidFill>
                  <a:srgbClr val="002060"/>
                </a:solidFill>
              </a:rPr>
              <a:t> </a:t>
            </a:r>
            <a:r>
              <a:rPr lang="ru-RU" i="1" dirty="0">
                <a:solidFill>
                  <a:srgbClr val="002060"/>
                </a:solidFill>
              </a:rPr>
              <a:t>(1920-1994). Русский советский писатель и сценарист.</a:t>
            </a:r>
            <a:r>
              <a:rPr lang="en-US" dirty="0">
                <a:solidFill>
                  <a:srgbClr val="002060"/>
                </a:solidFill>
              </a:rPr>
              <a:t> </a:t>
            </a:r>
            <a:r>
              <a:rPr lang="ru-RU" dirty="0">
                <a:solidFill>
                  <a:srgbClr val="002060"/>
                </a:solidFill>
              </a:rPr>
              <a:t> </a:t>
            </a:r>
          </a:p>
          <a:p>
            <a:endParaRPr lang="ru-RU" dirty="0">
              <a:solidFill>
                <a:srgbClr val="002060"/>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43805"/>
            <a:ext cx="8229600" cy="5865515"/>
          </a:xfrm>
        </p:spPr>
        <p:txBody>
          <a:bodyPr>
            <a:normAutofit/>
          </a:bodyPr>
          <a:lstStyle/>
          <a:p>
            <a:pPr>
              <a:lnSpc>
                <a:spcPts val="3000"/>
              </a:lnSpc>
              <a:spcBef>
                <a:spcPts val="0"/>
              </a:spcBef>
              <a:buNone/>
            </a:pPr>
            <a:r>
              <a:rPr lang="ru-RU" sz="2000" dirty="0" smtClean="0">
                <a:solidFill>
                  <a:srgbClr val="002060"/>
                </a:solidFill>
              </a:rPr>
              <a:t>		Напишите </a:t>
            </a:r>
            <a:r>
              <a:rPr lang="ru-RU" sz="2000" dirty="0">
                <a:solidFill>
                  <a:srgbClr val="002060"/>
                </a:solidFill>
              </a:rPr>
              <a:t>сочинение-рассуждение, приняв в качестве тезиса слова известного лингвиста Д. Э. Розенталя: </a:t>
            </a:r>
            <a:r>
              <a:rPr lang="ru-RU" sz="2000" b="1" i="1" dirty="0">
                <a:solidFill>
                  <a:srgbClr val="002060"/>
                </a:solidFill>
              </a:rPr>
              <a:t>«Видное место в нашей речи занимают фразеологические обороты. …Они легко воспроизводятся в виде готовых речевых формул, позволяют экономить время и усилия, облегчают процесс общения, придают речи образность и выразительность».</a:t>
            </a:r>
            <a:endParaRPr lang="ru-RU" sz="2000" dirty="0">
              <a:solidFill>
                <a:srgbClr val="002060"/>
              </a:solidFill>
            </a:endParaRPr>
          </a:p>
          <a:p>
            <a:pPr>
              <a:lnSpc>
                <a:spcPts val="3000"/>
              </a:lnSpc>
              <a:spcBef>
                <a:spcPts val="0"/>
              </a:spcBef>
              <a:buNone/>
            </a:pPr>
            <a:r>
              <a:rPr lang="ru-RU" sz="2000" dirty="0" smtClean="0">
                <a:solidFill>
                  <a:srgbClr val="002060"/>
                </a:solidFill>
              </a:rPr>
              <a:t>		Аргументируя </a:t>
            </a:r>
            <a:r>
              <a:rPr lang="ru-RU" sz="2000" dirty="0">
                <a:solidFill>
                  <a:srgbClr val="002060"/>
                </a:solidFill>
              </a:rPr>
              <a:t>свой ответ, приведите по 1 примеру из прочитанного текста, иллюстрирующему фразеологические  явления (всего 2 примера).</a:t>
            </a:r>
          </a:p>
          <a:p>
            <a:pPr>
              <a:lnSpc>
                <a:spcPts val="3000"/>
              </a:lnSpc>
              <a:spcBef>
                <a:spcPts val="0"/>
              </a:spcBef>
              <a:buNone/>
            </a:pPr>
            <a:r>
              <a:rPr lang="ru-RU" sz="2000" dirty="0" smtClean="0">
                <a:solidFill>
                  <a:srgbClr val="002060"/>
                </a:solidFill>
              </a:rPr>
              <a:t>		Приводя </a:t>
            </a:r>
            <a:r>
              <a:rPr lang="ru-RU" sz="2000" dirty="0">
                <a:solidFill>
                  <a:srgbClr val="002060"/>
                </a:solidFill>
              </a:rPr>
              <a:t>примеры, указывайте номера нужных предложений или применяйте цитирование. Вы можете писать работу в научном или публицистическом стиле, раскрывая тему на лингвистическом материале. Начать сочинение Вы можете словами</a:t>
            </a:r>
          </a:p>
          <a:p>
            <a:pPr>
              <a:lnSpc>
                <a:spcPts val="3000"/>
              </a:lnSpc>
              <a:spcBef>
                <a:spcPts val="0"/>
              </a:spcBef>
              <a:buNone/>
            </a:pPr>
            <a:r>
              <a:rPr lang="ru-RU" sz="2000" dirty="0" smtClean="0">
                <a:solidFill>
                  <a:srgbClr val="002060"/>
                </a:solidFill>
              </a:rPr>
              <a:t> 		Объём </a:t>
            </a:r>
            <a:r>
              <a:rPr lang="ru-RU" sz="2000" dirty="0">
                <a:solidFill>
                  <a:srgbClr val="002060"/>
                </a:solidFill>
              </a:rPr>
              <a:t>сочинения должен составлять не менее 70 слов. Сочинение пишите аккуратно, разборчивым почерком.</a:t>
            </a:r>
          </a:p>
          <a:p>
            <a:pPr>
              <a:lnSpc>
                <a:spcPts val="3000"/>
              </a:lnSpc>
              <a:spcBef>
                <a:spcPts val="0"/>
              </a:spcBef>
              <a:buNone/>
            </a:pPr>
            <a:endParaRPr lang="ru-RU" sz="2000" dirty="0">
              <a:solidFill>
                <a:srgbClr val="002060"/>
              </a:solidFill>
            </a:endParaRPr>
          </a:p>
        </p:txBody>
      </p:sp>
      <p:pic>
        <p:nvPicPr>
          <p:cNvPr id="5" name="Picture 2" descr="\\Teachers1\рабочий стол\ХАБ\векторный клипарт\Уголки и рамки\post-305630-1290350377_thumb.png"/>
          <p:cNvPicPr>
            <a:picLocks noChangeAspect="1" noChangeArrowheads="1"/>
          </p:cNvPicPr>
          <p:nvPr/>
        </p:nvPicPr>
        <p:blipFill>
          <a:blip r:embed="rId2" cstate="print"/>
          <a:srcRect/>
          <a:stretch>
            <a:fillRect/>
          </a:stretch>
        </p:blipFill>
        <p:spPr bwMode="auto">
          <a:xfrm rot="10800000">
            <a:off x="4961834" y="2924150"/>
            <a:ext cx="4182166" cy="3933850"/>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4544" y="-243408"/>
            <a:ext cx="8229600" cy="1143000"/>
          </a:xfrm>
        </p:spPr>
        <p:txBody>
          <a:bodyPr>
            <a:normAutofit/>
          </a:bodyPr>
          <a:lstStyle/>
          <a:p>
            <a:r>
              <a:rPr lang="ru-RU" sz="3200" b="1" dirty="0" smtClean="0">
                <a:solidFill>
                  <a:srgbClr val="C00000"/>
                </a:solidFill>
              </a:rPr>
              <a:t>Образец сочинения ученика</a:t>
            </a:r>
            <a:endParaRPr lang="ru-RU" sz="3200" b="1" dirty="0">
              <a:solidFill>
                <a:srgbClr val="C00000"/>
              </a:solidFill>
            </a:endParaRPr>
          </a:p>
        </p:txBody>
      </p:sp>
      <p:sp>
        <p:nvSpPr>
          <p:cNvPr id="3" name="Содержимое 2"/>
          <p:cNvSpPr>
            <a:spLocks noGrp="1"/>
          </p:cNvSpPr>
          <p:nvPr>
            <p:ph idx="1"/>
          </p:nvPr>
        </p:nvSpPr>
        <p:spPr>
          <a:xfrm>
            <a:off x="-36512" y="620688"/>
            <a:ext cx="7488832" cy="4536504"/>
          </a:xfrm>
        </p:spPr>
        <p:txBody>
          <a:bodyPr>
            <a:noAutofit/>
          </a:bodyPr>
          <a:lstStyle/>
          <a:p>
            <a:pPr algn="just">
              <a:buNone/>
            </a:pPr>
            <a:r>
              <a:rPr lang="ru-RU" sz="1900" i="1" dirty="0" smtClean="0">
                <a:solidFill>
                  <a:srgbClr val="002060"/>
                </a:solidFill>
              </a:rPr>
              <a:t>    		Я соглашусь с мнением известного учёного Д. Розенталя.  Как мы все знаем, фразеологизмы – это устойчивые сочетания слов, имеющие переносные значения. Они действительно занимают важное место в нашей речи, придавая ей выразительность, образность. Я бы даже сказал, сочность.  </a:t>
            </a:r>
          </a:p>
          <a:p>
            <a:pPr algn="just">
              <a:buNone/>
            </a:pPr>
            <a:r>
              <a:rPr lang="ru-RU" sz="1900" i="1" dirty="0">
                <a:solidFill>
                  <a:srgbClr val="002060"/>
                </a:solidFill>
              </a:rPr>
              <a:t>	</a:t>
            </a:r>
            <a:r>
              <a:rPr lang="ru-RU" sz="1900" i="1" dirty="0" smtClean="0">
                <a:solidFill>
                  <a:srgbClr val="002060"/>
                </a:solidFill>
              </a:rPr>
              <a:t>	По моему мнению, фразеологизмы надо умело использовать в речи, как это делает писатель Ю.Нагибин в предложенном тексте. Например,  в предложении 37 мы видим фразеологический  оборот «проглотил бы собственный язык», который, являясь речевой формулой,   заменяет размышления о благородном поступке Павлика. 	Или в предложении  2  фразеологизм «души во мне не чаяли» образно раскрывает мысль об особом внимании учителей к  главному герою текста.</a:t>
            </a:r>
          </a:p>
          <a:p>
            <a:pPr>
              <a:buNone/>
            </a:pPr>
            <a:r>
              <a:rPr lang="ru-RU" sz="1900" i="1" dirty="0" smtClean="0">
                <a:solidFill>
                  <a:srgbClr val="002060"/>
                </a:solidFill>
              </a:rPr>
              <a:t>		Таким образом,   видно, что фразеологизмы, имея глубокий смысл,  но обладающие  краткостью его выражения, обогащают нашу речь. </a:t>
            </a:r>
          </a:p>
        </p:txBody>
      </p:sp>
      <p:sp>
        <p:nvSpPr>
          <p:cNvPr id="4" name="Прямоугольник с двумя вырезанными противолежащими углами 3"/>
          <p:cNvSpPr/>
          <p:nvPr/>
        </p:nvSpPr>
        <p:spPr>
          <a:xfrm rot="21266341">
            <a:off x="4716016" y="5027247"/>
            <a:ext cx="4248472" cy="1656184"/>
          </a:xfrm>
          <a:prstGeom prst="snip2DiagRect">
            <a:avLst>
              <a:gd name="adj1" fmla="val 0"/>
              <a:gd name="adj2" fmla="val 14376"/>
            </a:avLst>
          </a:prstGeom>
        </p:spPr>
        <p:style>
          <a:lnRef idx="1">
            <a:schemeClr val="accent1"/>
          </a:lnRef>
          <a:fillRef idx="2">
            <a:schemeClr val="accent1"/>
          </a:fillRef>
          <a:effectRef idx="1">
            <a:schemeClr val="accent1"/>
          </a:effectRef>
          <a:fontRef idx="minor">
            <a:schemeClr val="dk1"/>
          </a:fontRef>
        </p:style>
        <p:txBody>
          <a:bodyPr rtlCol="0" anchor="ctr"/>
          <a:lstStyle/>
          <a:p>
            <a:pPr>
              <a:spcBef>
                <a:spcPts val="0"/>
              </a:spcBef>
            </a:pPr>
            <a:r>
              <a:rPr lang="ru-RU" sz="1500" dirty="0" smtClean="0"/>
              <a:t>Правильно ли понят тезис?</a:t>
            </a:r>
          </a:p>
          <a:p>
            <a:pPr>
              <a:spcBef>
                <a:spcPts val="0"/>
              </a:spcBef>
            </a:pPr>
            <a:r>
              <a:rPr lang="ru-RU" sz="1500" dirty="0" smtClean="0"/>
              <a:t>Прокомментирован ли тезис?</a:t>
            </a:r>
          </a:p>
          <a:p>
            <a:pPr>
              <a:spcBef>
                <a:spcPts val="0"/>
              </a:spcBef>
            </a:pPr>
            <a:r>
              <a:rPr lang="ru-RU" sz="1500" dirty="0" smtClean="0"/>
              <a:t>Выражено ли согласие/несогласие с автором?</a:t>
            </a:r>
          </a:p>
          <a:p>
            <a:pPr>
              <a:spcBef>
                <a:spcPts val="0"/>
              </a:spcBef>
            </a:pPr>
            <a:r>
              <a:rPr lang="ru-RU" sz="1500" dirty="0" smtClean="0"/>
              <a:t>Приведены ли аргументы из текста? Сколько?</a:t>
            </a:r>
          </a:p>
          <a:p>
            <a:pPr>
              <a:spcBef>
                <a:spcPts val="0"/>
              </a:spcBef>
            </a:pPr>
            <a:r>
              <a:rPr lang="ru-RU" sz="1500" dirty="0" smtClean="0"/>
              <a:t>Есть ли заключение?</a:t>
            </a:r>
          </a:p>
          <a:p>
            <a:pPr>
              <a:spcBef>
                <a:spcPts val="0"/>
              </a:spcBef>
            </a:pPr>
            <a:r>
              <a:rPr lang="ru-RU" sz="1500" dirty="0" smtClean="0"/>
              <a:t>Из скольких  слов состоит сочинение?</a:t>
            </a:r>
          </a:p>
          <a:p>
            <a:pPr>
              <a:spcBef>
                <a:spcPts val="0"/>
              </a:spcBef>
            </a:pPr>
            <a:endParaRPr lang="ru-RU" sz="1500" dirty="0"/>
          </a:p>
        </p:txBody>
      </p:sp>
      <p:pic>
        <p:nvPicPr>
          <p:cNvPr id="5" name="Picture 3" descr="\\Teachers1\рабочий стол\ХАБ\векторный клипарт\Уголки и рамки\resim.png"/>
          <p:cNvPicPr>
            <a:picLocks noChangeAspect="1" noChangeArrowheads="1"/>
          </p:cNvPicPr>
          <p:nvPr/>
        </p:nvPicPr>
        <p:blipFill>
          <a:blip r:embed="rId2" cstate="print"/>
          <a:srcRect/>
          <a:stretch>
            <a:fillRect/>
          </a:stretch>
        </p:blipFill>
        <p:spPr bwMode="auto">
          <a:xfrm>
            <a:off x="7524330" y="0"/>
            <a:ext cx="1619670" cy="2445810"/>
          </a:xfrm>
          <a:prstGeom prst="rect">
            <a:avLst/>
          </a:prstGeom>
          <a:noFill/>
          <a:scene3d>
            <a:camera prst="orthographicFront">
              <a:rot lat="0" lon="10800000" rev="0"/>
            </a:camera>
            <a:lightRig rig="threePt" dir="t"/>
          </a:scene3d>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eachers1\рабочий стол\ХАБ\векторный клипарт\свитки грамоты\45466.jpg"/>
          <p:cNvPicPr>
            <a:picLocks noChangeAspect="1" noChangeArrowheads="1"/>
          </p:cNvPicPr>
          <p:nvPr/>
        </p:nvPicPr>
        <p:blipFill>
          <a:blip r:embed="rId2" cstate="print"/>
          <a:srcRect/>
          <a:stretch>
            <a:fillRect/>
          </a:stretch>
        </p:blipFill>
        <p:spPr bwMode="auto">
          <a:xfrm>
            <a:off x="2555776" y="2780928"/>
            <a:ext cx="4356596" cy="3509040"/>
          </a:xfrm>
          <a:prstGeom prst="rect">
            <a:avLst/>
          </a:prstGeom>
          <a:noFill/>
        </p:spPr>
      </p:pic>
      <p:sp>
        <p:nvSpPr>
          <p:cNvPr id="2" name="Заголовок 1"/>
          <p:cNvSpPr>
            <a:spLocks noGrp="1"/>
          </p:cNvSpPr>
          <p:nvPr>
            <p:ph type="title"/>
          </p:nvPr>
        </p:nvSpPr>
        <p:spPr>
          <a:xfrm>
            <a:off x="539552" y="1988840"/>
            <a:ext cx="8229600" cy="1143000"/>
          </a:xfrm>
        </p:spPr>
        <p:txBody>
          <a:bodyPr>
            <a:noAutofit/>
          </a:bodyPr>
          <a:lstStyle/>
          <a:p>
            <a:r>
              <a:rPr lang="ru-RU" sz="4800" b="1" dirty="0" smtClean="0">
                <a:solidFill>
                  <a:srgbClr val="002060"/>
                </a:solidFill>
                <a:effectLst>
                  <a:outerShdw blurRad="38100" dist="38100" dir="2700000" algn="tl">
                    <a:srgbClr val="000000">
                      <a:alpha val="43137"/>
                    </a:srgbClr>
                  </a:outerShdw>
                </a:effectLst>
              </a:rPr>
              <a:t>Спасибо за внимание!</a:t>
            </a:r>
            <a:br>
              <a:rPr lang="ru-RU" sz="4800" b="1" dirty="0" smtClean="0">
                <a:solidFill>
                  <a:srgbClr val="002060"/>
                </a:solidFill>
                <a:effectLst>
                  <a:outerShdw blurRad="38100" dist="38100" dir="2700000" algn="tl">
                    <a:srgbClr val="000000">
                      <a:alpha val="43137"/>
                    </a:srgbClr>
                  </a:outerShdw>
                </a:effectLst>
              </a:rPr>
            </a:br>
            <a:endParaRPr lang="ru-RU" sz="4800" b="1" dirty="0">
              <a:solidFill>
                <a:srgbClr val="00206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solidFill>
                  <a:srgbClr val="C00000"/>
                </a:solidFill>
              </a:rPr>
              <a:t>Общие положения</a:t>
            </a:r>
            <a:endParaRPr lang="ru-RU" sz="3200" b="1" dirty="0">
              <a:solidFill>
                <a:srgbClr val="C00000"/>
              </a:solidFill>
            </a:endParaRPr>
          </a:p>
        </p:txBody>
      </p:sp>
      <p:sp>
        <p:nvSpPr>
          <p:cNvPr id="3" name="Содержимое 2"/>
          <p:cNvSpPr>
            <a:spLocks noGrp="1"/>
          </p:cNvSpPr>
          <p:nvPr>
            <p:ph idx="1"/>
          </p:nvPr>
        </p:nvSpPr>
        <p:spPr>
          <a:xfrm>
            <a:off x="457200" y="1196752"/>
            <a:ext cx="8229600" cy="5328592"/>
          </a:xfrm>
        </p:spPr>
        <p:txBody>
          <a:bodyPr>
            <a:noAutofit/>
          </a:bodyPr>
          <a:lstStyle/>
          <a:p>
            <a:pPr algn="just">
              <a:lnSpc>
                <a:spcPts val="3200"/>
              </a:lnSpc>
              <a:spcBef>
                <a:spcPts val="0"/>
              </a:spcBef>
            </a:pPr>
            <a:r>
              <a:rPr lang="ru-RU" sz="2000" dirty="0" smtClean="0">
                <a:solidFill>
                  <a:srgbClr val="002060"/>
                </a:solidFill>
              </a:rPr>
              <a:t>Государственная итоговая аттестация по русскому языку проводится с целью проверки и оценки уровня общеобразовательной подготовки по русскому языку учащихся 9 класса. В тестовые задания включены материалы, позволяющие проверить следующие виды компетенций:</a:t>
            </a:r>
          </a:p>
          <a:p>
            <a:pPr algn="just">
              <a:lnSpc>
                <a:spcPts val="3200"/>
              </a:lnSpc>
              <a:spcBef>
                <a:spcPts val="0"/>
              </a:spcBef>
            </a:pPr>
            <a:r>
              <a:rPr lang="ru-RU" sz="2000" b="1" dirty="0" smtClean="0">
                <a:solidFill>
                  <a:srgbClr val="002060"/>
                </a:solidFill>
              </a:rPr>
              <a:t>Лингвистическую компетенцию,</a:t>
            </a:r>
            <a:r>
              <a:rPr lang="ru-RU" sz="2000" dirty="0" smtClean="0">
                <a:solidFill>
                  <a:srgbClr val="002060"/>
                </a:solidFill>
              </a:rPr>
              <a:t> т.е. умение проводить анализ единиц языка;</a:t>
            </a:r>
          </a:p>
          <a:p>
            <a:pPr algn="just">
              <a:lnSpc>
                <a:spcPts val="3200"/>
              </a:lnSpc>
              <a:spcBef>
                <a:spcPts val="0"/>
              </a:spcBef>
            </a:pPr>
            <a:r>
              <a:rPr lang="ru-RU" sz="2000" b="1" dirty="0" smtClean="0">
                <a:solidFill>
                  <a:srgbClr val="002060"/>
                </a:solidFill>
              </a:rPr>
              <a:t>Языковую компетенцию, </a:t>
            </a:r>
            <a:r>
              <a:rPr lang="ru-RU" sz="2000" dirty="0" smtClean="0">
                <a:solidFill>
                  <a:srgbClr val="002060"/>
                </a:solidFill>
              </a:rPr>
              <a:t>т.е. практическое владение русским языком, его словарём и грамматическим строем, соблюдение языковых норм;</a:t>
            </a:r>
          </a:p>
          <a:p>
            <a:pPr algn="just">
              <a:lnSpc>
                <a:spcPts val="3200"/>
              </a:lnSpc>
              <a:spcBef>
                <a:spcPts val="0"/>
              </a:spcBef>
            </a:pPr>
            <a:r>
              <a:rPr lang="ru-RU" sz="2000" b="1" dirty="0" smtClean="0">
                <a:solidFill>
                  <a:srgbClr val="002060"/>
                </a:solidFill>
              </a:rPr>
              <a:t>Коммуникативную компетенцию,</a:t>
            </a:r>
            <a:r>
              <a:rPr lang="ru-RU" sz="2000" dirty="0" smtClean="0">
                <a:solidFill>
                  <a:srgbClr val="002060"/>
                </a:solidFill>
              </a:rPr>
              <a:t> т.е. владение разными видами речевой деятельности, умение воспринимать чужую речь в устной и письменной формах, обрабатывать воспринятую информацию и создавать собственные высказывания на её основе.</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cuments and Settings\Жанна\Мои документы\ЛЭР\картинки и фото\книги свитки\kniga164.jpg"/>
          <p:cNvPicPr>
            <a:picLocks noChangeAspect="1" noChangeArrowheads="1"/>
          </p:cNvPicPr>
          <p:nvPr/>
        </p:nvPicPr>
        <p:blipFill>
          <a:blip r:embed="rId2" cstate="print"/>
          <a:srcRect/>
          <a:stretch>
            <a:fillRect/>
          </a:stretch>
        </p:blipFill>
        <p:spPr bwMode="auto">
          <a:xfrm>
            <a:off x="4860032" y="3140968"/>
            <a:ext cx="3404096" cy="2212662"/>
          </a:xfrm>
          <a:prstGeom prst="rect">
            <a:avLst/>
          </a:prstGeom>
          <a:noFill/>
        </p:spPr>
      </p:pic>
      <p:sp>
        <p:nvSpPr>
          <p:cNvPr id="3" name="Содержимое 2"/>
          <p:cNvSpPr>
            <a:spLocks noGrp="1"/>
          </p:cNvSpPr>
          <p:nvPr>
            <p:ph idx="1"/>
          </p:nvPr>
        </p:nvSpPr>
        <p:spPr>
          <a:xfrm>
            <a:off x="539552" y="1268760"/>
            <a:ext cx="8229600" cy="4525963"/>
          </a:xfrm>
        </p:spPr>
        <p:txBody>
          <a:bodyPr>
            <a:normAutofit/>
          </a:bodyPr>
          <a:lstStyle/>
          <a:p>
            <a:pPr algn="ctr">
              <a:lnSpc>
                <a:spcPts val="3000"/>
              </a:lnSpc>
              <a:spcBef>
                <a:spcPts val="0"/>
              </a:spcBef>
              <a:buNone/>
            </a:pPr>
            <a:r>
              <a:rPr lang="ru-RU" b="1" dirty="0" smtClean="0">
                <a:solidFill>
                  <a:srgbClr val="C00000"/>
                </a:solidFill>
              </a:rPr>
              <a:t>В комплекте:</a:t>
            </a:r>
          </a:p>
          <a:p>
            <a:pPr algn="ctr">
              <a:lnSpc>
                <a:spcPts val="3000"/>
              </a:lnSpc>
              <a:spcBef>
                <a:spcPts val="0"/>
              </a:spcBef>
              <a:buNone/>
            </a:pPr>
            <a:r>
              <a:rPr lang="ru-RU" b="1" dirty="0" smtClean="0">
                <a:solidFill>
                  <a:srgbClr val="002060"/>
                </a:solidFill>
              </a:rPr>
              <a:t> </a:t>
            </a:r>
          </a:p>
          <a:p>
            <a:pPr>
              <a:lnSpc>
                <a:spcPts val="3000"/>
              </a:lnSpc>
              <a:spcBef>
                <a:spcPts val="0"/>
              </a:spcBef>
            </a:pPr>
            <a:r>
              <a:rPr lang="ru-RU" sz="2000" dirty="0" smtClean="0">
                <a:solidFill>
                  <a:srgbClr val="002060"/>
                </a:solidFill>
              </a:rPr>
              <a:t>Отдельная тетрадь для сочинений</a:t>
            </a:r>
          </a:p>
          <a:p>
            <a:pPr>
              <a:lnSpc>
                <a:spcPts val="3000"/>
              </a:lnSpc>
              <a:spcBef>
                <a:spcPts val="0"/>
              </a:spcBef>
            </a:pPr>
            <a:r>
              <a:rPr lang="ru-RU" sz="2000" dirty="0" smtClean="0">
                <a:solidFill>
                  <a:srgbClr val="002060"/>
                </a:solidFill>
              </a:rPr>
              <a:t>Критерии оценивания </a:t>
            </a:r>
          </a:p>
          <a:p>
            <a:pPr>
              <a:lnSpc>
                <a:spcPts val="3000"/>
              </a:lnSpc>
              <a:spcBef>
                <a:spcPts val="0"/>
              </a:spcBef>
            </a:pPr>
            <a:r>
              <a:rPr lang="ru-RU" sz="2000" dirty="0" smtClean="0">
                <a:solidFill>
                  <a:srgbClr val="002060"/>
                </a:solidFill>
              </a:rPr>
              <a:t>Речевые клише для оформления сочинения</a:t>
            </a:r>
          </a:p>
          <a:p>
            <a:pPr>
              <a:lnSpc>
                <a:spcPts val="3000"/>
              </a:lnSpc>
              <a:spcBef>
                <a:spcPts val="0"/>
              </a:spcBef>
            </a:pPr>
            <a:r>
              <a:rPr lang="ru-RU" sz="2000" dirty="0" smtClean="0">
                <a:solidFill>
                  <a:srgbClr val="002060"/>
                </a:solidFill>
              </a:rPr>
              <a:t>Схема написания сочинения</a:t>
            </a:r>
          </a:p>
          <a:p>
            <a:pPr>
              <a:lnSpc>
                <a:spcPts val="3000"/>
              </a:lnSpc>
              <a:spcBef>
                <a:spcPts val="0"/>
              </a:spcBef>
              <a:buNone/>
            </a:pPr>
            <a:r>
              <a:rPr lang="ru-RU" sz="2000" dirty="0" smtClean="0">
                <a:solidFill>
                  <a:srgbClr val="002060"/>
                </a:solidFill>
              </a:rPr>
              <a:t>  </a:t>
            </a:r>
          </a:p>
        </p:txBody>
      </p:sp>
      <p:pic>
        <p:nvPicPr>
          <p:cNvPr id="4" name="Picture 2" descr="\\Teachers1\рабочий стол\ХАБ\векторный клипарт\Уголки и рамки\post-305630-1290350377_thumb.png"/>
          <p:cNvPicPr>
            <a:picLocks noChangeAspect="1" noChangeArrowheads="1"/>
          </p:cNvPicPr>
          <p:nvPr/>
        </p:nvPicPr>
        <p:blipFill>
          <a:blip r:embed="rId3" cstate="print"/>
          <a:srcRect/>
          <a:stretch>
            <a:fillRect/>
          </a:stretch>
        </p:blipFill>
        <p:spPr bwMode="auto">
          <a:xfrm rot="10800000">
            <a:off x="4961834" y="2924150"/>
            <a:ext cx="4182166" cy="3933850"/>
          </a:xfrm>
          <a:prstGeom prst="rect">
            <a:avLst/>
          </a:prstGeom>
          <a:noFill/>
        </p:spPr>
      </p:pic>
      <p:pic>
        <p:nvPicPr>
          <p:cNvPr id="5" name="Рисунок 4" descr="2023298.jpg"/>
          <p:cNvPicPr>
            <a:picLocks noChangeAspect="1"/>
          </p:cNvPicPr>
          <p:nvPr/>
        </p:nvPicPr>
        <p:blipFill>
          <a:blip r:embed="rId4" cstate="print"/>
          <a:stretch>
            <a:fillRect/>
          </a:stretch>
        </p:blipFill>
        <p:spPr>
          <a:xfrm rot="1458534">
            <a:off x="3721629" y="3618779"/>
            <a:ext cx="2189742" cy="263736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solidFill>
                  <a:srgbClr val="C00000"/>
                </a:solidFill>
              </a:rPr>
              <a:t>Шаг 1. Разобраться с понятием </a:t>
            </a:r>
            <a:br>
              <a:rPr lang="ru-RU" sz="3200" b="1" dirty="0" smtClean="0">
                <a:solidFill>
                  <a:srgbClr val="C00000"/>
                </a:solidFill>
              </a:rPr>
            </a:br>
            <a:r>
              <a:rPr lang="ru-RU" sz="3200" b="1" dirty="0" smtClean="0">
                <a:solidFill>
                  <a:srgbClr val="C00000"/>
                </a:solidFill>
              </a:rPr>
              <a:t> «сочинение на лингвистическую тему»</a:t>
            </a:r>
            <a:endParaRPr lang="ru-RU" sz="3200" b="1" dirty="0">
              <a:solidFill>
                <a:srgbClr val="C00000"/>
              </a:solidFill>
            </a:endParaRPr>
          </a:p>
        </p:txBody>
      </p:sp>
      <p:sp>
        <p:nvSpPr>
          <p:cNvPr id="3" name="Содержимое 2"/>
          <p:cNvSpPr>
            <a:spLocks noGrp="1"/>
          </p:cNvSpPr>
          <p:nvPr>
            <p:ph idx="1"/>
          </p:nvPr>
        </p:nvSpPr>
        <p:spPr>
          <a:xfrm>
            <a:off x="1907704" y="1667941"/>
            <a:ext cx="7355160" cy="4785395"/>
          </a:xfrm>
        </p:spPr>
        <p:txBody>
          <a:bodyPr>
            <a:normAutofit/>
          </a:bodyPr>
          <a:lstStyle/>
          <a:p>
            <a:pPr>
              <a:lnSpc>
                <a:spcPts val="3000"/>
              </a:lnSpc>
            </a:pPr>
            <a:r>
              <a:rPr lang="ru-RU" sz="2000" dirty="0" smtClean="0">
                <a:solidFill>
                  <a:srgbClr val="002060"/>
                </a:solidFill>
              </a:rPr>
              <a:t>Прилагательное «лингвистический» произошло от слова «лингвистика».</a:t>
            </a:r>
          </a:p>
          <a:p>
            <a:pPr>
              <a:lnSpc>
                <a:spcPts val="3000"/>
              </a:lnSpc>
            </a:pPr>
            <a:r>
              <a:rPr lang="ru-RU" sz="2000" b="1" dirty="0" smtClean="0">
                <a:solidFill>
                  <a:srgbClr val="002060"/>
                </a:solidFill>
              </a:rPr>
              <a:t>Лингвистика</a:t>
            </a:r>
            <a:r>
              <a:rPr lang="ru-RU" sz="2000" dirty="0" smtClean="0">
                <a:solidFill>
                  <a:srgbClr val="002060"/>
                </a:solidFill>
              </a:rPr>
              <a:t> (языкознание, языковедение; от лат. </a:t>
            </a:r>
            <a:r>
              <a:rPr lang="ru-RU" sz="2000" dirty="0" err="1" smtClean="0">
                <a:solidFill>
                  <a:srgbClr val="002060"/>
                </a:solidFill>
              </a:rPr>
              <a:t>lingua</a:t>
            </a:r>
            <a:r>
              <a:rPr lang="ru-RU" sz="2000" dirty="0" smtClean="0">
                <a:solidFill>
                  <a:srgbClr val="002060"/>
                </a:solidFill>
              </a:rPr>
              <a:t> — язык) — наука, изучающая языки.</a:t>
            </a:r>
          </a:p>
          <a:p>
            <a:pPr>
              <a:lnSpc>
                <a:spcPts val="3000"/>
              </a:lnSpc>
            </a:pPr>
            <a:r>
              <a:rPr lang="ru-RU" sz="2000" dirty="0" smtClean="0">
                <a:solidFill>
                  <a:srgbClr val="002060"/>
                </a:solidFill>
              </a:rPr>
              <a:t>Значит, основным содержанием такого сочинения будет именно </a:t>
            </a:r>
            <a:r>
              <a:rPr lang="ru-RU" sz="2000" u="sng" dirty="0" smtClean="0">
                <a:solidFill>
                  <a:srgbClr val="002060"/>
                </a:solidFill>
              </a:rPr>
              <a:t>лингвистический материал.</a:t>
            </a:r>
            <a:endParaRPr lang="ru-RU" sz="2000" dirty="0" smtClean="0">
              <a:solidFill>
                <a:srgbClr val="002060"/>
              </a:solidFill>
            </a:endParaRPr>
          </a:p>
          <a:p>
            <a:pPr>
              <a:lnSpc>
                <a:spcPts val="3000"/>
              </a:lnSpc>
            </a:pPr>
            <a:r>
              <a:rPr lang="ru-RU" sz="2000" dirty="0" smtClean="0">
                <a:solidFill>
                  <a:srgbClr val="002060"/>
                </a:solidFill>
              </a:rPr>
              <a:t>Вам придется рассуждать о различных </a:t>
            </a:r>
            <a:r>
              <a:rPr lang="ru-RU" sz="2000" u="sng" dirty="0" smtClean="0">
                <a:solidFill>
                  <a:srgbClr val="002060"/>
                </a:solidFill>
              </a:rPr>
              <a:t>лингвистических понятиях</a:t>
            </a:r>
            <a:r>
              <a:rPr lang="ru-RU" sz="2000" dirty="0" smtClean="0">
                <a:solidFill>
                  <a:srgbClr val="002060"/>
                </a:solidFill>
              </a:rPr>
              <a:t>, например, о знаках препинания, синонимах, антонимах, фразеологизмах, частицах, орфографии и т.д.</a:t>
            </a:r>
          </a:p>
          <a:p>
            <a:pPr>
              <a:lnSpc>
                <a:spcPts val="3000"/>
              </a:lnSpc>
            </a:pPr>
            <a:r>
              <a:rPr lang="ru-RU" sz="2000" dirty="0" smtClean="0">
                <a:solidFill>
                  <a:srgbClr val="002060"/>
                </a:solidFill>
              </a:rPr>
              <a:t>А также нужно раскрыть </a:t>
            </a:r>
            <a:r>
              <a:rPr lang="ru-RU" sz="2000" u="sng" dirty="0" smtClean="0">
                <a:solidFill>
                  <a:srgbClr val="002060"/>
                </a:solidFill>
              </a:rPr>
              <a:t>важность</a:t>
            </a:r>
            <a:r>
              <a:rPr lang="ru-RU" sz="2000" dirty="0" smtClean="0">
                <a:solidFill>
                  <a:srgbClr val="002060"/>
                </a:solidFill>
              </a:rPr>
              <a:t> этих языковых явлений в речевой деятельности.</a:t>
            </a:r>
          </a:p>
        </p:txBody>
      </p:sp>
      <p:pic>
        <p:nvPicPr>
          <p:cNvPr id="4" name="Picture 2" descr="\\Teachers1\рабочий стол\ХАБ\векторный клипарт\Уголки и рамки\post-305630-1290350377_thumb.png"/>
          <p:cNvPicPr>
            <a:picLocks noChangeAspect="1" noChangeArrowheads="1"/>
          </p:cNvPicPr>
          <p:nvPr/>
        </p:nvPicPr>
        <p:blipFill>
          <a:blip r:embed="rId2" cstate="print"/>
          <a:srcRect/>
          <a:stretch>
            <a:fillRect/>
          </a:stretch>
        </p:blipFill>
        <p:spPr bwMode="auto">
          <a:xfrm rot="10800000" flipH="1">
            <a:off x="149718" y="2924150"/>
            <a:ext cx="4206258" cy="393385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solidFill>
                  <a:srgbClr val="C00000"/>
                </a:solidFill>
              </a:rPr>
              <a:t>Темы заданий на повторение пройденного материала:</a:t>
            </a:r>
            <a:endParaRPr lang="ru-RU" sz="3200" b="1" dirty="0">
              <a:solidFill>
                <a:srgbClr val="C00000"/>
              </a:solidFill>
            </a:endParaRPr>
          </a:p>
        </p:txBody>
      </p:sp>
      <p:sp>
        <p:nvSpPr>
          <p:cNvPr id="3" name="Содержимое 2"/>
          <p:cNvSpPr>
            <a:spLocks noGrp="1"/>
          </p:cNvSpPr>
          <p:nvPr>
            <p:ph idx="1"/>
          </p:nvPr>
        </p:nvSpPr>
        <p:spPr>
          <a:xfrm>
            <a:off x="467544" y="1484784"/>
            <a:ext cx="8229600" cy="4752528"/>
          </a:xfrm>
        </p:spPr>
        <p:txBody>
          <a:bodyPr numCol="2">
            <a:normAutofit fontScale="47500" lnSpcReduction="20000"/>
          </a:bodyPr>
          <a:lstStyle/>
          <a:p>
            <a:pPr lvl="0">
              <a:lnSpc>
                <a:spcPts val="2400"/>
              </a:lnSpc>
              <a:buFont typeface="Wingdings" pitchFamily="2" charset="2"/>
              <a:buChar char="ü"/>
            </a:pPr>
            <a:r>
              <a:rPr lang="ru-RU" sz="4200" dirty="0" smtClean="0">
                <a:solidFill>
                  <a:srgbClr val="002060"/>
                </a:solidFill>
              </a:rPr>
              <a:t>Роль антонимов в речи</a:t>
            </a:r>
          </a:p>
          <a:p>
            <a:pPr lvl="0">
              <a:lnSpc>
                <a:spcPts val="2400"/>
              </a:lnSpc>
              <a:buFont typeface="Wingdings" pitchFamily="2" charset="2"/>
              <a:buChar char="ü"/>
            </a:pPr>
            <a:r>
              <a:rPr lang="ru-RU" sz="4200" dirty="0" smtClean="0">
                <a:solidFill>
                  <a:srgbClr val="002060"/>
                </a:solidFill>
              </a:rPr>
              <a:t>Роль синонимов в художественном тексте</a:t>
            </a:r>
          </a:p>
          <a:p>
            <a:pPr lvl="0">
              <a:lnSpc>
                <a:spcPts val="2400"/>
              </a:lnSpc>
              <a:buFont typeface="Wingdings" pitchFamily="2" charset="2"/>
              <a:buChar char="ü"/>
            </a:pPr>
            <a:r>
              <a:rPr lang="ru-RU" sz="4200" dirty="0" smtClean="0">
                <a:solidFill>
                  <a:srgbClr val="002060"/>
                </a:solidFill>
              </a:rPr>
              <a:t>Почему в текстах художественного стиля используются простые нераспространённые предложения?</a:t>
            </a:r>
          </a:p>
          <a:p>
            <a:pPr lvl="0">
              <a:lnSpc>
                <a:spcPts val="2400"/>
              </a:lnSpc>
              <a:buFont typeface="Wingdings" pitchFamily="2" charset="2"/>
              <a:buChar char="ü"/>
            </a:pPr>
            <a:r>
              <a:rPr lang="ru-RU" sz="4200" dirty="0" smtClean="0">
                <a:solidFill>
                  <a:srgbClr val="002060"/>
                </a:solidFill>
              </a:rPr>
              <a:t>Зачем нужны тире и двоеточия в письменной речи?</a:t>
            </a:r>
          </a:p>
          <a:p>
            <a:pPr lvl="0">
              <a:lnSpc>
                <a:spcPts val="2400"/>
              </a:lnSpc>
              <a:buFont typeface="Wingdings" pitchFamily="2" charset="2"/>
              <a:buChar char="ü"/>
            </a:pPr>
            <a:r>
              <a:rPr lang="ru-RU" sz="4200" dirty="0" smtClean="0">
                <a:solidFill>
                  <a:srgbClr val="002060"/>
                </a:solidFill>
              </a:rPr>
              <a:t>Почему не всегда ставятся запятые перед союзными словами?</a:t>
            </a:r>
          </a:p>
          <a:p>
            <a:pPr lvl="0">
              <a:lnSpc>
                <a:spcPts val="2400"/>
              </a:lnSpc>
              <a:buFont typeface="Wingdings" pitchFamily="2" charset="2"/>
              <a:buChar char="ü"/>
            </a:pPr>
            <a:endParaRPr lang="ru-RU" sz="4200" dirty="0" smtClean="0">
              <a:solidFill>
                <a:srgbClr val="002060"/>
              </a:solidFill>
            </a:endParaRPr>
          </a:p>
          <a:p>
            <a:pPr lvl="0">
              <a:lnSpc>
                <a:spcPts val="2400"/>
              </a:lnSpc>
              <a:buFont typeface="Wingdings" pitchFamily="2" charset="2"/>
              <a:buChar char="ü"/>
            </a:pPr>
            <a:r>
              <a:rPr lang="ru-RU" sz="4200" dirty="0" smtClean="0">
                <a:solidFill>
                  <a:srgbClr val="002060"/>
                </a:solidFill>
              </a:rPr>
              <a:t>Когда мы ставим запятые в предложениях с определениями?</a:t>
            </a:r>
          </a:p>
          <a:p>
            <a:pPr lvl="0">
              <a:lnSpc>
                <a:spcPts val="2400"/>
              </a:lnSpc>
              <a:buFont typeface="Wingdings" pitchFamily="2" charset="2"/>
              <a:buChar char="ü"/>
            </a:pPr>
            <a:r>
              <a:rPr lang="ru-RU" sz="4200" dirty="0" smtClean="0">
                <a:solidFill>
                  <a:srgbClr val="002060"/>
                </a:solidFill>
              </a:rPr>
              <a:t>Роль однородных членов в речи</a:t>
            </a:r>
          </a:p>
          <a:p>
            <a:pPr lvl="0">
              <a:lnSpc>
                <a:spcPts val="2400"/>
              </a:lnSpc>
              <a:buFont typeface="Wingdings" pitchFamily="2" charset="2"/>
              <a:buChar char="ü"/>
            </a:pPr>
            <a:r>
              <a:rPr lang="ru-RU" sz="4200" dirty="0" smtClean="0">
                <a:solidFill>
                  <a:srgbClr val="002060"/>
                </a:solidFill>
              </a:rPr>
              <a:t>Разряды и функции частиц в русском языке</a:t>
            </a:r>
          </a:p>
          <a:p>
            <a:pPr lvl="0">
              <a:lnSpc>
                <a:spcPts val="2400"/>
              </a:lnSpc>
              <a:buFont typeface="Wingdings" pitchFamily="2" charset="2"/>
              <a:buChar char="ü"/>
            </a:pPr>
            <a:r>
              <a:rPr lang="ru-RU" sz="4200" dirty="0" smtClean="0">
                <a:solidFill>
                  <a:srgbClr val="002060"/>
                </a:solidFill>
              </a:rPr>
              <a:t>Зачем нужны повторы в письменной речи?</a:t>
            </a:r>
          </a:p>
          <a:p>
            <a:pPr lvl="0">
              <a:lnSpc>
                <a:spcPts val="2400"/>
              </a:lnSpc>
              <a:buFont typeface="Wingdings" pitchFamily="2" charset="2"/>
              <a:buChar char="ü"/>
            </a:pPr>
            <a:r>
              <a:rPr lang="ru-RU" sz="4200" dirty="0" smtClean="0">
                <a:solidFill>
                  <a:srgbClr val="002060"/>
                </a:solidFill>
              </a:rPr>
              <a:t>Зачем придумываются новые слова?</a:t>
            </a:r>
          </a:p>
          <a:p>
            <a:pPr lvl="0">
              <a:lnSpc>
                <a:spcPts val="2400"/>
              </a:lnSpc>
              <a:buFont typeface="Wingdings" pitchFamily="2" charset="2"/>
              <a:buChar char="ü"/>
            </a:pPr>
            <a:r>
              <a:rPr lang="ru-RU" sz="4200" dirty="0" smtClean="0">
                <a:solidFill>
                  <a:srgbClr val="002060"/>
                </a:solidFill>
              </a:rPr>
              <a:t>Диалог и прямая речь. Их роль в языке</a:t>
            </a:r>
          </a:p>
          <a:p>
            <a:pPr lvl="0">
              <a:lnSpc>
                <a:spcPts val="2400"/>
              </a:lnSpc>
              <a:buFont typeface="Wingdings" pitchFamily="2" charset="2"/>
              <a:buChar char="ü"/>
            </a:pPr>
            <a:r>
              <a:rPr lang="ru-RU" sz="4200" dirty="0" smtClean="0">
                <a:solidFill>
                  <a:srgbClr val="002060"/>
                </a:solidFill>
              </a:rPr>
              <a:t>Роль цитат в речи</a:t>
            </a:r>
          </a:p>
          <a:p>
            <a:pPr lvl="0">
              <a:lnSpc>
                <a:spcPts val="2400"/>
              </a:lnSpc>
              <a:buFont typeface="Wingdings" pitchFamily="2" charset="2"/>
              <a:buChar char="ü"/>
            </a:pPr>
            <a:r>
              <a:rPr lang="ru-RU" sz="4200" dirty="0" smtClean="0">
                <a:solidFill>
                  <a:srgbClr val="002060"/>
                </a:solidFill>
              </a:rPr>
              <a:t>Роль архаичных слов в речи и т.д.</a:t>
            </a:r>
          </a:p>
          <a:p>
            <a:endParaRPr lang="ru-RU" dirty="0">
              <a:solidFill>
                <a:srgbClr val="00206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b="1" dirty="0" smtClean="0">
                <a:solidFill>
                  <a:srgbClr val="002060"/>
                </a:solidFill>
              </a:rPr>
              <a:t>Шаг 2. Изучить критерии оценивания сочинения-рассуждения на лингвистическую тему</a:t>
            </a:r>
            <a:br>
              <a:rPr lang="ru-RU" sz="3200" b="1" dirty="0" smtClean="0">
                <a:solidFill>
                  <a:srgbClr val="002060"/>
                </a:solidFill>
              </a:rPr>
            </a:br>
            <a:endParaRPr lang="ru-RU" sz="3200" b="1" dirty="0">
              <a:solidFill>
                <a:srgbClr val="002060"/>
              </a:solidFill>
            </a:endParaRPr>
          </a:p>
        </p:txBody>
      </p:sp>
      <p:sp>
        <p:nvSpPr>
          <p:cNvPr id="3" name="Содержимое 2"/>
          <p:cNvSpPr>
            <a:spLocks noGrp="1"/>
          </p:cNvSpPr>
          <p:nvPr>
            <p:ph idx="1"/>
          </p:nvPr>
        </p:nvSpPr>
        <p:spPr>
          <a:xfrm>
            <a:off x="2761456" y="1916832"/>
            <a:ext cx="6131024" cy="4525963"/>
          </a:xfrm>
        </p:spPr>
        <p:txBody>
          <a:bodyPr>
            <a:normAutofit/>
          </a:bodyPr>
          <a:lstStyle/>
          <a:p>
            <a:pPr>
              <a:lnSpc>
                <a:spcPts val="3000"/>
              </a:lnSpc>
            </a:pPr>
            <a:r>
              <a:rPr lang="ru-RU" sz="2000" b="1" dirty="0" smtClean="0">
                <a:solidFill>
                  <a:srgbClr val="002060"/>
                </a:solidFill>
              </a:rPr>
              <a:t>С1к1 </a:t>
            </a:r>
            <a:r>
              <a:rPr lang="ru-RU" sz="2000" dirty="0" smtClean="0">
                <a:solidFill>
                  <a:srgbClr val="002060"/>
                </a:solidFill>
              </a:rPr>
              <a:t>–  рассуждения на поставленный вопрос на теоретическом уровне без фактических ошибок</a:t>
            </a:r>
          </a:p>
          <a:p>
            <a:pPr>
              <a:lnSpc>
                <a:spcPts val="3000"/>
              </a:lnSpc>
            </a:pPr>
            <a:r>
              <a:rPr lang="ru-RU" sz="2000" b="1" dirty="0" smtClean="0">
                <a:solidFill>
                  <a:srgbClr val="002060"/>
                </a:solidFill>
              </a:rPr>
              <a:t>С1к2 </a:t>
            </a:r>
            <a:r>
              <a:rPr lang="ru-RU" sz="2000" dirty="0" smtClean="0">
                <a:solidFill>
                  <a:srgbClr val="002060"/>
                </a:solidFill>
              </a:rPr>
              <a:t>– наличие примеров-аргументов из текста, иллюстрирующих проблематику текста. Важно, чтобы аргументов было 2</a:t>
            </a:r>
          </a:p>
          <a:p>
            <a:pPr>
              <a:lnSpc>
                <a:spcPts val="3000"/>
              </a:lnSpc>
            </a:pPr>
            <a:r>
              <a:rPr lang="ru-RU" sz="2000" b="1" dirty="0" smtClean="0">
                <a:solidFill>
                  <a:srgbClr val="002060"/>
                </a:solidFill>
              </a:rPr>
              <a:t>С1к3 –</a:t>
            </a:r>
            <a:r>
              <a:rPr lang="ru-RU" sz="2000" dirty="0" smtClean="0">
                <a:solidFill>
                  <a:srgbClr val="002060"/>
                </a:solidFill>
              </a:rPr>
              <a:t> смысловая цельность, речевая связность и последовательность изложения. Важно, чтобы текст состоял как минимум из 3 абзацев</a:t>
            </a:r>
          </a:p>
          <a:p>
            <a:pPr>
              <a:lnSpc>
                <a:spcPts val="3000"/>
              </a:lnSpc>
            </a:pPr>
            <a:r>
              <a:rPr lang="ru-RU" sz="2000" b="1" dirty="0" smtClean="0">
                <a:solidFill>
                  <a:srgbClr val="002060"/>
                </a:solidFill>
              </a:rPr>
              <a:t>С1к4</a:t>
            </a:r>
            <a:r>
              <a:rPr lang="ru-RU" sz="2000" dirty="0" smtClean="0">
                <a:solidFill>
                  <a:srgbClr val="002060"/>
                </a:solidFill>
              </a:rPr>
              <a:t> – композиционная стройность и завершённость  сочинения</a:t>
            </a:r>
          </a:p>
          <a:p>
            <a:pPr>
              <a:lnSpc>
                <a:spcPts val="3000"/>
              </a:lnSpc>
            </a:pPr>
            <a:endParaRPr lang="ru-RU" sz="2000" dirty="0">
              <a:solidFill>
                <a:srgbClr val="002060"/>
              </a:solidFill>
            </a:endParaRPr>
          </a:p>
        </p:txBody>
      </p:sp>
      <p:pic>
        <p:nvPicPr>
          <p:cNvPr id="4" name="Picture 2" descr="C:\Documents and Settings\Жанна\Рабочий стол\титул.jpg"/>
          <p:cNvPicPr>
            <a:picLocks noChangeAspect="1" noChangeArrowheads="1"/>
          </p:cNvPicPr>
          <p:nvPr/>
        </p:nvPicPr>
        <p:blipFill>
          <a:blip r:embed="rId2" cstate="print"/>
          <a:srcRect l="62999"/>
          <a:stretch>
            <a:fillRect/>
          </a:stretch>
        </p:blipFill>
        <p:spPr bwMode="auto">
          <a:xfrm>
            <a:off x="683568" y="1268760"/>
            <a:ext cx="1458737" cy="5256584"/>
          </a:xfrm>
          <a:prstGeom prst="rect">
            <a:avLst/>
          </a:prstGeom>
          <a:noFill/>
          <a:ln w="28575">
            <a:solidFill>
              <a:srgbClr val="C00000"/>
            </a:solidFill>
          </a:ln>
          <a:scene3d>
            <a:camera prst="orthographicFront"/>
            <a:lightRig rig="threePt" dir="t"/>
          </a:scene3d>
          <a:sp3d>
            <a:bevelT/>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3200" b="1" dirty="0" smtClean="0">
                <a:solidFill>
                  <a:srgbClr val="C00000"/>
                </a:solidFill>
              </a:rPr>
              <a:t>Шаг 3. Рассказать, как должно быть построено сочинение-рассуждение?</a:t>
            </a:r>
            <a:endParaRPr lang="ru-RU" sz="3200" b="1" dirty="0">
              <a:solidFill>
                <a:srgbClr val="C00000"/>
              </a:solidFill>
            </a:endParaRPr>
          </a:p>
        </p:txBody>
      </p:sp>
      <p:sp>
        <p:nvSpPr>
          <p:cNvPr id="3" name="Содержимое 2"/>
          <p:cNvSpPr>
            <a:spLocks noGrp="1"/>
          </p:cNvSpPr>
          <p:nvPr>
            <p:ph idx="1"/>
          </p:nvPr>
        </p:nvSpPr>
        <p:spPr>
          <a:xfrm>
            <a:off x="971600" y="1428736"/>
            <a:ext cx="7164216" cy="3728456"/>
          </a:xfrm>
        </p:spPr>
        <p:txBody>
          <a:bodyPr>
            <a:normAutofit/>
          </a:bodyPr>
          <a:lstStyle/>
          <a:p>
            <a:pPr>
              <a:lnSpc>
                <a:spcPts val="3000"/>
              </a:lnSpc>
              <a:buNone/>
            </a:pPr>
            <a:r>
              <a:rPr lang="ru-RU" sz="2000" dirty="0" smtClean="0">
                <a:solidFill>
                  <a:srgbClr val="002060"/>
                </a:solidFill>
              </a:rPr>
              <a:t> Поскольку  задача – написать сочинение- </a:t>
            </a:r>
            <a:r>
              <a:rPr lang="ru-RU" sz="2000" u="sng" dirty="0" smtClean="0">
                <a:solidFill>
                  <a:srgbClr val="002060"/>
                </a:solidFill>
              </a:rPr>
              <a:t>рассуждение</a:t>
            </a:r>
            <a:r>
              <a:rPr lang="ru-RU" sz="2000" dirty="0" smtClean="0">
                <a:solidFill>
                  <a:srgbClr val="002060"/>
                </a:solidFill>
              </a:rPr>
              <a:t>, то необходимо соблюдать </a:t>
            </a:r>
            <a:r>
              <a:rPr lang="ru-RU" sz="2000" u="sng" dirty="0" smtClean="0">
                <a:solidFill>
                  <a:srgbClr val="002060"/>
                </a:solidFill>
              </a:rPr>
              <a:t>требования</a:t>
            </a:r>
            <a:r>
              <a:rPr lang="ru-RU" sz="2000" dirty="0" smtClean="0">
                <a:solidFill>
                  <a:srgbClr val="002060"/>
                </a:solidFill>
              </a:rPr>
              <a:t> к построению текста именно указанного типа речи  </a:t>
            </a:r>
            <a:endParaRPr lang="ru-RU" sz="2000" b="1" dirty="0" smtClean="0">
              <a:solidFill>
                <a:srgbClr val="002060"/>
              </a:solidFill>
            </a:endParaRPr>
          </a:p>
          <a:p>
            <a:pPr>
              <a:lnSpc>
                <a:spcPts val="3000"/>
              </a:lnSpc>
              <a:buNone/>
            </a:pPr>
            <a:r>
              <a:rPr lang="ru-RU" sz="2000" dirty="0" smtClean="0">
                <a:solidFill>
                  <a:srgbClr val="002060"/>
                </a:solidFill>
              </a:rPr>
              <a:t>Сочинение-рассуждение  состоит из следующих частей:</a:t>
            </a:r>
          </a:p>
          <a:p>
            <a:pPr>
              <a:lnSpc>
                <a:spcPts val="3000"/>
              </a:lnSpc>
              <a:buNone/>
            </a:pPr>
            <a:r>
              <a:rPr lang="ru-RU" sz="2000" dirty="0" smtClean="0">
                <a:solidFill>
                  <a:srgbClr val="002060"/>
                </a:solidFill>
              </a:rPr>
              <a:t>	1. </a:t>
            </a:r>
            <a:r>
              <a:rPr lang="ru-RU" sz="2000" b="1" i="1" dirty="0" smtClean="0">
                <a:solidFill>
                  <a:srgbClr val="002060"/>
                </a:solidFill>
              </a:rPr>
              <a:t>Вступление</a:t>
            </a:r>
            <a:r>
              <a:rPr lang="ru-RU" sz="2000" dirty="0" smtClean="0">
                <a:solidFill>
                  <a:srgbClr val="002060"/>
                </a:solidFill>
              </a:rPr>
              <a:t> </a:t>
            </a:r>
            <a:r>
              <a:rPr lang="ru-RU" sz="2000" i="1" dirty="0" smtClean="0">
                <a:solidFill>
                  <a:srgbClr val="002060"/>
                </a:solidFill>
              </a:rPr>
              <a:t>– тезис</a:t>
            </a:r>
            <a:r>
              <a:rPr lang="ru-RU" sz="2000" dirty="0" smtClean="0">
                <a:solidFill>
                  <a:srgbClr val="002060"/>
                </a:solidFill>
              </a:rPr>
              <a:t/>
            </a:r>
            <a:br>
              <a:rPr lang="ru-RU" sz="2000" dirty="0" smtClean="0">
                <a:solidFill>
                  <a:srgbClr val="002060"/>
                </a:solidFill>
              </a:rPr>
            </a:br>
            <a:r>
              <a:rPr lang="ru-RU" sz="2000" i="1" dirty="0" smtClean="0">
                <a:solidFill>
                  <a:srgbClr val="002060"/>
                </a:solidFill>
              </a:rPr>
              <a:t>2. </a:t>
            </a:r>
            <a:r>
              <a:rPr lang="ru-RU" sz="2000" b="1" i="1" dirty="0" smtClean="0">
                <a:solidFill>
                  <a:srgbClr val="002060"/>
                </a:solidFill>
              </a:rPr>
              <a:t>Основная часть</a:t>
            </a:r>
            <a:r>
              <a:rPr lang="ru-RU" sz="2000" dirty="0" smtClean="0">
                <a:solidFill>
                  <a:srgbClr val="002060"/>
                </a:solidFill>
              </a:rPr>
              <a:t> </a:t>
            </a:r>
            <a:r>
              <a:rPr lang="ru-RU" sz="2000" i="1" dirty="0" smtClean="0">
                <a:solidFill>
                  <a:srgbClr val="002060"/>
                </a:solidFill>
              </a:rPr>
              <a:t>– доказательства(примеры)</a:t>
            </a:r>
            <a:r>
              <a:rPr lang="ru-RU" sz="2000" dirty="0" smtClean="0">
                <a:solidFill>
                  <a:srgbClr val="002060"/>
                </a:solidFill>
              </a:rPr>
              <a:t/>
            </a:r>
            <a:br>
              <a:rPr lang="ru-RU" sz="2000" dirty="0" smtClean="0">
                <a:solidFill>
                  <a:srgbClr val="002060"/>
                </a:solidFill>
              </a:rPr>
            </a:br>
            <a:r>
              <a:rPr lang="ru-RU" sz="2000" i="1" dirty="0" smtClean="0">
                <a:solidFill>
                  <a:srgbClr val="002060"/>
                </a:solidFill>
              </a:rPr>
              <a:t>3. </a:t>
            </a:r>
            <a:r>
              <a:rPr lang="ru-RU" sz="2000" b="1" i="1" dirty="0" smtClean="0">
                <a:solidFill>
                  <a:srgbClr val="002060"/>
                </a:solidFill>
              </a:rPr>
              <a:t>Заключение</a:t>
            </a:r>
            <a:r>
              <a:rPr lang="ru-RU" sz="2000" dirty="0" smtClean="0">
                <a:solidFill>
                  <a:srgbClr val="002060"/>
                </a:solidFill>
              </a:rPr>
              <a:t> </a:t>
            </a:r>
            <a:r>
              <a:rPr lang="ru-RU" sz="2000" i="1" dirty="0" smtClean="0">
                <a:solidFill>
                  <a:srgbClr val="002060"/>
                </a:solidFill>
              </a:rPr>
              <a:t>– вывод</a:t>
            </a:r>
          </a:p>
          <a:p>
            <a:pPr>
              <a:lnSpc>
                <a:spcPts val="3000"/>
              </a:lnSpc>
              <a:buNone/>
            </a:pPr>
            <a:r>
              <a:rPr lang="ru-RU" sz="2000" i="1" dirty="0" smtClean="0">
                <a:solidFill>
                  <a:srgbClr val="002060"/>
                </a:solidFill>
              </a:rPr>
              <a:t>Каждая из указанных частей сочинения-рассуждения представляет собой новый абзац.</a:t>
            </a:r>
          </a:p>
          <a:p>
            <a:pPr>
              <a:lnSpc>
                <a:spcPts val="3000"/>
              </a:lnSpc>
              <a:buNone/>
            </a:pPr>
            <a:endParaRPr lang="ru-RU" sz="2000" i="1" dirty="0" smtClean="0">
              <a:solidFill>
                <a:srgbClr val="002060"/>
              </a:solidFill>
            </a:endParaRPr>
          </a:p>
          <a:p>
            <a:pPr>
              <a:lnSpc>
                <a:spcPts val="3000"/>
              </a:lnSpc>
              <a:buNone/>
            </a:pPr>
            <a:endParaRPr lang="ru-RU" sz="2000" i="1" dirty="0" smtClean="0">
              <a:solidFill>
                <a:srgbClr val="002060"/>
              </a:solidFill>
            </a:endParaRPr>
          </a:p>
          <a:p>
            <a:pPr>
              <a:lnSpc>
                <a:spcPts val="3000"/>
              </a:lnSpc>
              <a:buNone/>
            </a:pPr>
            <a:endParaRPr lang="ru-RU" sz="2000" i="1" dirty="0" smtClean="0">
              <a:solidFill>
                <a:srgbClr val="002060"/>
              </a:solidFill>
            </a:endParaRPr>
          </a:p>
          <a:p>
            <a:pPr>
              <a:lnSpc>
                <a:spcPts val="3000"/>
              </a:lnSpc>
              <a:buNone/>
            </a:pPr>
            <a:endParaRPr lang="ru-RU" sz="2000" i="1" dirty="0" smtClean="0">
              <a:solidFill>
                <a:srgbClr val="002060"/>
              </a:solidFill>
            </a:endParaRPr>
          </a:p>
          <a:p>
            <a:pPr>
              <a:lnSpc>
                <a:spcPts val="3000"/>
              </a:lnSpc>
              <a:buNone/>
            </a:pPr>
            <a:endParaRPr lang="ru-RU" sz="2000" i="1" dirty="0" smtClean="0">
              <a:solidFill>
                <a:srgbClr val="002060"/>
              </a:solidFill>
            </a:endParaRPr>
          </a:p>
          <a:p>
            <a:pPr>
              <a:lnSpc>
                <a:spcPts val="3000"/>
              </a:lnSpc>
              <a:buNone/>
            </a:pPr>
            <a:endParaRPr lang="ru-RU" sz="2000" i="1" dirty="0">
              <a:solidFill>
                <a:srgbClr val="002060"/>
              </a:solidFill>
            </a:endParaRPr>
          </a:p>
          <a:p>
            <a:pPr algn="ctr">
              <a:lnSpc>
                <a:spcPts val="3000"/>
              </a:lnSpc>
              <a:buNone/>
            </a:pPr>
            <a:endParaRPr lang="ru-RU" sz="2000" dirty="0" smtClean="0">
              <a:solidFill>
                <a:srgbClr val="002060"/>
              </a:solidFill>
            </a:endParaRPr>
          </a:p>
        </p:txBody>
      </p:sp>
      <p:sp>
        <p:nvSpPr>
          <p:cNvPr id="4" name="Правая фигурная скобка 3"/>
          <p:cNvSpPr/>
          <p:nvPr/>
        </p:nvSpPr>
        <p:spPr>
          <a:xfrm rot="5400000">
            <a:off x="3923928" y="1988840"/>
            <a:ext cx="504056" cy="6696744"/>
          </a:xfrm>
          <a:prstGeom prst="rightBrace">
            <a:avLst/>
          </a:prstGeom>
        </p:spPr>
        <p:style>
          <a:lnRef idx="3">
            <a:schemeClr val="accent1"/>
          </a:lnRef>
          <a:fillRef idx="0">
            <a:schemeClr val="accent1"/>
          </a:fillRef>
          <a:effectRef idx="2">
            <a:schemeClr val="accent1"/>
          </a:effectRef>
          <a:fontRef idx="minor">
            <a:schemeClr val="tx1"/>
          </a:fontRef>
        </p:style>
        <p:txBody>
          <a:bodyPr rtlCol="0" anchor="ctr"/>
          <a:lstStyle/>
          <a:p>
            <a:pPr algn="ctr"/>
            <a:endParaRPr lang="ru-RU" b="1" dirty="0"/>
          </a:p>
        </p:txBody>
      </p:sp>
      <p:sp>
        <p:nvSpPr>
          <p:cNvPr id="5" name="TextBox 4"/>
          <p:cNvSpPr txBox="1"/>
          <p:nvPr/>
        </p:nvSpPr>
        <p:spPr>
          <a:xfrm>
            <a:off x="1475656" y="5805264"/>
            <a:ext cx="5400600" cy="400110"/>
          </a:xfrm>
          <a:prstGeom prst="rect">
            <a:avLst/>
          </a:prstGeom>
          <a:noFill/>
        </p:spPr>
        <p:txBody>
          <a:bodyPr wrap="square" rtlCol="0">
            <a:spAutoFit/>
          </a:bodyPr>
          <a:lstStyle/>
          <a:p>
            <a:r>
              <a:rPr lang="ru-RU" sz="2000" dirty="0" smtClean="0">
                <a:solidFill>
                  <a:srgbClr val="002060"/>
                </a:solidFill>
              </a:rPr>
              <a:t>Не менее 70 слов, допускается до 110 слов</a:t>
            </a:r>
            <a:endParaRPr lang="ru-RU" sz="2000" dirty="0">
              <a:solidFill>
                <a:srgbClr val="002060"/>
              </a:solidFill>
            </a:endParaRPr>
          </a:p>
        </p:txBody>
      </p:sp>
      <p:pic>
        <p:nvPicPr>
          <p:cNvPr id="6" name="Picture 2" descr="\\Teachers1\рабочий стол\ХАБ\векторный клипарт\Уголки и рамки\post-305630-1290350377_thumb.png"/>
          <p:cNvPicPr>
            <a:picLocks noChangeAspect="1" noChangeArrowheads="1"/>
          </p:cNvPicPr>
          <p:nvPr/>
        </p:nvPicPr>
        <p:blipFill>
          <a:blip r:embed="rId2" cstate="print"/>
          <a:srcRect/>
          <a:stretch>
            <a:fillRect/>
          </a:stretch>
        </p:blipFill>
        <p:spPr bwMode="auto">
          <a:xfrm rot="10800000">
            <a:off x="4961834" y="2924150"/>
            <a:ext cx="4182166" cy="393385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357159" y="380238"/>
          <a:ext cx="8501120" cy="6465570"/>
        </p:xfrm>
        <a:graphic>
          <a:graphicData uri="http://schemas.openxmlformats.org/drawingml/2006/table">
            <a:tbl>
              <a:tblPr/>
              <a:tblGrid>
                <a:gridCol w="1315713"/>
                <a:gridCol w="1221734"/>
                <a:gridCol w="2157055"/>
                <a:gridCol w="1902862"/>
                <a:gridCol w="1903756"/>
              </a:tblGrid>
              <a:tr h="0">
                <a:tc>
                  <a:txBody>
                    <a:bodyPr/>
                    <a:lstStyle/>
                    <a:p>
                      <a:pPr algn="ctr">
                        <a:lnSpc>
                          <a:spcPct val="115000"/>
                        </a:lnSpc>
                        <a:spcAft>
                          <a:spcPts val="0"/>
                        </a:spcAft>
                      </a:pPr>
                      <a:endParaRPr lang="ru-RU" sz="1150" kern="50" dirty="0">
                        <a:solidFill>
                          <a:srgbClr val="C0000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150" b="1" i="1" kern="50" dirty="0">
                          <a:solidFill>
                            <a:srgbClr val="C00000"/>
                          </a:solidFill>
                          <a:latin typeface="Times New Roman"/>
                          <a:ea typeface="Lucida Sans Unicode"/>
                          <a:cs typeface="Times New Roman"/>
                        </a:rPr>
                        <a:t>Тезис</a:t>
                      </a:r>
                      <a:endParaRPr lang="ru-RU" sz="1150" kern="50" dirty="0">
                        <a:solidFill>
                          <a:srgbClr val="C0000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150" b="1" i="1" kern="50" dirty="0">
                          <a:solidFill>
                            <a:srgbClr val="C00000"/>
                          </a:solidFill>
                          <a:latin typeface="Times New Roman"/>
                          <a:ea typeface="Lucida Sans Unicode"/>
                          <a:cs typeface="Times New Roman"/>
                        </a:rPr>
                        <a:t>Функции языкового явления</a:t>
                      </a:r>
                      <a:endParaRPr lang="ru-RU" sz="1150" kern="50" dirty="0">
                        <a:solidFill>
                          <a:srgbClr val="C0000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150" b="1" i="1" kern="50" dirty="0">
                          <a:solidFill>
                            <a:srgbClr val="C00000"/>
                          </a:solidFill>
                          <a:latin typeface="Times New Roman"/>
                          <a:ea typeface="Lucida Sans Unicode"/>
                          <a:cs typeface="Times New Roman"/>
                        </a:rPr>
                        <a:t>Факты,</a:t>
                      </a:r>
                      <a:endParaRPr lang="ru-RU" sz="1150" kern="50" dirty="0">
                        <a:solidFill>
                          <a:srgbClr val="C00000"/>
                        </a:solidFill>
                        <a:latin typeface="Arial"/>
                        <a:ea typeface="Lucida Sans Unicode"/>
                        <a:cs typeface="Times New Roman"/>
                      </a:endParaRPr>
                    </a:p>
                    <a:p>
                      <a:pPr algn="ctr">
                        <a:lnSpc>
                          <a:spcPct val="115000"/>
                        </a:lnSpc>
                        <a:spcAft>
                          <a:spcPts val="0"/>
                        </a:spcAft>
                      </a:pPr>
                      <a:r>
                        <a:rPr lang="ru-RU" sz="1150" b="1" i="1" kern="50" dirty="0">
                          <a:solidFill>
                            <a:srgbClr val="C00000"/>
                          </a:solidFill>
                          <a:latin typeface="Times New Roman"/>
                          <a:ea typeface="Lucida Sans Unicode"/>
                          <a:cs typeface="Times New Roman"/>
                        </a:rPr>
                        <a:t>доказательства, примеры.</a:t>
                      </a:r>
                      <a:endParaRPr lang="ru-RU" sz="1150" kern="50" dirty="0">
                        <a:solidFill>
                          <a:srgbClr val="C0000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150" b="1" i="1" kern="50" dirty="0">
                          <a:solidFill>
                            <a:srgbClr val="C00000"/>
                          </a:solidFill>
                          <a:latin typeface="Times New Roman"/>
                          <a:ea typeface="Lucida Sans Unicode"/>
                          <a:cs typeface="Times New Roman"/>
                        </a:rPr>
                        <a:t>Вывод</a:t>
                      </a:r>
                      <a:endParaRPr lang="ru-RU" sz="1150" kern="50" dirty="0">
                        <a:solidFill>
                          <a:srgbClr val="C0000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ru-RU" sz="1150" b="1" i="1" kern="50" dirty="0">
                          <a:solidFill>
                            <a:srgbClr val="C00000"/>
                          </a:solidFill>
                          <a:latin typeface="Times New Roman"/>
                          <a:ea typeface="Lucida Sans Unicode"/>
                          <a:cs typeface="Times New Roman"/>
                        </a:rPr>
                        <a:t>Что это?</a:t>
                      </a:r>
                      <a:endParaRPr lang="ru-RU" sz="1150" kern="50" dirty="0">
                        <a:solidFill>
                          <a:srgbClr val="C0000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150" kern="50" dirty="0">
                          <a:solidFill>
                            <a:srgbClr val="002060"/>
                          </a:solidFill>
                          <a:latin typeface="Times New Roman"/>
                          <a:ea typeface="Lucida Sans Unicode"/>
                          <a:cs typeface="Times New Roman"/>
                        </a:rPr>
                        <a:t>Это мысль, требующая доказательства.</a:t>
                      </a:r>
                      <a:endParaRPr lang="ru-RU" sz="1150" kern="50" dirty="0">
                        <a:solidFill>
                          <a:srgbClr val="00206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150" kern="50">
                          <a:solidFill>
                            <a:srgbClr val="002060"/>
                          </a:solidFill>
                          <a:latin typeface="Times New Roman"/>
                          <a:ea typeface="Lucida Sans Unicode"/>
                          <a:cs typeface="Times New Roman"/>
                        </a:rPr>
                        <a:t>Каждое языковое явление имеет, по крайней мере, две функции. То есть, функция для </a:t>
                      </a:r>
                      <a:r>
                        <a:rPr lang="ru-RU" sz="1150" u="sng" kern="50">
                          <a:solidFill>
                            <a:srgbClr val="002060"/>
                          </a:solidFill>
                          <a:latin typeface="Times New Roman"/>
                          <a:ea typeface="Lucida Sans Unicode"/>
                          <a:cs typeface="Times New Roman"/>
                        </a:rPr>
                        <a:t>чего — то служит</a:t>
                      </a:r>
                      <a:r>
                        <a:rPr lang="ru-RU" sz="1150" kern="50">
                          <a:solidFill>
                            <a:srgbClr val="002060"/>
                          </a:solidFill>
                          <a:latin typeface="Times New Roman"/>
                          <a:ea typeface="Lucida Sans Unicode"/>
                          <a:cs typeface="Times New Roman"/>
                        </a:rPr>
                        <a:t>, </a:t>
                      </a:r>
                      <a:r>
                        <a:rPr lang="ru-RU" sz="1150" u="sng" kern="50">
                          <a:solidFill>
                            <a:srgbClr val="002060"/>
                          </a:solidFill>
                          <a:latin typeface="Times New Roman"/>
                          <a:ea typeface="Lucida Sans Unicode"/>
                          <a:cs typeface="Times New Roman"/>
                        </a:rPr>
                        <a:t>что — то выражает</a:t>
                      </a:r>
                      <a:r>
                        <a:rPr lang="ru-RU" sz="1150" kern="50">
                          <a:solidFill>
                            <a:srgbClr val="002060"/>
                          </a:solidFill>
                          <a:latin typeface="Times New Roman"/>
                          <a:ea typeface="Lucida Sans Unicode"/>
                          <a:cs typeface="Times New Roman"/>
                        </a:rPr>
                        <a:t> в тексте. </a:t>
                      </a:r>
                      <a:endParaRPr lang="ru-RU" sz="1150" kern="50">
                        <a:solidFill>
                          <a:srgbClr val="00206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150" kern="50">
                          <a:solidFill>
                            <a:srgbClr val="002060"/>
                          </a:solidFill>
                          <a:latin typeface="Times New Roman"/>
                          <a:ea typeface="Lucida Sans Unicode"/>
                          <a:cs typeface="Times New Roman"/>
                        </a:rPr>
                        <a:t>Должно быть использовано </a:t>
                      </a:r>
                      <a:r>
                        <a:rPr lang="ru-RU" sz="1150" u="sng" kern="50">
                          <a:solidFill>
                            <a:srgbClr val="002060"/>
                          </a:solidFill>
                          <a:latin typeface="Times New Roman"/>
                          <a:ea typeface="Lucida Sans Unicode"/>
                          <a:cs typeface="Times New Roman"/>
                        </a:rPr>
                        <a:t>несколько</a:t>
                      </a:r>
                      <a:r>
                        <a:rPr lang="ru-RU" sz="1150" kern="50">
                          <a:solidFill>
                            <a:srgbClr val="002060"/>
                          </a:solidFill>
                          <a:latin typeface="Times New Roman"/>
                          <a:ea typeface="Lucida Sans Unicode"/>
                          <a:cs typeface="Times New Roman"/>
                        </a:rPr>
                        <a:t> аргументов — примеров из теста для доказательства каждой из функций языкового явления.</a:t>
                      </a:r>
                      <a:endParaRPr lang="ru-RU" sz="1150" kern="50">
                        <a:solidFill>
                          <a:srgbClr val="00206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150" kern="50">
                          <a:solidFill>
                            <a:srgbClr val="002060"/>
                          </a:solidFill>
                          <a:latin typeface="Times New Roman"/>
                          <a:ea typeface="Lucida Sans Unicode"/>
                          <a:cs typeface="Times New Roman"/>
                        </a:rPr>
                        <a:t>Заключительная часть рассуждения. Может состоять из нескольких предложений.</a:t>
                      </a:r>
                      <a:endParaRPr lang="ru-RU" sz="1150" kern="50">
                        <a:solidFill>
                          <a:srgbClr val="00206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ru-RU" sz="1150" b="1" i="1" kern="50" dirty="0">
                          <a:solidFill>
                            <a:srgbClr val="C00000"/>
                          </a:solidFill>
                          <a:latin typeface="Times New Roman"/>
                          <a:ea typeface="Lucida Sans Unicode"/>
                          <a:cs typeface="Times New Roman"/>
                        </a:rPr>
                        <a:t>Пример:</a:t>
                      </a:r>
                      <a:endParaRPr lang="ru-RU" sz="1150" kern="50" dirty="0">
                        <a:solidFill>
                          <a:srgbClr val="C0000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150" i="1" kern="50">
                          <a:solidFill>
                            <a:srgbClr val="002060"/>
                          </a:solidFill>
                          <a:latin typeface="Times New Roman"/>
                          <a:ea typeface="Lucida Sans Unicode"/>
                          <a:cs typeface="Times New Roman"/>
                        </a:rPr>
                        <a:t>Для чего нужны суффиксы с эмоционально — экспрессивной окраской?</a:t>
                      </a:r>
                      <a:endParaRPr lang="ru-RU" sz="1150" kern="50">
                        <a:solidFill>
                          <a:srgbClr val="00206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150" i="1" kern="50" dirty="0">
                          <a:solidFill>
                            <a:srgbClr val="002060"/>
                          </a:solidFill>
                          <a:latin typeface="Times New Roman"/>
                          <a:ea typeface="Lucida Sans Unicode"/>
                          <a:cs typeface="Times New Roman"/>
                        </a:rPr>
                        <a:t>По — моему мнению, у суффиксов с таким значением существуют две функции. Во — первых, они служат для образования новых слов... Во — вторых, выражают отношение автора к происходящему...</a:t>
                      </a:r>
                      <a:endParaRPr lang="ru-RU" sz="1150" kern="50" dirty="0">
                        <a:solidFill>
                          <a:srgbClr val="00206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150" i="1" kern="50">
                          <a:solidFill>
                            <a:srgbClr val="002060"/>
                          </a:solidFill>
                          <a:latin typeface="Times New Roman"/>
                          <a:ea typeface="Lucida Sans Unicode"/>
                          <a:cs typeface="Times New Roman"/>
                        </a:rPr>
                        <a:t>Приведём пример, который иллюстрирует первую функцию суффиксов … Вот один из ярких примеров, который раскрывает вторую функцию эмоционально — экспрессивных суффиксов ...</a:t>
                      </a:r>
                      <a:endParaRPr lang="ru-RU" sz="1150" kern="50">
                        <a:solidFill>
                          <a:srgbClr val="00206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150" i="1" kern="50">
                          <a:solidFill>
                            <a:srgbClr val="002060"/>
                          </a:solidFill>
                          <a:latin typeface="Times New Roman"/>
                          <a:ea typeface="Lucida Sans Unicode"/>
                          <a:cs typeface="Times New Roman"/>
                        </a:rPr>
                        <a:t>Таким образом,  мы можем сделать вывод, что суффиксы с эмоционально — экспрессивной окраской выполняют следующие функции: во — первых, …, во — вторых, ...</a:t>
                      </a:r>
                      <a:endParaRPr lang="ru-RU" sz="1150" kern="50">
                        <a:solidFill>
                          <a:srgbClr val="00206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ru-RU" sz="1150" b="1" i="1" kern="50" dirty="0">
                          <a:solidFill>
                            <a:srgbClr val="C00000"/>
                          </a:solidFill>
                          <a:latin typeface="Times New Roman"/>
                          <a:ea typeface="Lucida Sans Unicode"/>
                          <a:cs typeface="Times New Roman"/>
                        </a:rPr>
                        <a:t>С вводных слов и наречий.</a:t>
                      </a:r>
                      <a:endParaRPr lang="ru-RU" sz="1150" kern="50" dirty="0">
                        <a:solidFill>
                          <a:srgbClr val="C0000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150" kern="50">
                        <a:solidFill>
                          <a:srgbClr val="002060"/>
                        </a:solidFill>
                        <a:latin typeface="Arial"/>
                        <a:ea typeface="Lucida Sans Unicode"/>
                        <a:cs typeface="Times New Roman"/>
                      </a:endParaRPr>
                    </a:p>
                    <a:p>
                      <a:pPr algn="ctr">
                        <a:lnSpc>
                          <a:spcPct val="115000"/>
                        </a:lnSpc>
                        <a:spcAft>
                          <a:spcPts val="0"/>
                        </a:spcAft>
                      </a:pPr>
                      <a:r>
                        <a:rPr lang="ru-RU" sz="1150" b="1" i="1" kern="50">
                          <a:solidFill>
                            <a:srgbClr val="002060"/>
                          </a:solidFill>
                          <a:latin typeface="Times New Roman"/>
                          <a:ea typeface="Lucida Sans Unicode"/>
                          <a:cs typeface="Times New Roman"/>
                        </a:rPr>
                        <a:t>-</a:t>
                      </a:r>
                      <a:endParaRPr lang="ru-RU" sz="1150" kern="50">
                        <a:solidFill>
                          <a:srgbClr val="00206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150" kern="50">
                          <a:solidFill>
                            <a:srgbClr val="002060"/>
                          </a:solidFill>
                          <a:latin typeface="Times New Roman"/>
                          <a:ea typeface="Lucida Sans Unicode"/>
                          <a:cs typeface="Times New Roman"/>
                        </a:rPr>
                        <a:t>1. По — моему, … 2. На мой взгляд, … 3. По моему   убеждению, … </a:t>
                      </a:r>
                      <a:endParaRPr lang="ru-RU" sz="1150" kern="50">
                        <a:solidFill>
                          <a:srgbClr val="00206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150" kern="50">
                          <a:solidFill>
                            <a:srgbClr val="002060"/>
                          </a:solidFill>
                          <a:latin typeface="Times New Roman"/>
                          <a:ea typeface="Lucida Sans Unicode"/>
                          <a:cs typeface="Times New Roman"/>
                        </a:rPr>
                        <a:t>1. Во — первых, …; 2. Во  - вторых, … ; 3. Следовательно, …; 4. Итак, …; 5. Поэтому....; 6. Например, ...</a:t>
                      </a:r>
                      <a:endParaRPr lang="ru-RU" sz="1150" kern="50">
                        <a:solidFill>
                          <a:srgbClr val="00206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150" kern="50">
                          <a:solidFill>
                            <a:srgbClr val="002060"/>
                          </a:solidFill>
                          <a:latin typeface="Times New Roman"/>
                          <a:ea typeface="Lucida Sans Unicode"/>
                          <a:cs typeface="Times New Roman"/>
                        </a:rPr>
                        <a:t>1. Таким образом... </a:t>
                      </a:r>
                      <a:endParaRPr lang="ru-RU" sz="1150" kern="50">
                        <a:solidFill>
                          <a:srgbClr val="00206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ru-RU" sz="1150" b="1" i="1" kern="50" dirty="0">
                          <a:solidFill>
                            <a:srgbClr val="C00000"/>
                          </a:solidFill>
                          <a:latin typeface="Times New Roman"/>
                          <a:ea typeface="Lucida Sans Unicode"/>
                          <a:cs typeface="Times New Roman"/>
                        </a:rPr>
                        <a:t>Использовать такие речевые обороты.</a:t>
                      </a:r>
                      <a:endParaRPr lang="ru-RU" sz="1150" kern="50" dirty="0">
                        <a:solidFill>
                          <a:srgbClr val="C0000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150" kern="50">
                          <a:solidFill>
                            <a:srgbClr val="002060"/>
                          </a:solidFill>
                          <a:latin typeface="Times New Roman"/>
                          <a:ea typeface="Lucida Sans Unicode"/>
                          <a:cs typeface="Times New Roman"/>
                        </a:rPr>
                        <a:t>1. Я думаю, что...; 2. Чтобы доказать эту мысль, надо выявить функции данных суффиксов...</a:t>
                      </a:r>
                      <a:endParaRPr lang="ru-RU" sz="1150" kern="50">
                        <a:solidFill>
                          <a:srgbClr val="00206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150" kern="50">
                          <a:solidFill>
                            <a:srgbClr val="002060"/>
                          </a:solidFill>
                          <a:latin typeface="Times New Roman"/>
                          <a:ea typeface="Lucida Sans Unicode"/>
                          <a:cs typeface="Times New Roman"/>
                        </a:rPr>
                        <a:t>1. Я полагаю, что...; 2. Попытаемся разобраться...; 3. Всё зависит от того, что... 4. Предположим, что...</a:t>
                      </a:r>
                      <a:endParaRPr lang="ru-RU" sz="1150" kern="50">
                        <a:solidFill>
                          <a:srgbClr val="00206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150" kern="50" dirty="0">
                          <a:solidFill>
                            <a:srgbClr val="002060"/>
                          </a:solidFill>
                          <a:latin typeface="Times New Roman"/>
                          <a:ea typeface="Lucida Sans Unicode"/>
                          <a:cs typeface="Times New Roman"/>
                        </a:rPr>
                        <a:t>1. Из этого следует, что..; 2. Приведём пример, который раскрывает...; 3. Отсюда заключаем, что...; 5. Это позволяет предположить....; 6. Доказательством служит....</a:t>
                      </a:r>
                      <a:endParaRPr lang="ru-RU" sz="1150" kern="50" dirty="0">
                        <a:solidFill>
                          <a:srgbClr val="00206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150" kern="50">
                          <a:solidFill>
                            <a:srgbClr val="002060"/>
                          </a:solidFill>
                          <a:latin typeface="Times New Roman"/>
                          <a:ea typeface="Lucida Sans Unicode"/>
                          <a:cs typeface="Times New Roman"/>
                        </a:rPr>
                        <a:t>1. Я согласна с тем, что...; 2. См. пример..</a:t>
                      </a:r>
                      <a:endParaRPr lang="ru-RU" sz="1150" kern="50">
                        <a:solidFill>
                          <a:srgbClr val="00206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ru-RU" sz="1150" b="1" i="1" kern="50" dirty="0">
                          <a:solidFill>
                            <a:srgbClr val="C00000"/>
                          </a:solidFill>
                          <a:latin typeface="Times New Roman"/>
                          <a:ea typeface="Lucida Sans Unicode"/>
                          <a:cs typeface="Times New Roman"/>
                        </a:rPr>
                        <a:t>Соединять предложение с помощью таких союзов.</a:t>
                      </a:r>
                      <a:endParaRPr lang="ru-RU" sz="1150" kern="50" dirty="0">
                        <a:solidFill>
                          <a:srgbClr val="C0000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endParaRPr lang="ru-RU" sz="1150" kern="50">
                        <a:solidFill>
                          <a:srgbClr val="002060"/>
                        </a:solidFill>
                        <a:latin typeface="Arial"/>
                        <a:ea typeface="Lucida Sans Unicode"/>
                        <a:cs typeface="Times New Roman"/>
                      </a:endParaRPr>
                    </a:p>
                    <a:p>
                      <a:pPr algn="ctr">
                        <a:lnSpc>
                          <a:spcPct val="115000"/>
                        </a:lnSpc>
                        <a:spcAft>
                          <a:spcPts val="0"/>
                        </a:spcAft>
                      </a:pPr>
                      <a:r>
                        <a:rPr lang="ru-RU" sz="1150" b="1" i="1" kern="50">
                          <a:solidFill>
                            <a:srgbClr val="002060"/>
                          </a:solidFill>
                          <a:latin typeface="Times New Roman"/>
                          <a:ea typeface="Lucida Sans Unicode"/>
                          <a:cs typeface="Times New Roman"/>
                        </a:rPr>
                        <a:t>-</a:t>
                      </a:r>
                      <a:endParaRPr lang="ru-RU" sz="1150" kern="50">
                        <a:solidFill>
                          <a:srgbClr val="00206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ru-RU" sz="1150" kern="50">
                        <a:solidFill>
                          <a:srgbClr val="002060"/>
                        </a:solidFill>
                        <a:latin typeface="Arial"/>
                        <a:ea typeface="Lucida Sans Unicode"/>
                        <a:cs typeface="Times New Roman"/>
                      </a:endParaRPr>
                    </a:p>
                    <a:p>
                      <a:pPr algn="ctr">
                        <a:lnSpc>
                          <a:spcPct val="115000"/>
                        </a:lnSpc>
                        <a:spcAft>
                          <a:spcPts val="0"/>
                        </a:spcAft>
                      </a:pPr>
                      <a:r>
                        <a:rPr lang="ru-RU" sz="1150" b="1" i="1" kern="50">
                          <a:solidFill>
                            <a:srgbClr val="002060"/>
                          </a:solidFill>
                          <a:latin typeface="Times New Roman"/>
                          <a:ea typeface="Lucida Sans Unicode"/>
                          <a:cs typeface="Times New Roman"/>
                        </a:rPr>
                        <a:t>-</a:t>
                      </a:r>
                      <a:endParaRPr lang="ru-RU" sz="1150" kern="50">
                        <a:solidFill>
                          <a:srgbClr val="00206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r>
                        <a:rPr lang="ru-RU" sz="1150" kern="50">
                          <a:solidFill>
                            <a:srgbClr val="002060"/>
                          </a:solidFill>
                          <a:latin typeface="Times New Roman"/>
                          <a:ea typeface="Lucida Sans Unicode"/>
                          <a:cs typeface="Times New Roman"/>
                        </a:rPr>
                        <a:t>1.Поскольку. 2. Так как. 3. В результате чего. 4. Так что.</a:t>
                      </a:r>
                      <a:endParaRPr lang="ru-RU" sz="1150" kern="50">
                        <a:solidFill>
                          <a:srgbClr val="00206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ru-RU" sz="1150" kern="50" dirty="0">
                        <a:solidFill>
                          <a:srgbClr val="002060"/>
                        </a:solidFill>
                        <a:latin typeface="Arial"/>
                        <a:ea typeface="Lucida Sans Unicode"/>
                        <a:cs typeface="Times New Roman"/>
                      </a:endParaRPr>
                    </a:p>
                    <a:p>
                      <a:pPr algn="ctr">
                        <a:lnSpc>
                          <a:spcPct val="115000"/>
                        </a:lnSpc>
                        <a:spcAft>
                          <a:spcPts val="0"/>
                        </a:spcAft>
                      </a:pPr>
                      <a:r>
                        <a:rPr lang="ru-RU" sz="1150" kern="50" dirty="0">
                          <a:solidFill>
                            <a:srgbClr val="002060"/>
                          </a:solidFill>
                          <a:latin typeface="Times New Roman"/>
                          <a:ea typeface="Lucida Sans Unicode"/>
                          <a:cs typeface="Times New Roman"/>
                        </a:rPr>
                        <a:t>-</a:t>
                      </a:r>
                      <a:endParaRPr lang="ru-RU" sz="1150" kern="50" dirty="0">
                        <a:solidFill>
                          <a:srgbClr val="002060"/>
                        </a:solidFill>
                        <a:latin typeface="Arial"/>
                        <a:ea typeface="Lucida Sans Unicode"/>
                        <a:cs typeface="Times New Roman"/>
                      </a:endParaRPr>
                    </a:p>
                  </a:txBody>
                  <a:tcPr marL="34925" marR="34925" marT="34925" marB="34925">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27384"/>
            <a:ext cx="9144000" cy="5760640"/>
          </a:xfrm>
        </p:spPr>
        <p:txBody>
          <a:bodyPr>
            <a:noAutofit/>
          </a:bodyPr>
          <a:lstStyle/>
          <a:p>
            <a:r>
              <a:rPr lang="ru-RU" sz="2000" b="1" dirty="0" smtClean="0">
                <a:solidFill>
                  <a:srgbClr val="002060"/>
                </a:solidFill>
              </a:rPr>
              <a:t>Тезис</a:t>
            </a:r>
            <a:r>
              <a:rPr lang="ru-RU" sz="2000" dirty="0" smtClean="0">
                <a:solidFill>
                  <a:srgbClr val="002060"/>
                </a:solidFill>
              </a:rPr>
              <a:t> – это мысль, которую нужно доказать. Поможет в этом использование  таких вводных слов как </a:t>
            </a:r>
            <a:r>
              <a:rPr lang="ru-RU" sz="2000" b="1" dirty="0" smtClean="0">
                <a:solidFill>
                  <a:srgbClr val="002060"/>
                </a:solidFill>
              </a:rPr>
              <a:t>безусловно, разумеется, конечно, я считаю, я думаю, по моему мнению, мне кажется, на мой взгляд, я согласна с мнением автора, я разделяю точку зрения автора…</a:t>
            </a:r>
            <a:endParaRPr lang="ru-RU" sz="2000" dirty="0" smtClean="0">
              <a:solidFill>
                <a:srgbClr val="002060"/>
              </a:solidFill>
            </a:endParaRPr>
          </a:p>
          <a:p>
            <a:r>
              <a:rPr lang="ru-RU" sz="2000" dirty="0" smtClean="0">
                <a:solidFill>
                  <a:srgbClr val="002060"/>
                </a:solidFill>
              </a:rPr>
              <a:t>Во вступлении   даёте обоснованный ответ на поставленный вопрос, т.е. </a:t>
            </a:r>
            <a:r>
              <a:rPr lang="ru-RU" sz="2000" u="sng" dirty="0" smtClean="0">
                <a:solidFill>
                  <a:srgbClr val="002060"/>
                </a:solidFill>
              </a:rPr>
              <a:t>формулируете собственную позицию</a:t>
            </a:r>
            <a:r>
              <a:rPr lang="ru-RU" sz="2000" dirty="0" smtClean="0">
                <a:solidFill>
                  <a:srgbClr val="002060"/>
                </a:solidFill>
              </a:rPr>
              <a:t> по данному вопросу, либо </a:t>
            </a:r>
            <a:r>
              <a:rPr lang="ru-RU" sz="2000" u="sng" dirty="0" smtClean="0">
                <a:solidFill>
                  <a:srgbClr val="002060"/>
                </a:solidFill>
              </a:rPr>
              <a:t>общие сведения о лингвистическом понятии</a:t>
            </a:r>
            <a:r>
              <a:rPr lang="ru-RU" sz="2000" dirty="0" smtClean="0">
                <a:solidFill>
                  <a:srgbClr val="002060"/>
                </a:solidFill>
              </a:rPr>
              <a:t> и его </a:t>
            </a:r>
            <a:r>
              <a:rPr lang="ru-RU" sz="2000" u="sng" dirty="0" smtClean="0">
                <a:solidFill>
                  <a:srgbClr val="002060"/>
                </a:solidFill>
              </a:rPr>
              <a:t>роли</a:t>
            </a:r>
            <a:r>
              <a:rPr lang="ru-RU" sz="2000" dirty="0" smtClean="0">
                <a:solidFill>
                  <a:srgbClr val="002060"/>
                </a:solidFill>
              </a:rPr>
              <a:t> в речи.</a:t>
            </a:r>
          </a:p>
          <a:p>
            <a:r>
              <a:rPr lang="ru-RU" sz="2000" dirty="0" smtClean="0">
                <a:solidFill>
                  <a:srgbClr val="002060"/>
                </a:solidFill>
              </a:rPr>
              <a:t>Тезис может состоять </a:t>
            </a:r>
            <a:r>
              <a:rPr lang="ru-RU" sz="2000" u="sng" dirty="0" smtClean="0">
                <a:solidFill>
                  <a:srgbClr val="002060"/>
                </a:solidFill>
              </a:rPr>
              <a:t>из 2-х предложений минимум и более</a:t>
            </a:r>
            <a:r>
              <a:rPr lang="ru-RU" sz="2000" dirty="0" smtClean="0">
                <a:solidFill>
                  <a:srgbClr val="002060"/>
                </a:solidFill>
              </a:rPr>
              <a:t>. </a:t>
            </a:r>
            <a:br>
              <a:rPr lang="ru-RU" sz="2000" dirty="0" smtClean="0">
                <a:solidFill>
                  <a:srgbClr val="002060"/>
                </a:solidFill>
              </a:rPr>
            </a:br>
            <a:r>
              <a:rPr lang="ru-RU" sz="2000" b="1" dirty="0" smtClean="0">
                <a:solidFill>
                  <a:srgbClr val="002060"/>
                </a:solidFill>
              </a:rPr>
              <a:t>Но помните</a:t>
            </a:r>
            <a:r>
              <a:rPr lang="ru-RU" sz="2000" dirty="0" smtClean="0">
                <a:solidFill>
                  <a:srgbClr val="002060"/>
                </a:solidFill>
              </a:rPr>
              <a:t>, что объём вступления должен быть значительно </a:t>
            </a:r>
            <a:r>
              <a:rPr lang="ru-RU" sz="2000" u="sng" dirty="0" smtClean="0">
                <a:solidFill>
                  <a:srgbClr val="002060"/>
                </a:solidFill>
              </a:rPr>
              <a:t>меньше</a:t>
            </a:r>
            <a:r>
              <a:rPr lang="ru-RU" sz="2000" dirty="0" smtClean="0">
                <a:solidFill>
                  <a:srgbClr val="002060"/>
                </a:solidFill>
              </a:rPr>
              <a:t> объёма основной части.</a:t>
            </a:r>
          </a:p>
          <a:p>
            <a:r>
              <a:rPr lang="ru-RU" sz="2000" dirty="0" smtClean="0">
                <a:solidFill>
                  <a:srgbClr val="002060"/>
                </a:solidFill>
              </a:rPr>
              <a:t>Основная часть сочинения-рассуждения состоит из 2х примеров-аргументов из текста, которые иллюстрируют тезис.  Важно не просто привести примеры, но и указать их роль. Для грамотного оформления основной части работы используйте такие речевые клише:</a:t>
            </a:r>
          </a:p>
          <a:p>
            <a:r>
              <a:rPr lang="ru-RU" sz="2000" b="1" dirty="0" smtClean="0">
                <a:solidFill>
                  <a:srgbClr val="002060"/>
                </a:solidFill>
              </a:rPr>
              <a:t> в качестве примера можно привести…</a:t>
            </a:r>
          </a:p>
          <a:p>
            <a:r>
              <a:rPr lang="ru-RU" sz="2000" b="1" dirty="0" smtClean="0">
                <a:solidFill>
                  <a:srgbClr val="002060"/>
                </a:solidFill>
              </a:rPr>
              <a:t>Рассмотрим предложение… в нём использовано такое лексическое явление,  как…</a:t>
            </a:r>
          </a:p>
          <a:p>
            <a:r>
              <a:rPr lang="ru-RU" sz="2000" b="1" dirty="0" smtClean="0">
                <a:solidFill>
                  <a:srgbClr val="002060"/>
                </a:solidFill>
              </a:rPr>
              <a:t>В справедливости этой мысли можно убедиться на примере… предложения, в котором автор использует такое грамматическое явление, как…</a:t>
            </a:r>
          </a:p>
          <a:p>
            <a:r>
              <a:rPr lang="ru-RU" sz="2000" b="1" dirty="0" smtClean="0">
                <a:solidFill>
                  <a:srgbClr val="002060"/>
                </a:solidFill>
              </a:rPr>
              <a:t>Заключение содержит в себе вывод – подтверждение  </a:t>
            </a:r>
            <a:r>
              <a:rPr lang="ru-RU" sz="2000" dirty="0" smtClean="0">
                <a:solidFill>
                  <a:srgbClr val="002060"/>
                </a:solidFill>
              </a:rPr>
              <a:t>предложенного тезиса. Без него сочинение не будет законченным.</a:t>
            </a:r>
          </a:p>
          <a:p>
            <a:endParaRPr lang="ru-RU" sz="2000" dirty="0">
              <a:solidFill>
                <a:srgbClr val="00206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963</TotalTime>
  <Words>1444</Words>
  <Application>Microsoft Office PowerPoint</Application>
  <PresentationFormat>Экран (4:3)</PresentationFormat>
  <Paragraphs>167</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Тема Office</vt:lpstr>
      <vt:lpstr>Методический конструктор: «Пишем сочинение на лингвистическую тему»</vt:lpstr>
      <vt:lpstr>Общие положения</vt:lpstr>
      <vt:lpstr>Слайд 3</vt:lpstr>
      <vt:lpstr>Шаг 1. Разобраться с понятием   «сочинение на лингвистическую тему»</vt:lpstr>
      <vt:lpstr>Темы заданий на повторение пройденного материала:</vt:lpstr>
      <vt:lpstr>Шаг 2. Изучить критерии оценивания сочинения-рассуждения на лингвистическую тему </vt:lpstr>
      <vt:lpstr>Шаг 3. Рассказать, как должно быть построено сочинение-рассуждение?</vt:lpstr>
      <vt:lpstr>Слайд 8</vt:lpstr>
      <vt:lpstr>Слайд 9</vt:lpstr>
      <vt:lpstr>Это важно!</vt:lpstr>
      <vt:lpstr>Шаг 4. Запомнить, сколько абзацев должно быть в сочинении</vt:lpstr>
      <vt:lpstr>Шаг 5. Каким должен быть объём сочинения</vt:lpstr>
      <vt:lpstr>Темы сочинений по лексике </vt:lpstr>
      <vt:lpstr>Темы сочинений по лексике </vt:lpstr>
      <vt:lpstr>Темы сочинений по грамматике </vt:lpstr>
      <vt:lpstr>Слайд 16</vt:lpstr>
      <vt:lpstr>Слайд 17</vt:lpstr>
      <vt:lpstr>Образец сочинения ученика</vt:lpstr>
      <vt:lpstr>Спасибо за внимание! </vt:lpstr>
    </vt:vector>
  </TitlesOfParts>
  <Company>гимназия</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завуч по ВР</dc:creator>
  <cp:lastModifiedBy>Ноговицына Ю.Е</cp:lastModifiedBy>
  <cp:revision>100</cp:revision>
  <dcterms:created xsi:type="dcterms:W3CDTF">2014-02-12T01:05:38Z</dcterms:created>
  <dcterms:modified xsi:type="dcterms:W3CDTF">2016-03-10T09:27:08Z</dcterms:modified>
</cp:coreProperties>
</file>