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71" r:id="rId4"/>
    <p:sldId id="261" r:id="rId5"/>
    <p:sldId id="263" r:id="rId6"/>
    <p:sldId id="257" r:id="rId7"/>
    <p:sldId id="258" r:id="rId8"/>
    <p:sldId id="259" r:id="rId9"/>
    <p:sldId id="273" r:id="rId10"/>
    <p:sldId id="260" r:id="rId11"/>
    <p:sldId id="265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58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jpe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CA4E7-8B31-4CE8-A5C7-845B5D56B103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35887-C660-456F-9AFA-5A3B8D68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357430"/>
            <a:ext cx="49382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Сочетания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06215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перетасованной колоды, состоящей из 36 карт, наугад взяты 4 карты. Какова вероятность того, что все взятые карты тузы?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2571744"/>
          <a:ext cx="5048250" cy="1281112"/>
        </p:xfrm>
        <a:graphic>
          <a:graphicData uri="http://schemas.openxmlformats.org/presentationml/2006/ole">
            <p:oleObj spid="_x0000_s2050" name="Формула" r:id="rId3" imgW="1650960" imgH="419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714348" y="3857628"/>
          <a:ext cx="4552950" cy="1357313"/>
        </p:xfrm>
        <a:graphic>
          <a:graphicData uri="http://schemas.openxmlformats.org/presentationml/2006/ole">
            <p:oleObj spid="_x0000_s2051" name="Формула" r:id="rId4" imgW="13204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357818" y="4143380"/>
          <a:ext cx="1725612" cy="731838"/>
        </p:xfrm>
        <a:graphic>
          <a:graphicData uri="http://schemas.openxmlformats.org/presentationml/2006/ole">
            <p:oleObj spid="_x0000_s2052" name="Формула" r:id="rId5" imgW="419040" imgH="177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72000" y="5072074"/>
          <a:ext cx="2911475" cy="1628775"/>
        </p:xfrm>
        <a:graphic>
          <a:graphicData uri="http://schemas.openxmlformats.org/presentationml/2006/ole">
            <p:oleObj spid="_x0000_s2053" name="Формула" r:id="rId6" imgW="749160" imgH="419040" progId="Equation.3">
              <p:embed/>
            </p:oleObj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1571604" y="214290"/>
            <a:ext cx="6758006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 №6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>
                <a:solidFill>
                  <a:srgbClr val="C00000"/>
                </a:solidFill>
              </a:rPr>
              <a:t>Задача №7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57313"/>
            <a:ext cx="8655050" cy="1928812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/>
              <a:t>    </a:t>
            </a:r>
            <a:r>
              <a:rPr lang="ru-RU" sz="2400" b="1" dirty="0" smtClean="0"/>
              <a:t>В партии из 50 деталей находятся 10 бракованных. Вынимают из партии наудачу четыре детали. </a:t>
            </a:r>
          </a:p>
          <a:p>
            <a:pPr marL="0" indent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b="1" dirty="0" smtClean="0"/>
              <a:t>     Определить, какова вероятность того, что все 4 детали окажутся бракованными.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</p:txBody>
      </p:sp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500063" y="3286125"/>
            <a:ext cx="2500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Всего исходов: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3214688" y="3143250"/>
          <a:ext cx="3041650" cy="785813"/>
        </p:xfrm>
        <a:graphic>
          <a:graphicData uri="http://schemas.openxmlformats.org/presentationml/2006/ole">
            <p:oleObj spid="_x0000_s6146" name="Формула" r:id="rId3" imgW="1523880" imgH="393480" progId="Equation.3">
              <p:embed/>
            </p:oleObj>
          </a:graphicData>
        </a:graphic>
      </p:graphicFrame>
      <p:sp>
        <p:nvSpPr>
          <p:cNvPr id="8200" name="TextBox 6"/>
          <p:cNvSpPr txBox="1">
            <a:spLocks noChangeArrowheads="1"/>
          </p:cNvSpPr>
          <p:nvPr/>
        </p:nvSpPr>
        <p:spPr bwMode="auto">
          <a:xfrm>
            <a:off x="357188" y="3929063"/>
            <a:ext cx="3071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Благоприятных исходов:</a:t>
            </a:r>
          </a:p>
        </p:txBody>
      </p:sp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3500438" y="4071938"/>
          <a:ext cx="2838450" cy="785812"/>
        </p:xfrm>
        <a:graphic>
          <a:graphicData uri="http://schemas.openxmlformats.org/presentationml/2006/ole">
            <p:oleObj spid="_x0000_s6147" name="Формула" r:id="rId4" imgW="1422360" imgH="393480" progId="Equation.3">
              <p:embed/>
            </p:oleObj>
          </a:graphicData>
        </a:graphic>
      </p:graphicFrame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714375" y="5357813"/>
            <a:ext cx="2357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Вероятность:</a:t>
            </a:r>
          </a:p>
        </p:txBody>
      </p:sp>
      <p:graphicFrame>
        <p:nvGraphicFramePr>
          <p:cNvPr id="8196" name="Object 6"/>
          <p:cNvGraphicFramePr>
            <a:graphicFrameLocks noChangeAspect="1"/>
          </p:cNvGraphicFramePr>
          <p:nvPr/>
        </p:nvGraphicFramePr>
        <p:xfrm>
          <a:off x="3143250" y="5000625"/>
          <a:ext cx="3143250" cy="1298575"/>
        </p:xfrm>
        <a:graphic>
          <a:graphicData uri="http://schemas.openxmlformats.org/presentationml/2006/ole">
            <p:oleObj spid="_x0000_s6148" name="Формула" r:id="rId5" imgW="952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0" grpId="0"/>
      <p:bldP spid="82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1" y="1066801"/>
          <a:ext cx="7696200" cy="5160717"/>
        </p:xfrm>
        <a:graphic>
          <a:graphicData uri="http://schemas.openxmlformats.org/drawingml/2006/table">
            <a:tbl>
              <a:tblPr/>
              <a:tblGrid>
                <a:gridCol w="2216060"/>
                <a:gridCol w="2627852"/>
                <a:gridCol w="2852288"/>
              </a:tblGrid>
              <a:tr h="160020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Перестановки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Размещения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Сочетания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6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99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800" kern="1200" dirty="0">
                          <a:solidFill>
                            <a:srgbClr val="99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элементов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99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800" kern="1200" dirty="0">
                          <a:solidFill>
                            <a:srgbClr val="99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клеток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клеток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800" kern="1200" dirty="0" smtClean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клеток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4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Порядок имеет значение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Порядок имеет значение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99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Порядок не имеет значения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8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2362200" y="304800"/>
            <a:ext cx="3352800" cy="4001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9063" algn="l"/>
                <a:tab pos="2970213" algn="ct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Составим таблицу: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5143504" y="5429264"/>
          <a:ext cx="2831559" cy="714380"/>
        </p:xfrm>
        <a:graphic>
          <a:graphicData uri="http://schemas.openxmlformats.org/presentationml/2006/ole">
            <p:oleObj spid="_x0000_s30722" name="Формула" r:id="rId4" imgW="1091880" imgH="444240" progId="Equation.3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643174" y="5357826"/>
          <a:ext cx="2470150" cy="714375"/>
        </p:xfrm>
        <a:graphic>
          <a:graphicData uri="http://schemas.openxmlformats.org/presentationml/2006/ole">
            <p:oleObj spid="_x0000_s30723" name="Формула" r:id="rId5" imgW="952200" imgH="444240" progId="Equation.3">
              <p:embed/>
            </p:oleObj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857224" y="5500702"/>
          <a:ext cx="1350963" cy="449263"/>
        </p:xfrm>
        <a:graphic>
          <a:graphicData uri="http://schemas.openxmlformats.org/presentationml/2006/ole">
            <p:oleObj spid="_x0000_s30724" name="Формула" r:id="rId6" imgW="520560" imgH="27936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5234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3240" y="285728"/>
            <a:ext cx="2051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Сочетания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000108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Число всех выборов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элементов из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данных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без учёта порядка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называют числом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сочетаний из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элементов</a:t>
            </a:r>
            <a:r>
              <a:rPr lang="ru-RU" sz="2800" b="1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по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n</a:t>
            </a:r>
            <a:r>
              <a:rPr lang="en-US" sz="2800" b="1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571744"/>
            <a:ext cx="7643812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 сочетания отличаются друг от друга хотя бы одним элементом;</a:t>
            </a:r>
          </a:p>
          <a:p>
            <a:pPr marL="342900" indent="-342900" algn="l">
              <a:buFontTx/>
              <a:buAutoNum type="arabicPeriod"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Порядок элементов здесь не существенен;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143380"/>
            <a:ext cx="80724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Разница между сочетанием и размещением заключается в том, что если в размещении переставить местами элементы, то получится другое размещение, но сочетание не зависит от порядка входящих в него элементов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3240" y="285728"/>
            <a:ext cx="2051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Сочетания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000108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Число всех выборов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элементов из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данных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без учёта порядка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называют числом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сочетаний из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элементов</a:t>
            </a:r>
            <a:r>
              <a:rPr lang="ru-RU" sz="2800" b="1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по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n</a:t>
            </a:r>
            <a:r>
              <a:rPr lang="en-US" sz="2800" b="1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428596" y="2643182"/>
          <a:ext cx="2881313" cy="1247775"/>
        </p:xfrm>
        <a:graphic>
          <a:graphicData uri="http://schemas.openxmlformats.org/presentationml/2006/ole">
            <p:oleObj spid="_x0000_s10242" name="Формула" r:id="rId3" imgW="672840" imgH="469800" progId="Equation.3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4000496" y="2714620"/>
          <a:ext cx="4675188" cy="1179512"/>
        </p:xfrm>
        <a:graphic>
          <a:graphicData uri="http://schemas.openxmlformats.org/presentationml/2006/ole">
            <p:oleObj spid="_x0000_s10243" name="Формула" r:id="rId4" imgW="1091880" imgH="444240" progId="Equation.3">
              <p:embed/>
            </p:oleObj>
          </a:graphicData>
        </a:graphic>
      </p:graphicFrame>
      <p:sp>
        <p:nvSpPr>
          <p:cNvPr id="10" name="Содержимое 3"/>
          <p:cNvSpPr txBox="1">
            <a:spLocks/>
          </p:cNvSpPr>
          <p:nvPr/>
        </p:nvSpPr>
        <p:spPr>
          <a:xfrm>
            <a:off x="142844" y="4357694"/>
            <a:ext cx="4286280" cy="90486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n-lt"/>
                <a:ea typeface="+mn-ea"/>
                <a:cs typeface="+mn-cs"/>
              </a:rPr>
              <a:t>Найдите: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n-lt"/>
                <a:ea typeface="+mn-ea"/>
                <a:cs typeface="+mn-cs"/>
              </a:rPr>
              <a:t>Число сочетаний из 6 по 3:</a:t>
            </a:r>
            <a:endParaRPr kumimoji="0" lang="ru-RU" sz="2400" b="1" i="0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5500702"/>
            <a:ext cx="4429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Число сочетаний из 4  по 4:</a:t>
            </a:r>
          </a:p>
        </p:txBody>
      </p:sp>
      <p:pic>
        <p:nvPicPr>
          <p:cNvPr id="12" name="Рисунок 11" descr="прим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429132"/>
            <a:ext cx="2214563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прим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5429264"/>
            <a:ext cx="25003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758006" cy="939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Задача №1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143000"/>
            <a:ext cx="8507413" cy="9461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b="1" dirty="0" smtClean="0"/>
              <a:t>Из 20 учащихся надо выбрать двух дежурных.</a:t>
            </a:r>
          </a:p>
          <a:p>
            <a:pPr>
              <a:buFontTx/>
              <a:buNone/>
              <a:defRPr/>
            </a:pPr>
            <a:r>
              <a:rPr lang="ru-RU" sz="2400" b="1" dirty="0" smtClean="0"/>
              <a:t>Сколькими способами это можно сделать?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2532" name="Рисунок 3" descr="нар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000250"/>
            <a:ext cx="29337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4" descr="нар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2000250"/>
            <a:ext cx="2933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5" descr="нар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000250"/>
            <a:ext cx="25717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88" y="2928938"/>
            <a:ext cx="16430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b="1" u="sng" dirty="0"/>
              <a:t>Решение: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50" y="3429000"/>
            <a:ext cx="8858250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dirty="0"/>
              <a:t>Надо выбрать двух человек из 20. </a:t>
            </a:r>
          </a:p>
          <a:p>
            <a:pPr algn="l">
              <a:defRPr/>
            </a:pPr>
            <a:r>
              <a:rPr lang="ru-RU" sz="2400" dirty="0"/>
              <a:t>Ясно, что от порядка выбора ничего не зависит, то есть </a:t>
            </a:r>
          </a:p>
          <a:p>
            <a:pPr algn="l">
              <a:defRPr/>
            </a:pPr>
            <a:endParaRPr lang="ru-RU" sz="2400" dirty="0"/>
          </a:p>
          <a:p>
            <a:pPr algn="l">
              <a:defRPr/>
            </a:pPr>
            <a:r>
              <a:rPr lang="ru-RU" sz="2400" dirty="0"/>
              <a:t>Иванов     -   Петров     или Петров     - Иванов      - это одна</a:t>
            </a:r>
          </a:p>
          <a:p>
            <a:pPr algn="l">
              <a:defRPr/>
            </a:pPr>
            <a:endParaRPr lang="ru-RU" sz="2400" dirty="0"/>
          </a:p>
          <a:p>
            <a:pPr algn="l">
              <a:defRPr/>
            </a:pPr>
            <a:r>
              <a:rPr lang="ru-RU" sz="2400" dirty="0"/>
              <a:t>и та же пара дежурных. Следовательно, это будут сочетания из 20 по 2. </a:t>
            </a:r>
          </a:p>
          <a:p>
            <a:pPr algn="l">
              <a:defRPr/>
            </a:pPr>
            <a:endParaRPr lang="ru-RU" sz="2400" b="1" dirty="0"/>
          </a:p>
        </p:txBody>
      </p:sp>
      <p:pic>
        <p:nvPicPr>
          <p:cNvPr id="9" name="Рисунок 8" descr="нар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88" y="4214813"/>
            <a:ext cx="30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нар5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4214818"/>
            <a:ext cx="3714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нар5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214818"/>
            <a:ext cx="3714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нар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143380"/>
            <a:ext cx="30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image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5715016"/>
            <a:ext cx="2592507" cy="85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50" y="214290"/>
            <a:ext cx="3114668" cy="86834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solidFill>
                  <a:srgbClr val="C00000"/>
                </a:solidFill>
              </a:rPr>
              <a:t>Задача №2.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46"/>
            <a:ext cx="8763000" cy="2014537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pc="130" dirty="0" smtClean="0"/>
              <a:t>У Минотавра в лабиринте томятся 25 пленников.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pc="130" dirty="0" smtClean="0"/>
              <a:t>а)Сколькими способами он может выбрать себе трёх из них на завтрак, обед и ужин?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pc="130" dirty="0" smtClean="0"/>
              <a:t>б)А сколько существует способов, чтобы отпустить трёх пленников на свободу?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285750" y="3643314"/>
            <a:ext cx="7858125" cy="928686"/>
            <a:chOff x="285720" y="3643315"/>
            <a:chExt cx="7858180" cy="928693"/>
          </a:xfrm>
        </p:grpSpPr>
        <p:sp>
          <p:nvSpPr>
            <p:cNvPr id="7177" name="TextBox 4"/>
            <p:cNvSpPr txBox="1">
              <a:spLocks noChangeArrowheads="1"/>
            </p:cNvSpPr>
            <p:nvPr/>
          </p:nvSpPr>
          <p:spPr bwMode="auto">
            <a:xfrm>
              <a:off x="285720" y="3643315"/>
              <a:ext cx="400052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 i="1" u="sng" dirty="0"/>
                <a:t>Решение:</a:t>
              </a:r>
            </a:p>
            <a:p>
              <a:r>
                <a:rPr lang="ru-RU" sz="2400" b="1" dirty="0"/>
                <a:t>А) Порядок важен</a:t>
              </a:r>
              <a:r>
                <a:rPr lang="ru-RU" b="1" dirty="0"/>
                <a:t>. </a:t>
              </a:r>
              <a:endParaRPr lang="ru-RU" dirty="0"/>
            </a:p>
          </p:txBody>
        </p:sp>
        <p:graphicFrame>
          <p:nvGraphicFramePr>
            <p:cNvPr id="7171" name="Object 4"/>
            <p:cNvGraphicFramePr>
              <a:graphicFrameLocks noChangeAspect="1"/>
            </p:cNvGraphicFramePr>
            <p:nvPr/>
          </p:nvGraphicFramePr>
          <p:xfrm>
            <a:off x="3286116" y="3714752"/>
            <a:ext cx="4857784" cy="857256"/>
          </p:xfrm>
          <a:graphic>
            <a:graphicData uri="http://schemas.openxmlformats.org/presentationml/2006/ole">
              <p:oleObj spid="_x0000_s4099" name="Формула" r:id="rId3" imgW="1549080" imgH="279360" progId="Equation.3">
                <p:embed/>
              </p:oleObj>
            </a:graphicData>
          </a:graphic>
        </p:graphicFrame>
      </p:grpSp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642938" y="4714875"/>
            <a:ext cx="8032750" cy="1214438"/>
            <a:chOff x="642910" y="4714875"/>
            <a:chExt cx="8032778" cy="1214438"/>
          </a:xfrm>
        </p:grpSpPr>
        <p:sp>
          <p:nvSpPr>
            <p:cNvPr id="8" name="TextBox 7"/>
            <p:cNvSpPr txBox="1"/>
            <p:nvPr/>
          </p:nvSpPr>
          <p:spPr>
            <a:xfrm>
              <a:off x="642910" y="5000625"/>
              <a:ext cx="364332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dirty="0">
                  <a:latin typeface="+mn-lt"/>
                </a:rPr>
                <a:t>Б</a:t>
              </a:r>
              <a:r>
                <a:rPr lang="ru-RU" sz="2400" b="1" dirty="0">
                  <a:latin typeface="+mn-lt"/>
                </a:rPr>
                <a:t>) Порядок не важен</a:t>
              </a:r>
            </a:p>
          </p:txBody>
        </p:sp>
        <p:graphicFrame>
          <p:nvGraphicFramePr>
            <p:cNvPr id="7170" name="Object 5"/>
            <p:cNvGraphicFramePr>
              <a:graphicFrameLocks noChangeAspect="1"/>
            </p:cNvGraphicFramePr>
            <p:nvPr/>
          </p:nvGraphicFramePr>
          <p:xfrm>
            <a:off x="3973513" y="4714875"/>
            <a:ext cx="4702175" cy="1214438"/>
          </p:xfrm>
          <a:graphic>
            <a:graphicData uri="http://schemas.openxmlformats.org/presentationml/2006/ole">
              <p:oleObj spid="_x0000_s4098" name="Формула" r:id="rId4" imgW="152388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Задача №3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В классе 27 учеников, из них нужно выбрать троих. Сколькими способами это можно сделать, если:</a:t>
            </a:r>
          </a:p>
          <a:p>
            <a:pPr algn="just">
              <a:buNone/>
            </a:pPr>
            <a:r>
              <a:rPr lang="ru-RU" sz="2400" dirty="0" smtClean="0"/>
              <a:t>а) первый ученик  должен решить задачу, второй — сходить за мелом, третий — пойти дежурить в столовую; </a:t>
            </a:r>
          </a:p>
          <a:p>
            <a:pPr algn="just">
              <a:buNone/>
            </a:pPr>
            <a:r>
              <a:rPr lang="ru-RU" sz="2400" dirty="0" smtClean="0"/>
              <a:t>б) им следует спеть хором?</a:t>
            </a:r>
            <a:endParaRPr lang="ru-RU" sz="24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2FE9-46CF-4C01-91FA-C4FB1EA098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2" cstate="print"/>
          <a:srcRect l="21774" t="42938" r="10305" b="36391"/>
          <a:stretch>
            <a:fillRect/>
          </a:stretch>
        </p:blipFill>
        <p:spPr bwMode="auto">
          <a:xfrm>
            <a:off x="428596" y="2357430"/>
            <a:ext cx="820205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www.werkrealschule-frankenhardt.de/images/EKM/3701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-1"/>
            <a:ext cx="1512168" cy="2056389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4067944" y="260648"/>
            <a:ext cx="1440160" cy="1800200"/>
            <a:chOff x="7236296" y="3861048"/>
            <a:chExt cx="1512168" cy="2304256"/>
          </a:xfrm>
        </p:grpSpPr>
        <p:pic>
          <p:nvPicPr>
            <p:cNvPr id="11" name="Picture 8" descr="http://img2.board.com.ua/a/2000313591/wm/2-podgotovka-detej-k-shkole.jpg"/>
            <p:cNvPicPr>
              <a:picLocks noChangeAspect="1" noChangeArrowheads="1"/>
            </p:cNvPicPr>
            <p:nvPr/>
          </p:nvPicPr>
          <p:blipFill>
            <a:blip r:embed="rId4" cstate="print"/>
            <a:srcRect l="24794" r="32381"/>
            <a:stretch>
              <a:fillRect/>
            </a:stretch>
          </p:blipFill>
          <p:spPr bwMode="auto">
            <a:xfrm>
              <a:off x="7236296" y="3861048"/>
              <a:ext cx="1368152" cy="2055270"/>
            </a:xfrm>
            <a:prstGeom prst="rect">
              <a:avLst/>
            </a:prstGeom>
            <a:noFill/>
          </p:spPr>
        </p:pic>
        <p:pic>
          <p:nvPicPr>
            <p:cNvPr id="12" name="Picture 6" descr="http://im2-tub-ru.yandex.net/i?id=136226306-59-72&amp;n=21"/>
            <p:cNvPicPr>
              <a:picLocks noChangeAspect="1" noChangeArrowheads="1"/>
            </p:cNvPicPr>
            <p:nvPr/>
          </p:nvPicPr>
          <p:blipFill>
            <a:blip r:embed="rId5" cstate="print"/>
            <a:srcRect l="10080" t="10080" r="14321" b="14321"/>
            <a:stretch>
              <a:fillRect/>
            </a:stretch>
          </p:blipFill>
          <p:spPr bwMode="auto">
            <a:xfrm>
              <a:off x="7668344" y="5085184"/>
              <a:ext cx="1080120" cy="1080120"/>
            </a:xfrm>
            <a:prstGeom prst="rect">
              <a:avLst/>
            </a:prstGeom>
            <a:noFill/>
          </p:spPr>
        </p:pic>
      </p:grpSp>
      <p:pic>
        <p:nvPicPr>
          <p:cNvPr id="13" name="Picture 4" descr="http://www.onlineigri.ru/components/images/dutie_cafe.jpg"/>
          <p:cNvPicPr>
            <a:picLocks noChangeAspect="1" noChangeArrowheads="1"/>
          </p:cNvPicPr>
          <p:nvPr/>
        </p:nvPicPr>
        <p:blipFill>
          <a:blip r:embed="rId6" cstate="print"/>
          <a:srcRect r="38801"/>
          <a:stretch>
            <a:fillRect/>
          </a:stretch>
        </p:blipFill>
        <p:spPr bwMode="auto">
          <a:xfrm>
            <a:off x="6948264" y="260648"/>
            <a:ext cx="1380323" cy="1718447"/>
          </a:xfrm>
          <a:prstGeom prst="rect">
            <a:avLst/>
          </a:prstGeom>
          <a:noFill/>
        </p:spPr>
      </p:pic>
      <p:pic>
        <p:nvPicPr>
          <p:cNvPr id="14" name="Picture 10" descr="http://www.stihi.ru/pics/2012/02/11/3920.gif"/>
          <p:cNvPicPr>
            <a:picLocks noChangeAspect="1" noChangeArrowheads="1"/>
          </p:cNvPicPr>
          <p:nvPr/>
        </p:nvPicPr>
        <p:blipFill>
          <a:blip r:embed="rId7" cstate="print"/>
          <a:srcRect b="59020"/>
          <a:stretch>
            <a:fillRect/>
          </a:stretch>
        </p:blipFill>
        <p:spPr bwMode="auto">
          <a:xfrm>
            <a:off x="2339752" y="4365104"/>
            <a:ext cx="4097995" cy="1651104"/>
          </a:xfrm>
          <a:prstGeom prst="rect">
            <a:avLst/>
          </a:prstGeom>
          <a:noFill/>
        </p:spPr>
      </p:pic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2FE9-46CF-4C01-91FA-C4FB1EA0982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206215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Сколькими различными способами из семи участников математического кружка можно составить команду из двух человек для участия в олимпиаде?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85720" y="4000504"/>
          <a:ext cx="4503331" cy="1281120"/>
        </p:xfrm>
        <a:graphic>
          <a:graphicData uri="http://schemas.openxmlformats.org/presentationml/2006/ole">
            <p:oleObj spid="_x0000_s1026" name="Формула" r:id="rId3" imgW="1473120" imgH="419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857752" y="3929066"/>
          <a:ext cx="3895356" cy="1357322"/>
        </p:xfrm>
        <a:graphic>
          <a:graphicData uri="http://schemas.openxmlformats.org/presentationml/2006/ole">
            <p:oleObj spid="_x0000_s1027" name="Формула" r:id="rId4" imgW="1130040" imgH="393480" progId="Equation.3">
              <p:embed/>
            </p:oleObj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571604" y="214290"/>
            <a:ext cx="6758006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 №4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spc="120" dirty="0" smtClean="0">
                <a:solidFill>
                  <a:srgbClr val="CC3300"/>
                </a:solidFill>
              </a:rPr>
              <a:t>Задача №5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305800" cy="18716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400" smtClean="0"/>
              <a:t>    В отделе работают 5 ведущих и 8 старших сотрудников. В командировку надо послать двух ведущих и двух старших  научных сотрудников. Сколькими способами может быть сделан выбор?</a:t>
            </a: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1143000" y="3429000"/>
          <a:ext cx="6784975" cy="1643063"/>
        </p:xfrm>
        <a:graphic>
          <a:graphicData uri="http://schemas.openxmlformats.org/presentationml/2006/ole">
            <p:oleObj spid="_x0000_s12290" name="Формула" r:id="rId3" imgW="1625400" imgH="393480" progId="Equation.3">
              <p:embed/>
            </p:oleObj>
          </a:graphicData>
        </a:graphic>
      </p:graphicFrame>
      <p:pic>
        <p:nvPicPr>
          <p:cNvPr id="6149" name="Рисунок 10" descr="beruf0016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5572125"/>
            <a:ext cx="14287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386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Microsoft Equation 3.0</vt:lpstr>
      <vt:lpstr>Формула</vt:lpstr>
      <vt:lpstr>Слайд 1</vt:lpstr>
      <vt:lpstr>Слайд 2</vt:lpstr>
      <vt:lpstr>Слайд 3</vt:lpstr>
      <vt:lpstr>Задача №1</vt:lpstr>
      <vt:lpstr>Задача №2.</vt:lpstr>
      <vt:lpstr>Задача №3</vt:lpstr>
      <vt:lpstr>Слайд 7</vt:lpstr>
      <vt:lpstr> Сколькими различными способами из семи участников математического кружка можно составить команду из двух человек для участия в олимпиаде?</vt:lpstr>
      <vt:lpstr>Задача №5</vt:lpstr>
      <vt:lpstr> Из перетасованной колоды, состоящей из 36 карт, наугад взяты 4 карты. Какова вероятность того, что все взятые карты тузы?</vt:lpstr>
      <vt:lpstr>Задача №7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АВН</dc:creator>
  <cp:lastModifiedBy>Елена Жалыбина</cp:lastModifiedBy>
  <cp:revision>12</cp:revision>
  <dcterms:created xsi:type="dcterms:W3CDTF">2015-03-13T05:50:34Z</dcterms:created>
  <dcterms:modified xsi:type="dcterms:W3CDTF">2016-03-26T21:15:16Z</dcterms:modified>
</cp:coreProperties>
</file>