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2" r:id="rId6"/>
    <p:sldId id="260" r:id="rId7"/>
    <p:sldId id="261" r:id="rId8"/>
    <p:sldId id="268" r:id="rId9"/>
    <p:sldId id="263" r:id="rId10"/>
    <p:sldId id="264" r:id="rId11"/>
    <p:sldId id="269" r:id="rId12"/>
    <p:sldId id="265" r:id="rId13"/>
    <p:sldId id="266" r:id="rId14"/>
    <p:sldId id="267" r:id="rId15"/>
    <p:sldId id="272" r:id="rId16"/>
    <p:sldId id="273" r:id="rId17"/>
    <p:sldId id="270" r:id="rId18"/>
    <p:sldId id="271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01EEC-FA10-42DA-97D0-468DB2F13AB4}" type="datetimeFigureOut">
              <a:rPr lang="ru-RU"/>
              <a:pPr>
                <a:defRPr/>
              </a:pPr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B51405-92CF-4E5F-8597-0A40938FB2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6E53C-CF13-413B-B3EC-A63909A4470D}" type="datetimeFigureOut">
              <a:rPr lang="ru-RU"/>
              <a:pPr>
                <a:defRPr/>
              </a:pPr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1E94C-1A72-470D-BB23-663D56C8DD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951F95-C5F5-4901-81B1-990A4A338014}" type="datetimeFigureOut">
              <a:rPr lang="ru-RU"/>
              <a:pPr>
                <a:defRPr/>
              </a:pPr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D2B0C-223A-42EF-A2B4-CC9E2BAD7F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162C7-1792-4FD7-856C-5FAE9DE7D752}" type="datetimeFigureOut">
              <a:rPr lang="ru-RU"/>
              <a:pPr>
                <a:defRPr/>
              </a:pPr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D70C2-8AAE-4094-9A78-C4F0198268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536F1-F96A-4E68-9EE6-B88BBA28F1DD}" type="datetimeFigureOut">
              <a:rPr lang="ru-RU"/>
              <a:pPr>
                <a:defRPr/>
              </a:pPr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BE6F71-ED84-49B5-8E98-8CAFA2516F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76051-607E-41E9-BB2B-0A2CED5D367D}" type="datetimeFigureOut">
              <a:rPr lang="ru-RU"/>
              <a:pPr>
                <a:defRPr/>
              </a:pPr>
              <a:t>07.04.2018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62407-D767-4F4E-985C-58904728E2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CDE50-DDA2-4EE0-BA81-9751D793D8E3}" type="datetimeFigureOut">
              <a:rPr lang="ru-RU"/>
              <a:pPr>
                <a:defRPr/>
              </a:pPr>
              <a:t>07.04.2018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AE83A-1A1F-4BAC-9621-C56CE57DC5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59B29D-8373-4828-AECA-71B9B9E762F8}" type="datetimeFigureOut">
              <a:rPr lang="ru-RU"/>
              <a:pPr>
                <a:defRPr/>
              </a:pPr>
              <a:t>07.04.2018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48C21-F931-4909-8142-5524A63E76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90F12-51F8-479F-A635-4E051B25A0FF}" type="datetimeFigureOut">
              <a:rPr lang="ru-RU"/>
              <a:pPr>
                <a:defRPr/>
              </a:pPr>
              <a:t>07.04.2018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DAF8FF-572B-4329-9CE3-F1E1FBEF11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D62BE-EB04-4B24-9A08-8F53CB5DE2E1}" type="datetimeFigureOut">
              <a:rPr lang="ru-RU"/>
              <a:pPr>
                <a:defRPr/>
              </a:pPr>
              <a:t>07.04.2018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C8833-A4D9-4D4E-A6A1-45D9B45F0B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9EA89-A3B4-4F7D-9845-53919436A729}" type="datetimeFigureOut">
              <a:rPr lang="ru-RU"/>
              <a:pPr>
                <a:defRPr/>
              </a:pPr>
              <a:t>07.04.2018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F08D42-D55D-4945-8DB9-DC2693248A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FA9E08D-63EB-414D-92EB-F9348B231EE0}" type="datetimeFigureOut">
              <a:rPr lang="ru-RU"/>
              <a:pPr>
                <a:defRPr/>
              </a:pPr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1C837B3-9190-450A-853A-19D833E25F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214313" y="214313"/>
            <a:ext cx="8786812" cy="1470025"/>
          </a:xfrm>
        </p:spPr>
        <p:txBody>
          <a:bodyPr/>
          <a:lstStyle/>
          <a:p>
            <a:pPr eaLnBrk="1" hangingPunct="1"/>
            <a:endParaRPr lang="ru-RU" sz="1800" dirty="0" smtClean="0">
              <a:solidFill>
                <a:srgbClr val="002060"/>
              </a:solidFill>
              <a:latin typeface="Source Sans Pro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75" y="1714500"/>
            <a:ext cx="7858125" cy="48577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altLang="ru-RU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3600" dirty="0" smtClean="0">
                <a:solidFill>
                  <a:srgbClr val="C00000"/>
                </a:solidFill>
                <a:latin typeface="Source Sans Pro"/>
                <a:cs typeface="Arial" pitchFamily="34" charset="0"/>
              </a:rPr>
              <a:t>Современные педагогические </a:t>
            </a:r>
            <a:br>
              <a:rPr lang="ru-RU" altLang="ru-RU" sz="3600" dirty="0" smtClean="0">
                <a:solidFill>
                  <a:srgbClr val="C00000"/>
                </a:solidFill>
                <a:latin typeface="Source Sans Pro"/>
                <a:cs typeface="Arial" pitchFamily="34" charset="0"/>
              </a:rPr>
            </a:br>
            <a:r>
              <a:rPr lang="ru-RU" altLang="ru-RU" sz="3600" dirty="0" smtClean="0">
                <a:solidFill>
                  <a:srgbClr val="C00000"/>
                </a:solidFill>
                <a:latin typeface="Source Sans Pro"/>
                <a:cs typeface="Arial" pitchFamily="34" charset="0"/>
              </a:rPr>
              <a:t>технологии в ДОУ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dirty="0" smtClean="0">
              <a:latin typeface="Source Sans Pro"/>
              <a:cs typeface="Arial" pitchFamily="34" charset="0"/>
            </a:endParaRPr>
          </a:p>
          <a:p>
            <a:pPr algn="r" eaLnBrk="1" hangingPunct="1">
              <a:defRPr/>
            </a:pPr>
            <a:r>
              <a:rPr lang="ru-RU" altLang="ru-RU" sz="2000" dirty="0" smtClean="0">
                <a:solidFill>
                  <a:srgbClr val="002060"/>
                </a:solidFill>
                <a:latin typeface="Source Sans Pro"/>
                <a:cs typeface="Arial" pitchFamily="34" charset="0"/>
              </a:rPr>
              <a:t>Выполнила: </a:t>
            </a:r>
          </a:p>
          <a:p>
            <a:pPr algn="r" eaLnBrk="1" hangingPunct="1">
              <a:defRPr/>
            </a:pPr>
            <a:r>
              <a:rPr lang="ru-RU" altLang="ru-RU" sz="2000" dirty="0" smtClean="0">
                <a:solidFill>
                  <a:srgbClr val="002060"/>
                </a:solidFill>
                <a:latin typeface="Source Sans Pro"/>
                <a:cs typeface="Arial" pitchFamily="34" charset="0"/>
              </a:rPr>
              <a:t>Попова </a:t>
            </a:r>
            <a:r>
              <a:rPr lang="ru-RU" altLang="ru-RU" sz="2000" dirty="0" smtClean="0">
                <a:solidFill>
                  <a:srgbClr val="002060"/>
                </a:solidFill>
                <a:latin typeface="Source Sans Pro"/>
                <a:cs typeface="Arial" pitchFamily="34" charset="0"/>
              </a:rPr>
              <a:t>Наталья Владимировна</a:t>
            </a:r>
          </a:p>
          <a:p>
            <a:pPr algn="r" eaLnBrk="1" hangingPunct="1">
              <a:defRPr/>
            </a:pPr>
            <a:endParaRPr lang="ru-RU" altLang="ru-RU" sz="2200" dirty="0" smtClean="0">
              <a:solidFill>
                <a:srgbClr val="002060"/>
              </a:solidFill>
              <a:latin typeface="Source Sans Pro"/>
              <a:cs typeface="Arial" pitchFamily="34" charset="0"/>
            </a:endParaRPr>
          </a:p>
          <a:p>
            <a:pPr algn="r" eaLnBrk="1" hangingPunct="1">
              <a:defRPr/>
            </a:pPr>
            <a:endParaRPr lang="ru-RU" altLang="ru-RU" sz="2200" dirty="0" smtClean="0">
              <a:solidFill>
                <a:srgbClr val="002060"/>
              </a:solidFill>
              <a:latin typeface="Source Sans Pro"/>
              <a:cs typeface="Arial" pitchFamily="34" charset="0"/>
            </a:endParaRPr>
          </a:p>
          <a:p>
            <a:pPr algn="r" eaLnBrk="1" hangingPunct="1">
              <a:defRPr/>
            </a:pPr>
            <a:endParaRPr lang="ru-RU" altLang="ru-RU" sz="2200" dirty="0" smtClean="0">
              <a:solidFill>
                <a:srgbClr val="002060"/>
              </a:solidFill>
              <a:latin typeface="Source Sans Pro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000" dirty="0" smtClean="0">
                <a:solidFill>
                  <a:srgbClr val="002060"/>
                </a:solidFill>
                <a:latin typeface="Source Sans Pro"/>
                <a:cs typeface="Arial" pitchFamily="34" charset="0"/>
              </a:rPr>
              <a:t>Якутск-201</a:t>
            </a:r>
            <a:r>
              <a:rPr lang="en-US" altLang="ru-RU" sz="2000" dirty="0" smtClean="0">
                <a:solidFill>
                  <a:srgbClr val="002060"/>
                </a:solidFill>
                <a:latin typeface="Source Sans Pro"/>
                <a:cs typeface="Arial" pitchFamily="34" charset="0"/>
              </a:rPr>
              <a:t>5</a:t>
            </a:r>
            <a:endParaRPr lang="ru-RU" altLang="ru-RU" sz="2000" dirty="0" smtClean="0">
              <a:solidFill>
                <a:srgbClr val="002060"/>
              </a:solidFill>
              <a:latin typeface="Source Sans Pro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>
                <a:solidFill>
                  <a:srgbClr val="FF0000"/>
                </a:solidFill>
                <a:latin typeface="Source Sans Pro"/>
              </a:rPr>
              <a:t>«Портфолио дошкольника»</a:t>
            </a: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pitchFamily="34" charset="0"/>
              <a:buNone/>
            </a:pPr>
            <a:r>
              <a:rPr lang="ru-RU" altLang="ru-RU" sz="2400" smtClean="0">
                <a:solidFill>
                  <a:srgbClr val="00206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Объекты оценки в системе образования, представлены тремя основными элементами: образовательными программами, образовательными организациями, индивидуальными образовательными достижениями обучающихся. Следовательно, последний элемент наиболее значим в условиях инновационного подхода. Индивидуальные образовательные достижения — это своего рода копилка успехов, инструмент в формировании самооценки и самопрезентации личных достижений ребенка, это портфолио ребенка 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solidFill>
                  <a:srgbClr val="FF0000"/>
                </a:solidFill>
                <a:latin typeface="Source Sans Pro"/>
              </a:rPr>
              <a:t>Разделы портфолио:</a:t>
            </a: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spcBef>
                <a:spcPct val="0"/>
              </a:spcBef>
              <a:buClr>
                <a:srgbClr val="000000"/>
              </a:buClr>
              <a:buSzPct val="70000"/>
              <a:buFont typeface="Garamond" pitchFamily="18" charset="0"/>
              <a:buChar char="•"/>
            </a:pPr>
            <a:r>
              <a:rPr lang="ru-RU" altLang="ru-RU" sz="2800" b="1" smtClean="0">
                <a:solidFill>
                  <a:srgbClr val="00206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Раздел 1 «Давайте познакомимся». </a:t>
            </a:r>
            <a:endParaRPr lang="ru-RU" altLang="ru-RU" sz="2800" smtClean="0">
              <a:solidFill>
                <a:srgbClr val="002060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algn="ctr" eaLnBrk="1" hangingPunct="1">
              <a:spcBef>
                <a:spcPts val="325"/>
              </a:spcBef>
              <a:buClr>
                <a:srgbClr val="000000"/>
              </a:buClr>
              <a:buSzPct val="70000"/>
              <a:buFont typeface="Garamond" pitchFamily="18" charset="0"/>
              <a:buChar char="•"/>
            </a:pPr>
            <a:r>
              <a:rPr lang="ru-RU" altLang="ru-RU" sz="2800" b="1" smtClean="0">
                <a:solidFill>
                  <a:srgbClr val="00206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Раздел 2 «Я расту!». </a:t>
            </a:r>
            <a:endParaRPr lang="ru-RU" altLang="ru-RU" sz="2800" smtClean="0">
              <a:solidFill>
                <a:srgbClr val="002060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algn="ctr" eaLnBrk="1" hangingPunct="1">
              <a:spcBef>
                <a:spcPts val="325"/>
              </a:spcBef>
              <a:buClr>
                <a:srgbClr val="000000"/>
              </a:buClr>
              <a:buSzPct val="70000"/>
              <a:buFont typeface="Garamond" pitchFamily="18" charset="0"/>
              <a:buChar char="•"/>
            </a:pPr>
            <a:r>
              <a:rPr lang="ru-RU" altLang="ru-RU" sz="2800" b="1" smtClean="0">
                <a:solidFill>
                  <a:srgbClr val="00206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Раздел 3 «Портрет моего ребенка». </a:t>
            </a:r>
            <a:endParaRPr lang="ru-RU" altLang="ru-RU" sz="2800" smtClean="0">
              <a:solidFill>
                <a:srgbClr val="002060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algn="ctr" eaLnBrk="1" hangingPunct="1">
              <a:spcBef>
                <a:spcPts val="325"/>
              </a:spcBef>
              <a:buClr>
                <a:srgbClr val="000000"/>
              </a:buClr>
              <a:buSzPct val="70000"/>
              <a:buFont typeface="Garamond" pitchFamily="18" charset="0"/>
              <a:buChar char="•"/>
            </a:pPr>
            <a:r>
              <a:rPr lang="ru-RU" altLang="ru-RU" sz="2800" b="1" smtClean="0">
                <a:solidFill>
                  <a:srgbClr val="00206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Раздел 4 «Я мечтаю...».</a:t>
            </a:r>
            <a:endParaRPr lang="ru-RU" altLang="ru-RU" sz="2800" smtClean="0">
              <a:solidFill>
                <a:srgbClr val="002060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algn="ctr" eaLnBrk="1" hangingPunct="1">
              <a:spcBef>
                <a:spcPts val="325"/>
              </a:spcBef>
              <a:buClr>
                <a:srgbClr val="000000"/>
              </a:buClr>
              <a:buSzPct val="70000"/>
              <a:buFont typeface="Garamond" pitchFamily="18" charset="0"/>
              <a:buChar char="•"/>
            </a:pPr>
            <a:r>
              <a:rPr lang="ru-RU" altLang="ru-RU" sz="2800" b="1" smtClean="0">
                <a:solidFill>
                  <a:srgbClr val="00206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Раздел 5 «Вот что я могу». </a:t>
            </a:r>
            <a:endParaRPr lang="ru-RU" altLang="ru-RU" sz="2800" smtClean="0">
              <a:solidFill>
                <a:srgbClr val="002060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algn="ctr" eaLnBrk="1" hangingPunct="1">
              <a:spcBef>
                <a:spcPts val="325"/>
              </a:spcBef>
              <a:buClr>
                <a:srgbClr val="000000"/>
              </a:buClr>
              <a:buSzPct val="70000"/>
              <a:buFont typeface="Garamond" pitchFamily="18" charset="0"/>
              <a:buChar char="•"/>
            </a:pPr>
            <a:r>
              <a:rPr lang="ru-RU" altLang="ru-RU" sz="2800" b="1" smtClean="0">
                <a:solidFill>
                  <a:srgbClr val="00206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Раздел 6 «Мои достижения». </a:t>
            </a:r>
            <a:endParaRPr lang="ru-RU" altLang="ru-RU" sz="2800" smtClean="0">
              <a:solidFill>
                <a:srgbClr val="002060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algn="ctr" eaLnBrk="1" hangingPunct="1">
              <a:spcBef>
                <a:spcPts val="325"/>
              </a:spcBef>
              <a:buClr>
                <a:srgbClr val="000000"/>
              </a:buClr>
              <a:buSzPct val="70000"/>
              <a:buFont typeface="Garamond" pitchFamily="18" charset="0"/>
              <a:buChar char="•"/>
            </a:pPr>
            <a:r>
              <a:rPr lang="ru-RU" altLang="ru-RU" sz="2800" b="1" smtClean="0">
                <a:solidFill>
                  <a:srgbClr val="00206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Раздел 7 «Мой домашний питомец». </a:t>
            </a:r>
            <a:endParaRPr lang="ru-RU" sz="280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>
                <a:latin typeface="Source Sans Pro"/>
              </a:rPr>
              <a:t>«Портфолио педагога»</a:t>
            </a: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ru-RU" altLang="ru-RU" sz="2400" smtClean="0">
                <a:solidFill>
                  <a:srgbClr val="00206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Современное образование нуждается в новом типе педагога (творчески думающим, владеющим современными технологиями образования, приемами психолого-педагогической диагностики, способами самостоятельного конструирования педагогического процесса в условиях конкретной практической деятельности, умением прогнозировать свой конечный результат), у которого должно быть досье успехов, в котором отражается все радостное, интересное и достойное из того, что происходит в жизни педагога. Таким досье может стать портфолио педагога.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>
                <a:solidFill>
                  <a:srgbClr val="FF0000"/>
                </a:solidFill>
                <a:latin typeface="Source Sans Pro"/>
              </a:rPr>
              <a:t>Информационно-коммуникативные технологии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428625" y="2046288"/>
            <a:ext cx="8229600" cy="3668712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spcBef>
                <a:spcPct val="0"/>
              </a:spcBef>
              <a:buClr>
                <a:srgbClr val="000000"/>
              </a:buClr>
              <a:buSzPct val="70000"/>
              <a:buFont typeface="Souce Sans Pro"/>
              <a:buChar char="•"/>
            </a:pPr>
            <a:r>
              <a:rPr lang="ru-RU" smtClean="0">
                <a:solidFill>
                  <a:srgbClr val="002060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технологии, в которых используются мультимедийные презентации. </a:t>
            </a:r>
          </a:p>
          <a:p>
            <a:pPr algn="ctr" eaLnBrk="1" hangingPunct="1">
              <a:lnSpc>
                <a:spcPct val="80000"/>
              </a:lnSpc>
              <a:spcBef>
                <a:spcPts val="500"/>
              </a:spcBef>
              <a:buClr>
                <a:srgbClr val="000000"/>
              </a:buClr>
              <a:buSzPct val="70000"/>
              <a:buFont typeface="Souce Sans Pro"/>
              <a:buChar char="•"/>
            </a:pPr>
            <a:r>
              <a:rPr lang="ru-RU" smtClean="0">
                <a:solidFill>
                  <a:srgbClr val="002060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технологии, в которых используются информационно-обучающие компьютерные программы.</a:t>
            </a:r>
          </a:p>
          <a:p>
            <a:pPr algn="ctr" eaLnBrk="1" hangingPunct="1">
              <a:lnSpc>
                <a:spcPct val="80000"/>
              </a:lnSpc>
              <a:spcBef>
                <a:spcPts val="500"/>
              </a:spcBef>
              <a:buClr>
                <a:srgbClr val="000000"/>
              </a:buClr>
              <a:buSzPct val="70000"/>
              <a:buFont typeface="Souce Sans Pro"/>
              <a:buChar char="•"/>
            </a:pPr>
            <a:r>
              <a:rPr lang="ru-RU" smtClean="0">
                <a:solidFill>
                  <a:srgbClr val="002060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технологии, в которых используются тестирующие программы.  </a:t>
            </a:r>
          </a:p>
          <a:p>
            <a:pPr eaLnBrk="1" hangingPunct="1">
              <a:buFont typeface="Arial" pitchFamily="34" charset="0"/>
              <a:buNone/>
            </a:pPr>
            <a:endParaRPr lang="ru-RU" sz="240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Содержимое 2"/>
          <p:cNvSpPr>
            <a:spLocks noGrp="1"/>
          </p:cNvSpPr>
          <p:nvPr>
            <p:ph idx="1"/>
          </p:nvPr>
        </p:nvSpPr>
        <p:spPr>
          <a:xfrm>
            <a:off x="428625" y="1357313"/>
            <a:ext cx="8229600" cy="4525962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spcBef>
                <a:spcPts val="400"/>
              </a:spcBef>
              <a:buClr>
                <a:srgbClr val="000000"/>
              </a:buClr>
              <a:buSzPct val="25000"/>
              <a:buFont typeface="Arial" pitchFamily="34" charset="0"/>
              <a:buNone/>
            </a:pPr>
            <a:r>
              <a:rPr lang="ru-RU" sz="2800" smtClean="0">
                <a:solidFill>
                  <a:srgbClr val="002060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1. Мультимедийные презентации — это наглядность, дающая возможность педагогу выстроить объяснение с использованием видеофрагментов. </a:t>
            </a:r>
          </a:p>
          <a:p>
            <a:pPr algn="ctr" eaLnBrk="1" hangingPunct="1">
              <a:lnSpc>
                <a:spcPct val="80000"/>
              </a:lnSpc>
              <a:spcBef>
                <a:spcPts val="400"/>
              </a:spcBef>
              <a:buClr>
                <a:srgbClr val="000000"/>
              </a:buClr>
              <a:buSzPct val="25000"/>
              <a:buFont typeface="Arial" pitchFamily="34" charset="0"/>
              <a:buNone/>
            </a:pPr>
            <a:r>
              <a:rPr lang="ru-RU" sz="2800" smtClean="0">
                <a:solidFill>
                  <a:srgbClr val="002060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2. Информационно-обучающие программы для дошкольников позволяют моделировать и наглядно демонстрировать содержание изучаемых тем. </a:t>
            </a:r>
          </a:p>
          <a:p>
            <a:pPr algn="ctr" eaLnBrk="1" hangingPunct="1">
              <a:lnSpc>
                <a:spcPct val="80000"/>
              </a:lnSpc>
              <a:spcBef>
                <a:spcPts val="400"/>
              </a:spcBef>
              <a:buClr>
                <a:srgbClr val="000000"/>
              </a:buClr>
              <a:buSzPct val="25000"/>
              <a:buFont typeface="Arial" pitchFamily="34" charset="0"/>
              <a:buNone/>
            </a:pPr>
            <a:r>
              <a:rPr lang="ru-RU" sz="2800" smtClean="0">
                <a:solidFill>
                  <a:srgbClr val="002060"/>
                </a:solidFill>
                <a:latin typeface="Souce Sans Pro"/>
                <a:ea typeface="Souce Sans Pro"/>
                <a:cs typeface="Souce Sans Pro"/>
                <a:sym typeface="Souce Sans Pro"/>
              </a:rPr>
              <a:t>3. Тестирующие программы могут быть использованы для психолого-педагогической оценки развития детей дошкольного возраста.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>
                <a:solidFill>
                  <a:srgbClr val="FF0000"/>
                </a:solidFill>
                <a:latin typeface="Source Sans Pro"/>
              </a:rPr>
              <a:t>Технология игры</a:t>
            </a:r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500063" y="1357313"/>
            <a:ext cx="8229600" cy="4525962"/>
          </a:xfrm>
        </p:spPr>
        <p:txBody>
          <a:bodyPr/>
          <a:lstStyle/>
          <a:p>
            <a:pPr algn="ctr" eaLnBrk="1" hangingPunct="1">
              <a:buFont typeface="Arial" pitchFamily="34" charset="0"/>
              <a:buNone/>
            </a:pPr>
            <a:r>
              <a:rPr lang="ru-RU" sz="2400" b="1" u="sng" smtClean="0">
                <a:solidFill>
                  <a:srgbClr val="002060"/>
                </a:solidFill>
              </a:rPr>
              <a:t>В нее включаются последовательно:</a:t>
            </a:r>
          </a:p>
          <a:p>
            <a:pPr algn="ctr" eaLnBrk="1" hangingPunct="1"/>
            <a:r>
              <a:rPr lang="ru-RU" sz="2400" smtClean="0">
                <a:solidFill>
                  <a:srgbClr val="002060"/>
                </a:solidFill>
              </a:rPr>
              <a:t>игры и упражнения, формирующие умение выделять основные, характерные признаки предметов, сравнивать, сопоставлять их;</a:t>
            </a:r>
          </a:p>
          <a:p>
            <a:pPr algn="ctr" eaLnBrk="1" hangingPunct="1"/>
            <a:r>
              <a:rPr lang="ru-RU" sz="2400" smtClean="0">
                <a:solidFill>
                  <a:srgbClr val="002060"/>
                </a:solidFill>
              </a:rPr>
              <a:t>группы игр на обобщение предметов по определенным признакам;</a:t>
            </a:r>
          </a:p>
          <a:p>
            <a:pPr algn="ctr" eaLnBrk="1" hangingPunct="1"/>
            <a:r>
              <a:rPr lang="ru-RU" sz="2400" smtClean="0">
                <a:solidFill>
                  <a:srgbClr val="002060"/>
                </a:solidFill>
              </a:rPr>
              <a:t>группы игр, в процессе которых у дошкольников развивается умение отличать реальные явления от нереальных;</a:t>
            </a:r>
          </a:p>
          <a:p>
            <a:pPr algn="ctr" eaLnBrk="1" hangingPunct="1"/>
            <a:r>
              <a:rPr lang="ru-RU" sz="2400" smtClean="0">
                <a:solidFill>
                  <a:srgbClr val="002060"/>
                </a:solidFill>
              </a:rPr>
              <a:t>группы игр, воспитывающих умение владеть собой, быстроту реакции на слово, фонематический слух, смекалку и др.</a:t>
            </a:r>
          </a:p>
          <a:p>
            <a:pPr eaLnBrk="1" hangingPunct="1">
              <a:buFont typeface="Arial" pitchFamily="34" charset="0"/>
              <a:buNone/>
            </a:pPr>
            <a:endParaRPr lang="ru-RU" sz="2400" smtClean="0">
              <a:latin typeface="Source Sans Pro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>
                <a:solidFill>
                  <a:srgbClr val="FF0000"/>
                </a:solidFill>
                <a:latin typeface="Source Sans Pro"/>
              </a:rPr>
              <a:t>Технология «ТРИЗ»</a:t>
            </a: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357188" y="1571625"/>
            <a:ext cx="8229600" cy="4525963"/>
          </a:xfrm>
        </p:spPr>
        <p:txBody>
          <a:bodyPr/>
          <a:lstStyle/>
          <a:p>
            <a:pPr algn="ctr" eaLnBrk="1" hangingPunct="1"/>
            <a:r>
              <a:rPr lang="ru-RU" sz="2800" u="sng" smtClean="0">
                <a:solidFill>
                  <a:srgbClr val="002060"/>
                </a:solidFill>
              </a:rPr>
              <a:t>Целью</a:t>
            </a:r>
            <a:r>
              <a:rPr lang="ru-RU" sz="2800" smtClean="0">
                <a:solidFill>
                  <a:srgbClr val="002060"/>
                </a:solidFill>
              </a:rPr>
              <a:t> использования данной технологии в детском саду является развитие, с одной стороны, таких качеств мышления, как гибкость, подвижность, системность, диалектичность; с другой – поисковой активности, стремления к новизне; речи и творческого воображения.</a:t>
            </a:r>
          </a:p>
          <a:p>
            <a:pPr algn="ctr" eaLnBrk="1" hangingPunct="1"/>
            <a:r>
              <a:rPr lang="ru-RU" sz="2800" smtClean="0">
                <a:solidFill>
                  <a:srgbClr val="002060"/>
                </a:solidFill>
              </a:rPr>
              <a:t>Основная </a:t>
            </a:r>
            <a:r>
              <a:rPr lang="ru-RU" sz="2800" u="sng" smtClean="0">
                <a:solidFill>
                  <a:srgbClr val="002060"/>
                </a:solidFill>
              </a:rPr>
              <a:t>задача</a:t>
            </a:r>
            <a:r>
              <a:rPr lang="ru-RU" sz="2800" smtClean="0">
                <a:solidFill>
                  <a:srgbClr val="002060"/>
                </a:solidFill>
              </a:rPr>
              <a:t> использования ТРИЗ – технологии в дошкольном возрасте – это привить ребенку радость творческих открытий.</a:t>
            </a:r>
          </a:p>
          <a:p>
            <a:pPr eaLnBrk="1" hangingPunct="1"/>
            <a:endParaRPr lang="ru-RU" sz="2400" smtClean="0">
              <a:latin typeface="Source Sans Pro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>
                <a:solidFill>
                  <a:srgbClr val="FF0000"/>
                </a:solidFill>
                <a:latin typeface="Source Sans Pro"/>
              </a:rPr>
              <a:t>Заключение</a:t>
            </a:r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pitchFamily="34" charset="0"/>
              <a:buNone/>
            </a:pPr>
            <a:r>
              <a:rPr lang="ru-RU" sz="2400" smtClean="0">
                <a:solidFill>
                  <a:srgbClr val="002060"/>
                </a:solidFill>
                <a:latin typeface="Source Sans Pro"/>
              </a:rPr>
              <a:t>Технологический подход, то есть новые педагогические технологии гарантируют достижения дошкольника и в дальнейшем гарантируют их успешное обучение в школе.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ru-RU" sz="2400" smtClean="0">
                <a:solidFill>
                  <a:srgbClr val="002060"/>
                </a:solidFill>
                <a:latin typeface="Source Sans Pro"/>
              </a:rPr>
              <a:t>Каждый педагог – творец технологии, даже если имеет дело с заимствованиями. Создание технологии невозможно без творчества. Для педагога, научившегося работать на технологическом уровне, всегда будет главным ориентиром познавательный процесс в его развивающемся состоянии. 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5"/>
          <p:cNvSpPr>
            <a:spLocks noGrp="1"/>
          </p:cNvSpPr>
          <p:nvPr>
            <p:ph type="title"/>
          </p:nvPr>
        </p:nvSpPr>
        <p:spPr>
          <a:xfrm>
            <a:off x="428625" y="1071563"/>
            <a:ext cx="8229600" cy="1143000"/>
          </a:xfrm>
        </p:spPr>
        <p:txBody>
          <a:bodyPr/>
          <a:lstStyle/>
          <a:p>
            <a:pPr eaLnBrk="1" hangingPunct="1"/>
            <a:r>
              <a:rPr lang="ru-RU" sz="3600" smtClean="0">
                <a:solidFill>
                  <a:srgbClr val="FF0000"/>
                </a:solidFill>
                <a:latin typeface="Source Sans Pro"/>
              </a:rPr>
              <a:t>СПАСИБО ЗА ВНИМАНИЕ!</a:t>
            </a:r>
          </a:p>
        </p:txBody>
      </p:sp>
      <p:pic>
        <p:nvPicPr>
          <p:cNvPr id="19459" name="Picture 4" descr="http://www.kirov.spb.ru/dou/48/images/stories/detsad/kartinki/127080472514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714375" y="2714625"/>
            <a:ext cx="3317875" cy="3733800"/>
          </a:xfr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Содержимое 2"/>
          <p:cNvSpPr>
            <a:spLocks noGrp="1"/>
          </p:cNvSpPr>
          <p:nvPr>
            <p:ph idx="1"/>
          </p:nvPr>
        </p:nvSpPr>
        <p:spPr>
          <a:xfrm>
            <a:off x="428625" y="1714500"/>
            <a:ext cx="8229600" cy="4125913"/>
          </a:xfrm>
        </p:spPr>
        <p:txBody>
          <a:bodyPr/>
          <a:lstStyle/>
          <a:p>
            <a:pPr algn="ctr" eaLnBrk="1" hangingPunct="1">
              <a:buFont typeface="Arial" pitchFamily="34" charset="0"/>
              <a:buNone/>
            </a:pPr>
            <a:r>
              <a:rPr lang="ru-RU" sz="2800" smtClean="0">
                <a:solidFill>
                  <a:srgbClr val="002060"/>
                </a:solidFill>
                <a:latin typeface="Source Sans Pro"/>
              </a:rPr>
              <a:t>Педагогическая технология – это совокупность психолого-педагогических установок, определяющих специальный набор и компоновку форм, методов, способов, приёмов обучения, воспитательных средств; она есть организационно-методический инструментарий педагогического процесса (Б.Т.Лихачёв).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>
                <a:solidFill>
                  <a:srgbClr val="FF0000"/>
                </a:solidFill>
                <a:latin typeface="Source Sans Pro"/>
                <a:cs typeface="Arial" pitchFamily="34" charset="0"/>
              </a:rPr>
              <a:t>Можно выделить:</a:t>
            </a: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500063" y="1071563"/>
            <a:ext cx="8229600" cy="485775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spcBef>
                <a:spcPts val="563"/>
              </a:spcBef>
              <a:buClr>
                <a:srgbClr val="000000"/>
              </a:buClr>
              <a:buSzPct val="70000"/>
              <a:buFont typeface="Arial" pitchFamily="34" charset="0"/>
              <a:buNone/>
            </a:pPr>
            <a:endParaRPr lang="ru-RU" sz="2800" smtClean="0">
              <a:solidFill>
                <a:srgbClr val="002060"/>
              </a:solidFill>
              <a:latin typeface="Source Sans Pro"/>
              <a:ea typeface="Souce Sans Pro"/>
              <a:cs typeface="Arial" pitchFamily="34" charset="0"/>
              <a:sym typeface="Souce Sans Pro"/>
            </a:endParaRPr>
          </a:p>
          <a:p>
            <a:pPr algn="ctr" eaLnBrk="1" hangingPunct="1">
              <a:lnSpc>
                <a:spcPct val="80000"/>
              </a:lnSpc>
              <a:spcBef>
                <a:spcPts val="563"/>
              </a:spcBef>
              <a:buClr>
                <a:srgbClr val="000000"/>
              </a:buClr>
              <a:buSzPct val="70000"/>
              <a:buFont typeface="Souce Sans Pro"/>
              <a:buChar char="•"/>
            </a:pPr>
            <a:r>
              <a:rPr lang="ru-RU" sz="2800" smtClean="0">
                <a:solidFill>
                  <a:srgbClr val="002060"/>
                </a:solidFill>
                <a:latin typeface="Source Sans Pro"/>
                <a:ea typeface="Souce Sans Pro"/>
                <a:cs typeface="Arial" pitchFamily="34" charset="0"/>
                <a:sym typeface="Souce Sans Pro"/>
              </a:rPr>
              <a:t>здоровьесберегающие педагогические технологии;</a:t>
            </a:r>
          </a:p>
          <a:p>
            <a:pPr algn="ctr" eaLnBrk="1" hangingPunct="1">
              <a:lnSpc>
                <a:spcPct val="80000"/>
              </a:lnSpc>
              <a:spcBef>
                <a:spcPts val="563"/>
              </a:spcBef>
              <a:buClr>
                <a:srgbClr val="000000"/>
              </a:buClr>
              <a:buSzPct val="70000"/>
              <a:buFont typeface="Souce Sans Pro"/>
              <a:buChar char="•"/>
            </a:pPr>
            <a:r>
              <a:rPr lang="ru-RU" sz="2800" smtClean="0">
                <a:solidFill>
                  <a:srgbClr val="002060"/>
                </a:solidFill>
                <a:latin typeface="Source Sans Pro"/>
                <a:ea typeface="Souce Sans Pro"/>
                <a:cs typeface="Arial" pitchFamily="34" charset="0"/>
                <a:sym typeface="Souce Sans Pro"/>
              </a:rPr>
              <a:t>технологию личностно-ориентированного взаимодействия педагога с детьми; </a:t>
            </a:r>
          </a:p>
          <a:p>
            <a:pPr algn="ctr" eaLnBrk="1" hangingPunct="1">
              <a:lnSpc>
                <a:spcPct val="80000"/>
              </a:lnSpc>
              <a:spcBef>
                <a:spcPts val="563"/>
              </a:spcBef>
              <a:buClr>
                <a:srgbClr val="000000"/>
              </a:buClr>
              <a:buSzPct val="70000"/>
              <a:buFont typeface="Souce Sans Pro"/>
              <a:buChar char="•"/>
            </a:pPr>
            <a:r>
              <a:rPr lang="ru-RU" sz="2800" smtClean="0">
                <a:solidFill>
                  <a:srgbClr val="002060"/>
                </a:solidFill>
                <a:latin typeface="Source Sans Pro"/>
                <a:ea typeface="Souce Sans Pro"/>
                <a:cs typeface="Arial" pitchFamily="34" charset="0"/>
                <a:sym typeface="Souce Sans Pro"/>
              </a:rPr>
              <a:t>технологию проектной деятельности; </a:t>
            </a:r>
          </a:p>
          <a:p>
            <a:pPr algn="ctr" eaLnBrk="1" hangingPunct="1">
              <a:lnSpc>
                <a:spcPct val="80000"/>
              </a:lnSpc>
              <a:spcBef>
                <a:spcPts val="563"/>
              </a:spcBef>
              <a:buClr>
                <a:srgbClr val="000000"/>
              </a:buClr>
              <a:buSzPct val="70000"/>
              <a:buFont typeface="Souce Sans Pro"/>
              <a:buChar char="•"/>
            </a:pPr>
            <a:r>
              <a:rPr lang="ru-RU" sz="2800" smtClean="0">
                <a:solidFill>
                  <a:srgbClr val="002060"/>
                </a:solidFill>
                <a:latin typeface="Source Sans Pro"/>
                <a:ea typeface="Souce Sans Pro"/>
                <a:cs typeface="Arial" pitchFamily="34" charset="0"/>
                <a:sym typeface="Souce Sans Pro"/>
              </a:rPr>
              <a:t>технологию исследовательской деятельности;</a:t>
            </a:r>
            <a:endParaRPr lang="en-US" sz="2800" smtClean="0">
              <a:solidFill>
                <a:srgbClr val="002060"/>
              </a:solidFill>
              <a:latin typeface="Source Sans Pro"/>
              <a:ea typeface="Souce Sans Pro"/>
              <a:cs typeface="Arial" pitchFamily="34" charset="0"/>
              <a:sym typeface="Souce Sans Pro"/>
            </a:endParaRPr>
          </a:p>
          <a:p>
            <a:pPr algn="ctr" eaLnBrk="1" hangingPunct="1">
              <a:lnSpc>
                <a:spcPct val="80000"/>
              </a:lnSpc>
              <a:spcBef>
                <a:spcPts val="563"/>
              </a:spcBef>
              <a:buClr>
                <a:srgbClr val="000000"/>
              </a:buClr>
              <a:buSzPct val="70000"/>
              <a:buFont typeface="Souce Sans Pro"/>
              <a:buChar char="•"/>
            </a:pPr>
            <a:r>
              <a:rPr lang="ru-RU" sz="2800" smtClean="0">
                <a:solidFill>
                  <a:srgbClr val="002060"/>
                </a:solidFill>
                <a:latin typeface="Source Sans Pro"/>
                <a:ea typeface="Souce Sans Pro"/>
                <a:cs typeface="Arial" pitchFamily="34" charset="0"/>
                <a:sym typeface="Souce Sans Pro"/>
              </a:rPr>
              <a:t>технология игры;</a:t>
            </a:r>
          </a:p>
          <a:p>
            <a:pPr algn="ctr" eaLnBrk="1" hangingPunct="1">
              <a:lnSpc>
                <a:spcPct val="80000"/>
              </a:lnSpc>
              <a:spcBef>
                <a:spcPts val="563"/>
              </a:spcBef>
              <a:buClr>
                <a:srgbClr val="000000"/>
              </a:buClr>
              <a:buSzPct val="70000"/>
              <a:buFont typeface="Souce Sans Pro"/>
              <a:buChar char="•"/>
            </a:pPr>
            <a:r>
              <a:rPr lang="ru-RU" sz="2800" smtClean="0">
                <a:solidFill>
                  <a:srgbClr val="002060"/>
                </a:solidFill>
                <a:latin typeface="Source Sans Pro"/>
                <a:ea typeface="Souce Sans Pro"/>
                <a:cs typeface="Arial" pitchFamily="34" charset="0"/>
                <a:sym typeface="Souce Sans Pro"/>
              </a:rPr>
              <a:t>технологии «Портфолио дошкольника» и «Портфолио педагога»;</a:t>
            </a:r>
          </a:p>
          <a:p>
            <a:pPr algn="ctr" eaLnBrk="1" hangingPunct="1">
              <a:lnSpc>
                <a:spcPct val="80000"/>
              </a:lnSpc>
              <a:spcBef>
                <a:spcPts val="563"/>
              </a:spcBef>
              <a:buClr>
                <a:srgbClr val="000000"/>
              </a:buClr>
              <a:buSzPct val="70000"/>
              <a:buFont typeface="Souce Sans Pro"/>
              <a:buChar char="•"/>
            </a:pPr>
            <a:r>
              <a:rPr lang="ru-RU" sz="2800" smtClean="0">
                <a:solidFill>
                  <a:srgbClr val="002060"/>
                </a:solidFill>
                <a:latin typeface="Source Sans Pro"/>
                <a:ea typeface="Souce Sans Pro"/>
                <a:cs typeface="Arial" pitchFamily="34" charset="0"/>
                <a:sym typeface="Souce Sans Pro"/>
              </a:rPr>
              <a:t>технология «ТРИЗ»</a:t>
            </a:r>
          </a:p>
          <a:p>
            <a:pPr algn="ctr" eaLnBrk="1" hangingPunct="1">
              <a:lnSpc>
                <a:spcPct val="80000"/>
              </a:lnSpc>
              <a:spcBef>
                <a:spcPts val="563"/>
              </a:spcBef>
              <a:buClr>
                <a:srgbClr val="000000"/>
              </a:buClr>
              <a:buSzPct val="70000"/>
              <a:buFont typeface="Souce Sans Pro"/>
              <a:buChar char="•"/>
            </a:pPr>
            <a:r>
              <a:rPr lang="ru-RU" sz="2800" smtClean="0">
                <a:solidFill>
                  <a:srgbClr val="002060"/>
                </a:solidFill>
                <a:latin typeface="Source Sans Pro"/>
                <a:ea typeface="Souce Sans Pro"/>
                <a:cs typeface="Arial" pitchFamily="34" charset="0"/>
                <a:sym typeface="Souce Sans Pro"/>
              </a:rPr>
              <a:t>информационно-коммуникативные технологии.</a:t>
            </a:r>
          </a:p>
          <a:p>
            <a:pPr eaLnBrk="1" hangingPunct="1"/>
            <a:endParaRPr lang="ru-RU" smtClean="0">
              <a:ea typeface="Souce Sans Pro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>
                <a:solidFill>
                  <a:srgbClr val="FF0000"/>
                </a:solidFill>
                <a:latin typeface="Source Sans Pro"/>
                <a:cs typeface="Arial" pitchFamily="34" charset="0"/>
              </a:rPr>
              <a:t>Здоровьесберегающие технологии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428625" y="1928813"/>
            <a:ext cx="8229600" cy="3786187"/>
          </a:xfrm>
        </p:spPr>
        <p:txBody>
          <a:bodyPr/>
          <a:lstStyle/>
          <a:p>
            <a:pPr algn="ctr" eaLnBrk="1" hangingPunct="1">
              <a:spcBef>
                <a:spcPct val="0"/>
              </a:spcBef>
              <a:buClr>
                <a:srgbClr val="4E3B30"/>
              </a:buClr>
              <a:buSzPct val="25000"/>
              <a:buFont typeface="Arial" pitchFamily="34" charset="0"/>
              <a:buNone/>
            </a:pPr>
            <a:r>
              <a:rPr lang="ru-RU" altLang="ru-RU" b="1" u="sng" smtClean="0">
                <a:solidFill>
                  <a:srgbClr val="002060"/>
                </a:solidFill>
                <a:latin typeface="Source Sans Pro"/>
                <a:ea typeface="Souce Sans Pro"/>
                <a:cs typeface="Arial" pitchFamily="34" charset="0"/>
                <a:sym typeface="Souce Sans Pro"/>
              </a:rPr>
              <a:t>Цель:</a:t>
            </a:r>
          </a:p>
          <a:p>
            <a:pPr algn="ctr" eaLnBrk="1" hangingPunct="1">
              <a:spcBef>
                <a:spcPts val="638"/>
              </a:spcBef>
              <a:buClr>
                <a:srgbClr val="000000"/>
              </a:buClr>
              <a:buSzPct val="70000"/>
              <a:buFont typeface="Arial" pitchFamily="34" charset="0"/>
              <a:buNone/>
            </a:pPr>
            <a:r>
              <a:rPr lang="ru-RU" altLang="ru-RU" smtClean="0">
                <a:solidFill>
                  <a:srgbClr val="002060"/>
                </a:solidFill>
                <a:latin typeface="Source Sans Pro"/>
                <a:ea typeface="Souce Sans Pro"/>
                <a:cs typeface="Arial" pitchFamily="34" charset="0"/>
                <a:sym typeface="Souce Sans Pro"/>
              </a:rPr>
              <a:t>Обеспечение высокого уровня реального здоровья ребенка и формирование мотивационных установок на осознанное отношение к своему здоровью</a:t>
            </a:r>
            <a:endParaRPr lang="ru-RU" smtClean="0">
              <a:solidFill>
                <a:srgbClr val="002060"/>
              </a:solidFill>
              <a:latin typeface="Source Sans Pro"/>
              <a:ea typeface="Souce Sans Pro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>
                <a:solidFill>
                  <a:srgbClr val="FF0000"/>
                </a:solidFill>
                <a:latin typeface="Source Sans Pro"/>
              </a:rPr>
              <a:t>Классификация здоровьесберегающих технологий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spcBef>
                <a:spcPct val="0"/>
              </a:spcBef>
              <a:buClr>
                <a:srgbClr val="000000"/>
              </a:buClr>
              <a:buSzPct val="70000"/>
              <a:buFont typeface="Garamond" pitchFamily="18" charset="0"/>
              <a:buChar char="•"/>
            </a:pPr>
            <a:r>
              <a:rPr lang="ru-RU" altLang="ru-RU" sz="2800" smtClean="0">
                <a:solidFill>
                  <a:srgbClr val="00206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медико-профилактические;</a:t>
            </a:r>
          </a:p>
          <a:p>
            <a:pPr algn="ctr" eaLnBrk="1" hangingPunct="1">
              <a:spcBef>
                <a:spcPts val="475"/>
              </a:spcBef>
              <a:buClr>
                <a:srgbClr val="000000"/>
              </a:buClr>
              <a:buSzPct val="70000"/>
              <a:buFont typeface="Garamond" pitchFamily="18" charset="0"/>
              <a:buChar char="•"/>
            </a:pPr>
            <a:r>
              <a:rPr lang="ru-RU" altLang="ru-RU" sz="2800" smtClean="0">
                <a:solidFill>
                  <a:srgbClr val="00206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физкультурно-оздоровительные;</a:t>
            </a:r>
          </a:p>
          <a:p>
            <a:pPr algn="ctr" eaLnBrk="1" hangingPunct="1">
              <a:spcBef>
                <a:spcPts val="475"/>
              </a:spcBef>
              <a:buClr>
                <a:srgbClr val="000000"/>
              </a:buClr>
              <a:buSzPct val="70000"/>
              <a:buFont typeface="Garamond" pitchFamily="18" charset="0"/>
              <a:buChar char="•"/>
            </a:pPr>
            <a:r>
              <a:rPr lang="ru-RU" altLang="ru-RU" sz="2800" smtClean="0">
                <a:solidFill>
                  <a:srgbClr val="00206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образовательные;</a:t>
            </a:r>
          </a:p>
          <a:p>
            <a:pPr algn="ctr" eaLnBrk="1" hangingPunct="1">
              <a:spcBef>
                <a:spcPts val="475"/>
              </a:spcBef>
              <a:buClr>
                <a:srgbClr val="000000"/>
              </a:buClr>
              <a:buSzPct val="70000"/>
              <a:buFont typeface="Garamond" pitchFamily="18" charset="0"/>
              <a:buChar char="•"/>
            </a:pPr>
            <a:r>
              <a:rPr lang="ru-RU" altLang="ru-RU" sz="2800" smtClean="0">
                <a:solidFill>
                  <a:srgbClr val="00206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обеспечения социально-психологического благополучия ребенка;</a:t>
            </a:r>
          </a:p>
          <a:p>
            <a:pPr algn="ctr" eaLnBrk="1" hangingPunct="1">
              <a:spcBef>
                <a:spcPts val="475"/>
              </a:spcBef>
              <a:buClr>
                <a:srgbClr val="000000"/>
              </a:buClr>
              <a:buSzPct val="70000"/>
              <a:buFont typeface="Garamond" pitchFamily="18" charset="0"/>
              <a:buChar char="•"/>
            </a:pPr>
            <a:r>
              <a:rPr lang="ru-RU" altLang="ru-RU" sz="2800" smtClean="0">
                <a:solidFill>
                  <a:srgbClr val="00206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обучения здоровому образу жизни;</a:t>
            </a:r>
          </a:p>
          <a:p>
            <a:pPr algn="ctr" eaLnBrk="1" hangingPunct="1">
              <a:spcBef>
                <a:spcPts val="475"/>
              </a:spcBef>
              <a:buClr>
                <a:srgbClr val="000000"/>
              </a:buClr>
              <a:buSzPct val="70000"/>
              <a:buFont typeface="Garamond" pitchFamily="18" charset="0"/>
              <a:buChar char="•"/>
            </a:pPr>
            <a:r>
              <a:rPr lang="ru-RU" altLang="ru-RU" sz="2800" smtClean="0">
                <a:solidFill>
                  <a:srgbClr val="00206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коррекционные;</a:t>
            </a:r>
          </a:p>
          <a:p>
            <a:pPr algn="ctr" eaLnBrk="1" hangingPunct="1">
              <a:spcBef>
                <a:spcPts val="475"/>
              </a:spcBef>
              <a:buClr>
                <a:srgbClr val="000000"/>
              </a:buClr>
              <a:buSzPct val="70000"/>
              <a:buFont typeface="Garamond" pitchFamily="18" charset="0"/>
              <a:buChar char="•"/>
            </a:pPr>
            <a:r>
              <a:rPr lang="ru-RU" altLang="ru-RU" sz="2800" smtClean="0">
                <a:solidFill>
                  <a:srgbClr val="00206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педагогическая технология активной развивающей среды.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142875" y="214313"/>
            <a:ext cx="8786813" cy="1428750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600" b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smtClean="0">
                <a:solidFill>
                  <a:srgbClr val="FF0000"/>
                </a:solidFill>
                <a:latin typeface="Source Sans Pro"/>
                <a:cs typeface="Arial" pitchFamily="34" charset="0"/>
              </a:rPr>
              <a:t>Личностно-ориентированная технология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  <a:buSzPct val="70000"/>
              <a:buFont typeface="Arial" pitchFamily="34" charset="0"/>
              <a:buNone/>
              <a:defRPr/>
            </a:pPr>
            <a:r>
              <a:rPr lang="ru-RU" altLang="ru-RU" sz="2800" dirty="0" smtClean="0">
                <a:solidFill>
                  <a:srgbClr val="002060"/>
                </a:solidFill>
                <a:latin typeface="Source Sans Pro"/>
                <a:ea typeface="Source Sans Pro"/>
                <a:cs typeface="Arial" pitchFamily="34" charset="0"/>
                <a:sym typeface="Source Sans Pro"/>
              </a:rPr>
              <a:t>В традиционных дидактических системах основой любой педагогической технологии является объяснение, а в личностно-ориентированном образовании – понимание и взаимопонимание.</a:t>
            </a:r>
          </a:p>
          <a:p>
            <a:pPr marL="0" indent="0" algn="ctr" eaLnBrk="1" hangingPunct="1">
              <a:lnSpc>
                <a:spcPct val="90000"/>
              </a:lnSpc>
              <a:spcBef>
                <a:spcPts val="638"/>
              </a:spcBef>
              <a:buClr>
                <a:srgbClr val="000000"/>
              </a:buClr>
              <a:buSzPct val="70000"/>
              <a:buFont typeface="Arial" pitchFamily="34" charset="0"/>
              <a:buNone/>
              <a:defRPr/>
            </a:pPr>
            <a:r>
              <a:rPr lang="ru-RU" altLang="ru-RU" sz="2800" dirty="0" smtClean="0">
                <a:solidFill>
                  <a:srgbClr val="002060"/>
                </a:solidFill>
                <a:latin typeface="Source Sans Pro"/>
                <a:ea typeface="Source Sans Pro"/>
                <a:cs typeface="Arial" pitchFamily="34" charset="0"/>
                <a:sym typeface="Source Sans Pro"/>
              </a:rPr>
              <a:t>Ребенку нужны педагогическая помощь и поддержка. Это ключевые слова в характеристике технологий личностно-ориентированного образования.</a:t>
            </a:r>
          </a:p>
          <a:p>
            <a:pPr eaLnBrk="1" hangingPunct="1"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>
                <a:solidFill>
                  <a:srgbClr val="FF0000"/>
                </a:solidFill>
                <a:latin typeface="Source Sans Pro"/>
              </a:rPr>
              <a:t>Технология проектной деятельности</a:t>
            </a: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pitchFamily="34" charset="0"/>
              <a:buNone/>
            </a:pPr>
            <a:r>
              <a:rPr lang="ru-RU" altLang="ru-RU" smtClean="0">
                <a:solidFill>
                  <a:srgbClr val="00206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Проектная деятельность — это целенаправленная деятельность с определенной целью, по определенному плану для решения поисковых, исследовательских, практических задач по любому, направлению содержания образования.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500063" y="142875"/>
            <a:ext cx="8229600" cy="1143000"/>
          </a:xfrm>
        </p:spPr>
        <p:txBody>
          <a:bodyPr/>
          <a:lstStyle/>
          <a:p>
            <a:pPr eaLnBrk="1" hangingPunct="1"/>
            <a:r>
              <a:rPr lang="ru-RU" sz="3600" smtClean="0">
                <a:solidFill>
                  <a:srgbClr val="FF0000"/>
                </a:solidFill>
                <a:latin typeface="Source Sans Pro"/>
              </a:rPr>
              <a:t>Метод проектов:</a:t>
            </a: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428625" y="1285875"/>
            <a:ext cx="8229600" cy="5072063"/>
          </a:xfrm>
        </p:spPr>
        <p:txBody>
          <a:bodyPr/>
          <a:lstStyle/>
          <a:p>
            <a:pPr algn="ctr" eaLnBrk="1" hangingPunct="1">
              <a:buFont typeface="Arial" pitchFamily="34" charset="0"/>
              <a:buNone/>
            </a:pPr>
            <a:r>
              <a:rPr lang="ru-RU" altLang="ru-RU" sz="2400" smtClean="0">
                <a:solidFill>
                  <a:srgbClr val="002060"/>
                </a:solidFill>
                <a:latin typeface="Source Sans Pro"/>
                <a:cs typeface="Times New Roman" pitchFamily="18" charset="0"/>
                <a:sym typeface="Times New Roman" pitchFamily="18" charset="0"/>
              </a:rPr>
              <a:t>1. Помогает осваивать детьми окружающую действительность.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ru-RU" altLang="ru-RU" sz="2400" smtClean="0">
                <a:solidFill>
                  <a:srgbClr val="002060"/>
                </a:solidFill>
                <a:latin typeface="Source Sans Pro"/>
                <a:cs typeface="Times New Roman" pitchFamily="18" charset="0"/>
                <a:sym typeface="Times New Roman" pitchFamily="18" charset="0"/>
              </a:rPr>
              <a:t>2. Способствует развитию мышления, внимания,  памяти и воображения.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ru-RU" altLang="ru-RU" sz="2400" smtClean="0">
                <a:solidFill>
                  <a:srgbClr val="002060"/>
                </a:solidFill>
                <a:latin typeface="Source Sans Pro"/>
                <a:cs typeface="Times New Roman" pitchFamily="18" charset="0"/>
                <a:sym typeface="Times New Roman" pitchFamily="18" charset="0"/>
              </a:rPr>
              <a:t>3. Способствует умению наблюдать, слушать, обобщать и   анализировать.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ru-RU" altLang="ru-RU" sz="2400" smtClean="0">
                <a:solidFill>
                  <a:srgbClr val="002060"/>
                </a:solidFill>
                <a:latin typeface="Source Sans Pro"/>
                <a:cs typeface="Times New Roman" pitchFamily="18" charset="0"/>
                <a:sym typeface="Times New Roman" pitchFamily="18" charset="0"/>
              </a:rPr>
              <a:t>4. Даёт возможность  активизировать самостоятельную и познавательную  деятельность детей.</a:t>
            </a:r>
          </a:p>
          <a:p>
            <a:pPr algn="ctr" eaLnBrk="1" hangingPunct="1">
              <a:buClr>
                <a:srgbClr val="000000"/>
              </a:buClr>
              <a:buSzPct val="25000"/>
              <a:buFont typeface="Arial" pitchFamily="34" charset="0"/>
              <a:buNone/>
            </a:pPr>
            <a:r>
              <a:rPr lang="ru-RU" altLang="ru-RU" sz="2400" smtClean="0">
                <a:solidFill>
                  <a:srgbClr val="002060"/>
                </a:solidFill>
                <a:latin typeface="Source Sans Pro"/>
                <a:cs typeface="Times New Roman" pitchFamily="18" charset="0"/>
                <a:sym typeface="Times New Roman" pitchFamily="18" charset="0"/>
              </a:rPr>
              <a:t>5. Способствует развитию творческих </a:t>
            </a:r>
          </a:p>
          <a:p>
            <a:pPr algn="ctr" eaLnBrk="1" hangingPunct="1">
              <a:buClr>
                <a:srgbClr val="000000"/>
              </a:buClr>
              <a:buSzPct val="25000"/>
              <a:buFont typeface="Arial" pitchFamily="34" charset="0"/>
              <a:buNone/>
            </a:pPr>
            <a:r>
              <a:rPr lang="ru-RU" altLang="ru-RU" sz="2400" smtClean="0">
                <a:solidFill>
                  <a:srgbClr val="002060"/>
                </a:solidFill>
                <a:latin typeface="Source Sans Pro"/>
                <a:cs typeface="Times New Roman" pitchFamily="18" charset="0"/>
                <a:sym typeface="Times New Roman" pitchFamily="18" charset="0"/>
              </a:rPr>
              <a:t>способностей, смекалки.</a:t>
            </a:r>
          </a:p>
          <a:p>
            <a:pPr algn="ctr" eaLnBrk="1" hangingPunct="1">
              <a:buClr>
                <a:srgbClr val="000000"/>
              </a:buClr>
              <a:buSzPct val="25000"/>
              <a:buFont typeface="Arial" pitchFamily="34" charset="0"/>
              <a:buNone/>
            </a:pPr>
            <a:r>
              <a:rPr lang="ru-RU" altLang="ru-RU" sz="2400" smtClean="0">
                <a:solidFill>
                  <a:srgbClr val="002060"/>
                </a:solidFill>
                <a:latin typeface="Source Sans Pro"/>
                <a:cs typeface="Times New Roman" pitchFamily="18" charset="0"/>
                <a:sym typeface="Times New Roman" pitchFamily="18" charset="0"/>
              </a:rPr>
              <a:t>6 Помогает увидеть проблему комплексно </a:t>
            </a:r>
          </a:p>
          <a:p>
            <a:pPr algn="ctr" eaLnBrk="1" hangingPunct="1">
              <a:buClr>
                <a:srgbClr val="000000"/>
              </a:buClr>
              <a:buSzPct val="25000"/>
              <a:buFont typeface="Arial" pitchFamily="34" charset="0"/>
              <a:buNone/>
            </a:pPr>
            <a:r>
              <a:rPr lang="ru-RU" altLang="ru-RU" sz="2400" smtClean="0">
                <a:solidFill>
                  <a:srgbClr val="002060"/>
                </a:solidFill>
                <a:latin typeface="Source Sans Pro"/>
                <a:cs typeface="Times New Roman" pitchFamily="18" charset="0"/>
                <a:sym typeface="Times New Roman" pitchFamily="18" charset="0"/>
              </a:rPr>
              <a:t>с разных сторон.</a:t>
            </a:r>
          </a:p>
          <a:p>
            <a:pPr eaLnBrk="1" hangingPunct="1"/>
            <a:endParaRPr lang="ru-RU" sz="280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>
                <a:solidFill>
                  <a:srgbClr val="FF0000"/>
                </a:solidFill>
                <a:latin typeface="Source Sans Pro"/>
              </a:rPr>
              <a:t>Содержание познавательно-исследовательской деятельности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lnSpc>
                <a:spcPct val="80000"/>
              </a:lnSpc>
              <a:spcBef>
                <a:spcPts val="475"/>
              </a:spcBef>
              <a:buClr>
                <a:srgbClr val="000000"/>
              </a:buClr>
              <a:buSzPct val="70000"/>
              <a:buFont typeface="Source Sans Pro"/>
              <a:buChar char="•"/>
            </a:pPr>
            <a:r>
              <a:rPr lang="ru-RU" altLang="ru-RU" sz="2000" b="1" smtClean="0">
                <a:solidFill>
                  <a:srgbClr val="00206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Опыты (экспериментирование) </a:t>
            </a:r>
            <a:r>
              <a:rPr lang="ru-RU" altLang="ru-RU" sz="2000" smtClean="0">
                <a:solidFill>
                  <a:srgbClr val="00206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Состояние и превращение вещества. Движение   воздуха, воды.</a:t>
            </a:r>
          </a:p>
          <a:p>
            <a:pPr algn="ctr" eaLnBrk="1" hangingPunct="1">
              <a:lnSpc>
                <a:spcPct val="80000"/>
              </a:lnSpc>
              <a:spcBef>
                <a:spcPts val="475"/>
              </a:spcBef>
              <a:buClr>
                <a:srgbClr val="000000"/>
              </a:buClr>
              <a:buSzPct val="70000"/>
              <a:buFont typeface="Arial" pitchFamily="34" charset="0"/>
              <a:buNone/>
            </a:pPr>
            <a:r>
              <a:rPr lang="ru-RU" altLang="ru-RU" sz="2000" smtClean="0">
                <a:solidFill>
                  <a:srgbClr val="00206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Свойства почвы и минералов. Условия жизни растений.</a:t>
            </a:r>
          </a:p>
          <a:p>
            <a:pPr algn="ctr" eaLnBrk="1" hangingPunct="1">
              <a:lnSpc>
                <a:spcPct val="80000"/>
              </a:lnSpc>
              <a:spcBef>
                <a:spcPts val="475"/>
              </a:spcBef>
              <a:buClr>
                <a:srgbClr val="000000"/>
              </a:buClr>
              <a:buSzPct val="70000"/>
              <a:buFont typeface="Source Sans Pro"/>
              <a:buChar char="•"/>
            </a:pPr>
            <a:r>
              <a:rPr lang="ru-RU" altLang="ru-RU" sz="2000" b="1" smtClean="0">
                <a:solidFill>
                  <a:srgbClr val="00206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Коллекционирование (классификационная работа)</a:t>
            </a:r>
          </a:p>
          <a:p>
            <a:pPr algn="ctr" eaLnBrk="1" hangingPunct="1">
              <a:lnSpc>
                <a:spcPct val="80000"/>
              </a:lnSpc>
              <a:spcBef>
                <a:spcPts val="475"/>
              </a:spcBef>
              <a:buClr>
                <a:srgbClr val="000000"/>
              </a:buClr>
              <a:buSzPct val="70000"/>
              <a:buFont typeface="Arial" pitchFamily="34" charset="0"/>
              <a:buNone/>
            </a:pPr>
            <a:r>
              <a:rPr lang="ru-RU" altLang="ru-RU" sz="2000" smtClean="0">
                <a:solidFill>
                  <a:srgbClr val="00206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Виды растений. Виды животных. Виды строительных сооружений. Виды транспорта. Виды профессий</a:t>
            </a:r>
          </a:p>
          <a:p>
            <a:pPr algn="ctr" eaLnBrk="1" hangingPunct="1">
              <a:lnSpc>
                <a:spcPct val="80000"/>
              </a:lnSpc>
              <a:spcBef>
                <a:spcPts val="475"/>
              </a:spcBef>
              <a:buClr>
                <a:srgbClr val="000000"/>
              </a:buClr>
              <a:buSzPct val="70000"/>
              <a:buFont typeface="Source Sans Pro"/>
              <a:buChar char="•"/>
            </a:pPr>
            <a:r>
              <a:rPr lang="ru-RU" altLang="ru-RU" sz="2000" b="1" smtClean="0">
                <a:solidFill>
                  <a:srgbClr val="00206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Путешествие по карте</a:t>
            </a:r>
          </a:p>
          <a:p>
            <a:pPr algn="ctr" eaLnBrk="1" hangingPunct="1">
              <a:lnSpc>
                <a:spcPct val="80000"/>
              </a:lnSpc>
              <a:spcBef>
                <a:spcPts val="475"/>
              </a:spcBef>
              <a:buClr>
                <a:srgbClr val="000000"/>
              </a:buClr>
              <a:buSzPct val="70000"/>
              <a:buFont typeface="Arial" pitchFamily="34" charset="0"/>
              <a:buNone/>
            </a:pPr>
            <a:r>
              <a:rPr lang="ru-RU" altLang="ru-RU" sz="2000" smtClean="0">
                <a:solidFill>
                  <a:srgbClr val="00206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Стороны света. Рельефы местности. Природные    ландшафты и их обитатели.</a:t>
            </a:r>
          </a:p>
          <a:p>
            <a:pPr algn="ctr" eaLnBrk="1" hangingPunct="1">
              <a:lnSpc>
                <a:spcPct val="80000"/>
              </a:lnSpc>
              <a:spcBef>
                <a:spcPts val="475"/>
              </a:spcBef>
              <a:buClr>
                <a:srgbClr val="000000"/>
              </a:buClr>
              <a:buSzPct val="70000"/>
              <a:buFont typeface="Arial" pitchFamily="34" charset="0"/>
              <a:buNone/>
            </a:pPr>
            <a:r>
              <a:rPr lang="ru-RU" altLang="ru-RU" sz="2000" smtClean="0">
                <a:solidFill>
                  <a:srgbClr val="00206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Части света, их природные и культурные «метки»-символы</a:t>
            </a:r>
          </a:p>
          <a:p>
            <a:pPr algn="ctr" eaLnBrk="1" hangingPunct="1">
              <a:lnSpc>
                <a:spcPct val="80000"/>
              </a:lnSpc>
              <a:spcBef>
                <a:spcPts val="475"/>
              </a:spcBef>
              <a:buClr>
                <a:srgbClr val="000000"/>
              </a:buClr>
              <a:buSzPct val="70000"/>
              <a:buFont typeface="Source Sans Pro"/>
              <a:buChar char="•"/>
            </a:pPr>
            <a:r>
              <a:rPr lang="ru-RU" altLang="ru-RU" sz="2000" b="1" smtClean="0">
                <a:solidFill>
                  <a:srgbClr val="00206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Путешествие по «реке времени»</a:t>
            </a:r>
          </a:p>
          <a:p>
            <a:pPr algn="ctr" eaLnBrk="1" hangingPunct="1">
              <a:lnSpc>
                <a:spcPct val="80000"/>
              </a:lnSpc>
              <a:spcBef>
                <a:spcPts val="475"/>
              </a:spcBef>
              <a:buClr>
                <a:srgbClr val="000000"/>
              </a:buClr>
              <a:buSzPct val="70000"/>
              <a:buFont typeface="Arial" pitchFamily="34" charset="0"/>
              <a:buNone/>
            </a:pPr>
            <a:r>
              <a:rPr lang="ru-RU" altLang="ru-RU" sz="2000" smtClean="0">
                <a:solidFill>
                  <a:srgbClr val="00206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Прошлое и настоящее    человечества (историческое время) в «метках» материальной цивилизации (например, Египет — пирамиды). История    жилища и благоустройства</a:t>
            </a:r>
            <a:r>
              <a:rPr lang="ru-RU" altLang="ru-RU" smtClean="0">
                <a:solidFill>
                  <a:srgbClr val="984807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802</Words>
  <Application>Microsoft Office PowerPoint</Application>
  <PresentationFormat>Экран (4:3)</PresentationFormat>
  <Paragraphs>87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Calibri</vt:lpstr>
      <vt:lpstr>Arial</vt:lpstr>
      <vt:lpstr>Source Sans Pro</vt:lpstr>
      <vt:lpstr>Souce Sans Pro</vt:lpstr>
      <vt:lpstr>Garamond</vt:lpstr>
      <vt:lpstr>Times New Roman</vt:lpstr>
      <vt:lpstr>Тема Office</vt:lpstr>
      <vt:lpstr>Слайд 1</vt:lpstr>
      <vt:lpstr>Слайд 2</vt:lpstr>
      <vt:lpstr>Можно выделить:</vt:lpstr>
      <vt:lpstr>Здоровьесберегающие технологии</vt:lpstr>
      <vt:lpstr>Классификация здоровьесберегающих технологий</vt:lpstr>
      <vt:lpstr> Личностно-ориентированная технология </vt:lpstr>
      <vt:lpstr>Технология проектной деятельности</vt:lpstr>
      <vt:lpstr>Метод проектов:</vt:lpstr>
      <vt:lpstr>Содержание познавательно-исследовательской деятельности</vt:lpstr>
      <vt:lpstr>«Портфолио дошкольника»</vt:lpstr>
      <vt:lpstr>Разделы портфолио:</vt:lpstr>
      <vt:lpstr>«Портфолио педагога»</vt:lpstr>
      <vt:lpstr>Информационно-коммуникативные технологии</vt:lpstr>
      <vt:lpstr>Слайд 14</vt:lpstr>
      <vt:lpstr>Технология игры</vt:lpstr>
      <vt:lpstr>Технология «ТРИЗ»</vt:lpstr>
      <vt:lpstr>Заключение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Admin</cp:lastModifiedBy>
  <cp:revision>25</cp:revision>
  <dcterms:created xsi:type="dcterms:W3CDTF">2014-03-27T12:51:07Z</dcterms:created>
  <dcterms:modified xsi:type="dcterms:W3CDTF">2018-04-07T04:15:38Z</dcterms:modified>
</cp:coreProperties>
</file>