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73" r:id="rId4"/>
    <p:sldId id="258" r:id="rId5"/>
    <p:sldId id="272" r:id="rId6"/>
    <p:sldId id="277" r:id="rId7"/>
    <p:sldId id="264" r:id="rId8"/>
    <p:sldId id="278" r:id="rId9"/>
    <p:sldId id="279" r:id="rId10"/>
    <p:sldId id="263" r:id="rId11"/>
    <p:sldId id="266" r:id="rId12"/>
    <p:sldId id="260" r:id="rId13"/>
    <p:sldId id="27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C9A92-E4F3-443F-A284-4BCADDBDB9CB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pedsovet.su/" TargetMode="External"/><Relationship Id="rId2" Type="http://schemas.openxmlformats.org/officeDocument/2006/relationships/hyperlink" Target="http://shkolabuduschego.ru/shkola/logicheskie-zadachi.html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0" y="535959"/>
            <a:ext cx="8028384" cy="6334281"/>
            <a:chOff x="807458" y="2146447"/>
            <a:chExt cx="8658865" cy="4965323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807458" y="2146447"/>
              <a:ext cx="8658865" cy="287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4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bg2">
                      <a:lumMod val="1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Arial Black" panose="020B0A04020102020204" pitchFamily="34" charset="0"/>
                </a:rPr>
                <a:t>  « Письменная нумерация в пределах 1000»</a:t>
              </a:r>
            </a:p>
            <a:p>
              <a:pPr algn="ctr">
                <a:defRPr/>
              </a:pPr>
              <a:r>
                <a:rPr lang="ru-RU" sz="4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bg2">
                      <a:lumMod val="1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Arial Black" panose="020B0A04020102020204" pitchFamily="34" charset="0"/>
                </a:rPr>
                <a:t>3 класс урок №102</a:t>
              </a:r>
            </a:p>
            <a:p>
              <a:pPr algn="ctr">
                <a:defRPr/>
              </a:pPr>
              <a:r>
                <a:rPr lang="ru-RU" sz="28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Arial Black" panose="020B0A04020102020204" pitchFamily="34" charset="0"/>
                </a:rPr>
                <a:t>УМК «Школа России» </a:t>
              </a:r>
            </a:p>
            <a:p>
              <a:pPr algn="ctr">
                <a:defRPr/>
              </a:pPr>
              <a:r>
                <a:rPr lang="ru-RU" sz="28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Arial Black" panose="020B0A04020102020204" pitchFamily="34" charset="0"/>
                </a:rPr>
                <a:t>Учебник 3 класс 2 часть </a:t>
              </a:r>
            </a:p>
            <a:p>
              <a:pPr algn="ctr">
                <a:defRPr/>
              </a:pPr>
              <a:r>
                <a:rPr lang="ru-RU" sz="28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Arial Black" panose="020B0A04020102020204" pitchFamily="34" charset="0"/>
                </a:rPr>
                <a:t>М. Моро, М.А. </a:t>
              </a:r>
              <a:r>
                <a:rPr lang="ru-RU" sz="2800" b="1" dirty="0" err="1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Arial Black" panose="020B0A04020102020204" pitchFamily="34" charset="0"/>
                </a:rPr>
                <a:t>Бантова</a:t>
              </a:r>
              <a:r>
                <a:rPr lang="ru-RU" sz="28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Arial Black" panose="020B0A04020102020204" pitchFamily="34" charset="0"/>
                </a:rPr>
                <a:t>, </a:t>
              </a:r>
            </a:p>
            <a:p>
              <a:pPr algn="ctr">
                <a:defRPr/>
              </a:pPr>
              <a:r>
                <a:rPr lang="ru-RU" sz="28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Arial Black" panose="020B0A04020102020204" pitchFamily="34" charset="0"/>
                </a:rPr>
                <a:t>Г.В. Бельтюкова  </a:t>
              </a:r>
              <a:endParaRPr lang="ru-RU" sz="28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anose="020B0A04020102020204" pitchFamily="34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2" cy="20265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endParaRPr lang="ru-RU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Автор </a:t>
              </a: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: 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</a:t>
              </a:r>
              <a:r>
                <a:rPr lang="ru-RU" dirty="0" err="1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Гилева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Наталия Владимировна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учитель начальных классов</a:t>
              </a: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МКОУ 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« </a:t>
              </a:r>
              <a:r>
                <a:rPr lang="ru-RU" dirty="0" err="1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Перегрёбинская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СОШ №1» </a:t>
              </a: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Октябрьского  района  Тюменской  </a:t>
              </a: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области</a:t>
              </a: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2018</a:t>
              </a:r>
              <a:endParaRPr lang="ru-RU" dirty="0">
                <a:solidFill>
                  <a:prstClr val="black"/>
                </a:solidFill>
              </a:endParaRPr>
            </a:p>
          </p:txBody>
        </p:sp>
      </p:grpSp>
      <p:pic>
        <p:nvPicPr>
          <p:cNvPr id="10" name="Picture 10" descr="http://katti.ucoz.ru/_pu/41/78964226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42852"/>
            <a:ext cx="2143140" cy="7862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785794"/>
            <a:ext cx="64294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Самостоятельная работа  с учебником стр. 51 № 2, 3, 5. </a:t>
            </a:r>
            <a:endParaRPr lang="ru-RU" sz="36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852936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Arial Black" panose="020B0A04020102020204" pitchFamily="34" charset="0"/>
              </a:rPr>
              <a:t>  </a:t>
            </a:r>
            <a:endParaRPr lang="ru-RU" sz="4000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Оцени себя 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785786" y="2857496"/>
            <a:ext cx="2143140" cy="207170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3357554" y="2928934"/>
            <a:ext cx="2143140" cy="2071702"/>
          </a:xfrm>
          <a:prstGeom prst="smileyFace">
            <a:avLst>
              <a:gd name="adj" fmla="val 515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5786446" y="2857496"/>
            <a:ext cx="2143140" cy="2071702"/>
          </a:xfrm>
          <a:prstGeom prst="smileyFace">
            <a:avLst>
              <a:gd name="adj" fmla="val -465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1" y="357166"/>
            <a:ext cx="689168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Домашняя работа 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 8, №7  стр.51, 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6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р.т</a:t>
            </a:r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стр. 46</a:t>
            </a:r>
            <a:endParaRPr lang="ru-RU" sz="60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124744"/>
            <a:ext cx="7128792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Логические задачи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shkolabuduschego.ru/shkola/logicheskie-zadachi.html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Шаблон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взят на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сайте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http://pedsovet.su/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автор шаблона: Фокина Лидия Петровна</a:t>
            </a:r>
          </a:p>
          <a:p>
            <a:pPr lvl="0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Учебник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«Математика» 3 класс 2 часть М.</a:t>
            </a:r>
            <a:r>
              <a:rPr lang="ru-RU" sz="2800" b="1" dirty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Моро, М.А.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Бантова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Г.В.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Бельтюкова, М.: «Просвещение» 2013 год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Т.Н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Ситникова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И.Ф. Яценко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«Поурочные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разработки по математике 3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класс»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УМК «Школа России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М.: «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Вако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2013 г.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550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85698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Представьте в виде суммы разрядных слагаемых числа 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8800" dirty="0" smtClean="0">
                <a:latin typeface="Arial Black" panose="020B0A04020102020204" pitchFamily="34" charset="0"/>
              </a:rPr>
              <a:t>160 =…+… </a:t>
            </a:r>
          </a:p>
          <a:p>
            <a:pPr marL="0" indent="0">
              <a:buNone/>
            </a:pPr>
            <a:r>
              <a:rPr lang="ru-RU" sz="8800" dirty="0" smtClean="0">
                <a:latin typeface="Arial Black" panose="020B0A04020102020204" pitchFamily="34" charset="0"/>
              </a:rPr>
              <a:t>207 =…+…</a:t>
            </a:r>
          </a:p>
          <a:p>
            <a:pPr marL="0" indent="0">
              <a:buNone/>
            </a:pPr>
            <a:r>
              <a:rPr lang="ru-RU" sz="8800" dirty="0" smtClean="0">
                <a:latin typeface="Arial Black" panose="020B0A04020102020204" pitchFamily="34" charset="0"/>
              </a:rPr>
              <a:t>345 =…+…+… </a:t>
            </a:r>
            <a:endParaRPr lang="ru-RU" sz="8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98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Вычисли. 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7200" dirty="0" smtClean="0">
                <a:latin typeface="Arial Black" panose="020B0A04020102020204" pitchFamily="34" charset="0"/>
              </a:rPr>
              <a:t> 700+50+7=</a:t>
            </a:r>
          </a:p>
          <a:p>
            <a:pPr marL="0" indent="0">
              <a:buNone/>
            </a:pPr>
            <a:r>
              <a:rPr lang="ru-RU" sz="7200" dirty="0" smtClean="0">
                <a:latin typeface="Arial Black" panose="020B0A04020102020204" pitchFamily="34" charset="0"/>
              </a:rPr>
              <a:t> 200 – 90 – 10 =</a:t>
            </a:r>
          </a:p>
          <a:p>
            <a:pPr marL="0" indent="0">
              <a:buNone/>
            </a:pPr>
            <a:r>
              <a:rPr lang="ru-RU" sz="7200" dirty="0">
                <a:latin typeface="Arial Black" panose="020B0A04020102020204" pitchFamily="34" charset="0"/>
              </a:rPr>
              <a:t> </a:t>
            </a:r>
            <a:r>
              <a:rPr lang="ru-RU" sz="7200" dirty="0" smtClean="0">
                <a:latin typeface="Arial Black" panose="020B0A04020102020204" pitchFamily="34" charset="0"/>
              </a:rPr>
              <a:t>960- 60+10=</a:t>
            </a:r>
          </a:p>
          <a:p>
            <a:pPr marL="0" indent="0">
              <a:buNone/>
            </a:pPr>
            <a:r>
              <a:rPr lang="ru-RU" sz="7200" dirty="0" smtClean="0">
                <a:latin typeface="Arial Black" panose="020B0A04020102020204" pitchFamily="34" charset="0"/>
              </a:rPr>
              <a:t> 300+83 +3 = </a:t>
            </a:r>
            <a:endParaRPr lang="ru-RU" sz="72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98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Логическая разминка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748883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anose="020B0A04020102020204" pitchFamily="34" charset="0"/>
              </a:rPr>
              <a:t> </a:t>
            </a:r>
            <a:r>
              <a:rPr lang="ru-RU" sz="3000" dirty="0" smtClean="0">
                <a:latin typeface="Arial Black" panose="020B0A04020102020204" pitchFamily="34" charset="0"/>
              </a:rPr>
              <a:t> </a:t>
            </a:r>
            <a:r>
              <a:rPr lang="ru-RU" sz="2800" b="1" dirty="0" smtClean="0">
                <a:latin typeface="Arial Black" panose="020B0A04020102020204" pitchFamily="34" charset="0"/>
              </a:rPr>
              <a:t> </a:t>
            </a:r>
            <a:r>
              <a:rPr lang="ru-RU" sz="3200" dirty="0" smtClean="0">
                <a:latin typeface="Arial Black" panose="020B0A04020102020204" pitchFamily="34" charset="0"/>
              </a:rPr>
              <a:t>  </a:t>
            </a:r>
            <a:endParaRPr lang="ru-RU" sz="3200" dirty="0">
              <a:latin typeface="Arial Black" panose="020B0A04020102020204" pitchFamily="34" charset="0"/>
            </a:endParaRPr>
          </a:p>
          <a:p>
            <a:endParaRPr lang="ru-RU" sz="30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379" y="5301208"/>
            <a:ext cx="8496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Ответ: 5 распилов </a:t>
            </a:r>
            <a:endParaRPr lang="ru-RU" sz="44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84515" y="3117509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12 метров  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7776864" cy="141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Прямая соединительная линия 12"/>
          <p:cNvCxnSpPr/>
          <p:nvPr/>
        </p:nvCxnSpPr>
        <p:spPr>
          <a:xfrm>
            <a:off x="1475656" y="3717032"/>
            <a:ext cx="5760640" cy="7200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411760" y="3508963"/>
            <a:ext cx="0" cy="50405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491880" y="3549445"/>
            <a:ext cx="0" cy="50405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364088" y="3517805"/>
            <a:ext cx="0" cy="50405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418418" y="3553218"/>
            <a:ext cx="0" cy="50405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228184" y="3542224"/>
            <a:ext cx="0" cy="50405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7272808" cy="2376264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latin typeface="Arial Black" panose="020B0A04020102020204" pitchFamily="34" charset="0"/>
              </a:rPr>
              <a:t> </a:t>
            </a:r>
            <a:r>
              <a:rPr lang="ru-RU" sz="3600" b="1" dirty="0"/>
              <a:t>Вдоль одной стороны огорода надо поставить изгородь. Длина огорода 10 м. Сколько потребуется столбов. Чтобы поставить их по длине огорода на расстоянии 2 м друг от друга?</a:t>
            </a:r>
            <a:br>
              <a:rPr lang="ru-RU" sz="3600" b="1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4000" b="1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5013176"/>
            <a:ext cx="84249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 Black" panose="020B0A04020102020204" pitchFamily="34" charset="0"/>
              </a:rPr>
              <a:t>Проверка:</a:t>
            </a:r>
            <a:endParaRPr lang="ru-RU" sz="3600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r>
              <a:rPr lang="ru-RU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                6 столбов 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131840" y="3491083"/>
            <a:ext cx="0" cy="122413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211960" y="3491083"/>
            <a:ext cx="0" cy="122413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5220072" y="3527087"/>
            <a:ext cx="0" cy="11881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123728" y="3491083"/>
            <a:ext cx="0" cy="122413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6228184" y="3527087"/>
            <a:ext cx="0" cy="11881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7164288" y="3527087"/>
            <a:ext cx="0" cy="11881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23728" y="3933056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2 м        2м            2 м       2 м      2 м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28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Дополни и реши задачи.  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b="1" dirty="0" smtClean="0"/>
              <a:t> В магазин привезли 24 пары сапог и 12 пар туфель.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На первой полке 84 книги. Это на       книги больше, чем на второй полке. Сколько книг на второй полке?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На катке было 48 детей. С катка ушли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Мальчиков. Сколько детей осталось на катке?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В школе 920 детей, из них 520 девочек.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6815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Сколько десятков в 1 сотне? </a:t>
            </a: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3508" y="4162147"/>
            <a:ext cx="9000492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</a:rPr>
              <a:t>1 сот.=10дес.=100 ед.</a:t>
            </a:r>
          </a:p>
          <a:p>
            <a:pPr algn="ctr"/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</a:rPr>
              <a:t>10 с.=100дес.=1000ед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1522457"/>
            <a:ext cx="7920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Сколько единиц в  1 сотне?</a:t>
            </a:r>
            <a:endParaRPr lang="ru-RU" sz="3200" b="1" dirty="0"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3508" y="2348880"/>
            <a:ext cx="86769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Сколько десятков в 10 сотнях?</a:t>
            </a:r>
          </a:p>
          <a:p>
            <a:r>
              <a:rPr lang="ru-RU" sz="36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Сколько единиц в 100 десятках</a:t>
            </a:r>
            <a:r>
              <a:rPr lang="ru-RU" sz="3600" dirty="0">
                <a:solidFill>
                  <a:srgbClr val="7030A0"/>
                </a:solidFill>
                <a:latin typeface="Arial Black" panose="020B0A04020102020204" pitchFamily="34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 animBg="1"/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№1 стр. 51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Arial Black" panose="020B0A04020102020204" pitchFamily="34" charset="0"/>
              </a:rPr>
              <a:t>1 </a:t>
            </a:r>
            <a:r>
              <a:rPr lang="ru-RU" dirty="0" smtClean="0">
                <a:latin typeface="Arial Black" panose="020B0A04020102020204" pitchFamily="34" charset="0"/>
              </a:rPr>
              <a:t>сот. 2 </a:t>
            </a:r>
            <a:r>
              <a:rPr lang="ru-RU" dirty="0" err="1" smtClean="0">
                <a:latin typeface="Arial Black" panose="020B0A04020102020204" pitchFamily="34" charset="0"/>
              </a:rPr>
              <a:t>дес</a:t>
            </a:r>
            <a:r>
              <a:rPr lang="ru-RU" dirty="0" smtClean="0">
                <a:latin typeface="Arial Black" panose="020B0A04020102020204" pitchFamily="34" charset="0"/>
              </a:rPr>
              <a:t>. = 12 </a:t>
            </a:r>
            <a:r>
              <a:rPr lang="ru-RU" dirty="0" err="1" smtClean="0">
                <a:latin typeface="Arial Black" panose="020B0A04020102020204" pitchFamily="34" charset="0"/>
              </a:rPr>
              <a:t>дес</a:t>
            </a:r>
            <a:r>
              <a:rPr lang="ru-RU" dirty="0" smtClean="0">
                <a:latin typeface="Arial Black" panose="020B0A04020102020204" pitchFamily="34" charset="0"/>
              </a:rPr>
              <a:t>. = 120 ед.</a:t>
            </a:r>
          </a:p>
          <a:p>
            <a:pPr marL="0" indent="0">
              <a:buNone/>
            </a:pPr>
            <a:r>
              <a:rPr lang="ru-RU" dirty="0" smtClean="0">
                <a:latin typeface="Arial Black" panose="020B0A04020102020204" pitchFamily="34" charset="0"/>
              </a:rPr>
              <a:t>150 =…. </a:t>
            </a:r>
            <a:r>
              <a:rPr lang="ru-RU" dirty="0" err="1">
                <a:latin typeface="Arial Black" panose="020B0A04020102020204" pitchFamily="34" charset="0"/>
              </a:rPr>
              <a:t>д</a:t>
            </a:r>
            <a:r>
              <a:rPr lang="ru-RU" dirty="0" err="1" smtClean="0">
                <a:latin typeface="Arial Black" panose="020B0A04020102020204" pitchFamily="34" charset="0"/>
              </a:rPr>
              <a:t>ес</a:t>
            </a:r>
            <a:r>
              <a:rPr lang="ru-RU" dirty="0" smtClean="0">
                <a:latin typeface="Arial Black" panose="020B0A04020102020204" pitchFamily="34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latin typeface="Arial Black" panose="020B0A04020102020204" pitchFamily="34" charset="0"/>
              </a:rPr>
              <a:t>270 = …. </a:t>
            </a:r>
            <a:r>
              <a:rPr lang="ru-RU" dirty="0" err="1">
                <a:latin typeface="Arial Black" panose="020B0A04020102020204" pitchFamily="34" charset="0"/>
              </a:rPr>
              <a:t>д</a:t>
            </a:r>
            <a:r>
              <a:rPr lang="ru-RU" dirty="0" err="1" smtClean="0">
                <a:latin typeface="Arial Black" panose="020B0A04020102020204" pitchFamily="34" charset="0"/>
              </a:rPr>
              <a:t>ес</a:t>
            </a:r>
            <a:r>
              <a:rPr lang="ru-RU" dirty="0" smtClean="0">
                <a:latin typeface="Arial Black" panose="020B0A04020102020204" pitchFamily="34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latin typeface="Arial Black" panose="020B0A04020102020204" pitchFamily="34" charset="0"/>
              </a:rPr>
              <a:t>400 = … </a:t>
            </a:r>
            <a:r>
              <a:rPr lang="ru-RU" dirty="0" err="1" smtClean="0">
                <a:latin typeface="Arial Black" panose="020B0A04020102020204" pitchFamily="34" charset="0"/>
              </a:rPr>
              <a:t>дес</a:t>
            </a:r>
            <a:r>
              <a:rPr lang="ru-RU" dirty="0" smtClean="0">
                <a:latin typeface="Arial Black" panose="020B0A04020102020204" pitchFamily="34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latin typeface="Arial Black" panose="020B0A04020102020204" pitchFamily="34" charset="0"/>
              </a:rPr>
              <a:t>300 = … сот.</a:t>
            </a:r>
          </a:p>
          <a:p>
            <a:pPr marL="0" indent="0">
              <a:buNone/>
            </a:pPr>
            <a:r>
              <a:rPr lang="ru-RU" dirty="0" smtClean="0">
                <a:latin typeface="Arial Black" panose="020B0A04020102020204" pitchFamily="34" charset="0"/>
              </a:rPr>
              <a:t>900 = … сот.</a:t>
            </a:r>
          </a:p>
          <a:p>
            <a:pPr marL="0" indent="0">
              <a:buNone/>
            </a:pPr>
            <a:r>
              <a:rPr lang="ru-RU" dirty="0" smtClean="0">
                <a:latin typeface="Arial Black" panose="020B0A04020102020204" pitchFamily="34" charset="0"/>
              </a:rPr>
              <a:t>25 </a:t>
            </a:r>
            <a:r>
              <a:rPr lang="ru-RU" dirty="0" err="1" smtClean="0">
                <a:latin typeface="Arial Black" panose="020B0A04020102020204" pitchFamily="34" charset="0"/>
              </a:rPr>
              <a:t>дес</a:t>
            </a:r>
            <a:r>
              <a:rPr lang="ru-RU" dirty="0" smtClean="0">
                <a:latin typeface="Arial Black" panose="020B0A04020102020204" pitchFamily="34" charset="0"/>
              </a:rPr>
              <a:t>. = … ед.</a:t>
            </a:r>
          </a:p>
          <a:p>
            <a:pPr marL="0" indent="0">
              <a:buNone/>
            </a:pPr>
            <a:r>
              <a:rPr lang="ru-RU" dirty="0" smtClean="0">
                <a:latin typeface="Arial Black" panose="020B0A04020102020204" pitchFamily="34" charset="0"/>
              </a:rPr>
              <a:t>5 сот.= …. </a:t>
            </a:r>
            <a:r>
              <a:rPr lang="ru-RU" dirty="0">
                <a:latin typeface="Arial Black" panose="020B0A04020102020204" pitchFamily="34" charset="0"/>
              </a:rPr>
              <a:t>е</a:t>
            </a:r>
            <a:r>
              <a:rPr lang="ru-RU" dirty="0" smtClean="0">
                <a:latin typeface="Arial Black" panose="020B0A04020102020204" pitchFamily="34" charset="0"/>
              </a:rPr>
              <a:t>д.</a:t>
            </a:r>
            <a:endParaRPr lang="ru-RU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65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№6 стр. 51 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4474840" cy="312494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>
                <a:latin typeface="Arial Black" panose="020B0A04020102020204" pitchFamily="34" charset="0"/>
              </a:rPr>
              <a:t>а = 18 см </a:t>
            </a:r>
            <a:endParaRPr lang="en-US" dirty="0" smtClean="0"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 Black" panose="020B0A04020102020204" pitchFamily="34" charset="0"/>
              </a:rPr>
              <a:t> в = ? – в 3 раза м.</a:t>
            </a:r>
            <a:endParaRPr lang="en-US" dirty="0" smtClean="0"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 Black" panose="020B0A04020102020204" pitchFamily="34" charset="0"/>
              </a:rPr>
              <a:t> с = 14 см</a:t>
            </a:r>
          </a:p>
          <a:p>
            <a:pPr marL="0" indent="0">
              <a:buNone/>
            </a:pPr>
            <a:endParaRPr lang="ru-RU" dirty="0"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ru-RU" dirty="0">
                <a:latin typeface="Arial Black" panose="020B0A04020102020204" pitchFamily="34" charset="0"/>
              </a:rPr>
              <a:t>Р</a:t>
            </a:r>
            <a:r>
              <a:rPr lang="ru-RU" dirty="0" smtClean="0">
                <a:latin typeface="Arial Black" panose="020B0A04020102020204" pitchFamily="34" charset="0"/>
              </a:rPr>
              <a:t> = ? см</a:t>
            </a:r>
            <a:endParaRPr lang="ru-RU" dirty="0">
              <a:latin typeface="Arial Black" panose="020B0A04020102020204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788024" y="1772816"/>
            <a:ext cx="0" cy="230425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11560" y="3645024"/>
            <a:ext cx="3888432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" name="Равнобедренный треугольник 12"/>
          <p:cNvSpPr/>
          <p:nvPr/>
        </p:nvSpPr>
        <p:spPr>
          <a:xfrm>
            <a:off x="755576" y="4365104"/>
            <a:ext cx="288032" cy="14401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148064" y="1772816"/>
            <a:ext cx="32403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 Black" panose="020B0A04020102020204" pitchFamily="34" charset="0"/>
              </a:rPr>
              <a:t>Р =  </a:t>
            </a:r>
            <a:r>
              <a:rPr lang="ru-RU" sz="3600" dirty="0" err="1" smtClean="0">
                <a:latin typeface="Arial Black" panose="020B0A04020102020204" pitchFamily="34" charset="0"/>
              </a:rPr>
              <a:t>а+в+с</a:t>
            </a:r>
            <a:endParaRPr lang="ru-RU" sz="3600" dirty="0" smtClean="0">
              <a:latin typeface="Arial Black" panose="020B0A04020102020204" pitchFamily="34" charset="0"/>
            </a:endParaRPr>
          </a:p>
          <a:p>
            <a:r>
              <a:rPr lang="ru-RU" sz="3600" dirty="0">
                <a:latin typeface="Arial Black" panose="020B0A04020102020204" pitchFamily="34" charset="0"/>
              </a:rPr>
              <a:t>в</a:t>
            </a:r>
            <a:r>
              <a:rPr lang="ru-RU" sz="3600" dirty="0" smtClean="0">
                <a:latin typeface="Arial Black" panose="020B0A04020102020204" pitchFamily="34" charset="0"/>
              </a:rPr>
              <a:t>= 18 : 3 </a:t>
            </a:r>
          </a:p>
          <a:p>
            <a:r>
              <a:rPr lang="ru-RU" sz="3600" dirty="0">
                <a:latin typeface="Arial Black" panose="020B0A04020102020204" pitchFamily="34" charset="0"/>
              </a:rPr>
              <a:t>в</a:t>
            </a:r>
            <a:r>
              <a:rPr lang="ru-RU" sz="3600" dirty="0" smtClean="0">
                <a:latin typeface="Arial Black" panose="020B0A04020102020204" pitchFamily="34" charset="0"/>
              </a:rPr>
              <a:t> = 6 см </a:t>
            </a:r>
          </a:p>
          <a:p>
            <a:r>
              <a:rPr lang="ru-RU" sz="3600" dirty="0" smtClean="0">
                <a:latin typeface="Arial Black" panose="020B0A04020102020204" pitchFamily="34" charset="0"/>
              </a:rPr>
              <a:t>Р= 18+6+14</a:t>
            </a:r>
          </a:p>
          <a:p>
            <a:r>
              <a:rPr lang="ru-RU" sz="3600" dirty="0" smtClean="0">
                <a:latin typeface="Arial Black" panose="020B0A04020102020204" pitchFamily="34" charset="0"/>
              </a:rPr>
              <a:t>Р=38 см </a:t>
            </a:r>
            <a:endParaRPr lang="ru-RU" sz="3600" dirty="0">
              <a:latin typeface="Arial Black" panose="020B0A040201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7584" y="5085184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 Black" panose="020B0A04020102020204" pitchFamily="34" charset="0"/>
              </a:rPr>
              <a:t>Ответ: периметр     равен 38 см.</a:t>
            </a:r>
            <a:endParaRPr lang="ru-RU" sz="3600" dirty="0">
              <a:latin typeface="Arial Black" panose="020B0A04020102020204" pitchFamily="34" charset="0"/>
            </a:endParaRPr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5292080" y="5157192"/>
            <a:ext cx="504056" cy="5281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555776" y="5926393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 = 18 + 18: 6 + 14 </a:t>
            </a:r>
            <a:endParaRPr lang="ru-RU" sz="3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613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  <p:bldP spid="17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1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</TotalTime>
  <Words>455</Words>
  <Application>Microsoft Office PowerPoint</Application>
  <PresentationFormat>Экран (4:3)</PresentationFormat>
  <Paragraphs>76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Представьте в виде суммы разрядных слагаемых числа </vt:lpstr>
      <vt:lpstr> Вычисли. </vt:lpstr>
      <vt:lpstr>Логическая разминка</vt:lpstr>
      <vt:lpstr>       Вдоль одной стороны огорода надо поставить изгородь. Длина огорода 10 м. Сколько потребуется столбов. Чтобы поставить их по длине огорода на расстоянии 2 м друг от друга?       </vt:lpstr>
      <vt:lpstr> Дополни и реши задачи.  </vt:lpstr>
      <vt:lpstr>Сколько десятков в 1 сотне? </vt:lpstr>
      <vt:lpstr> №1 стр. 51</vt:lpstr>
      <vt:lpstr>№6 стр. 51 </vt:lpstr>
      <vt:lpstr>Презентация PowerPoint</vt:lpstr>
      <vt:lpstr>Оцени себя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61</cp:revision>
  <dcterms:created xsi:type="dcterms:W3CDTF">2014-07-09T08:33:20Z</dcterms:created>
  <dcterms:modified xsi:type="dcterms:W3CDTF">2018-04-07T13:43:48Z</dcterms:modified>
</cp:coreProperties>
</file>