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2" r:id="rId6"/>
    <p:sldId id="264" r:id="rId7"/>
    <p:sldId id="259" r:id="rId8"/>
    <p:sldId id="261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B438C5-BD46-46D2-B1C8-96DAF522FE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8842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410445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Comic Sans MS" pitchFamily="66" charset="0"/>
              </a:rPr>
              <a:t>Значение опорно-двигательной системы.</a:t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b="1" dirty="0" smtClean="0">
                <a:latin typeface="Comic Sans MS" pitchFamily="66" charset="0"/>
              </a:rPr>
              <a:t>Осанка</a:t>
            </a:r>
            <a:endParaRPr lang="ru-RU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0940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ОДС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АКТИВНАЯ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Comic Sans MS" pitchFamily="66" charset="0"/>
              </a:rPr>
              <a:t>ПАССИВНАЯ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457" y="2449587"/>
            <a:ext cx="2505673" cy="3401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531" y="2431471"/>
            <a:ext cx="1504762" cy="3438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2461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4" descr="06588885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34202" y="248478"/>
            <a:ext cx="4707650" cy="627686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1520" y="83671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itchFamily="66" charset="0"/>
              </a:rPr>
              <a:t>Возможно ли это?...</a:t>
            </a:r>
            <a:endParaRPr lang="ru-RU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7328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45" name="Object 13"/>
          <p:cNvGraphicFramePr>
            <a:graphicFrameLocks noGrp="1" noChangeAspect="1"/>
          </p:cNvGraphicFramePr>
          <p:nvPr>
            <p:ph sz="half" idx="1"/>
          </p:nvPr>
        </p:nvGraphicFramePr>
        <p:xfrm>
          <a:off x="323850" y="1142985"/>
          <a:ext cx="3525838" cy="48784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Точечный рисунок" r:id="rId3" imgW="4409524" imgH="5257143" progId="PBrush">
                  <p:embed/>
                </p:oleObj>
              </mc:Choice>
              <mc:Fallback>
                <p:oleObj name="Точечный рисунок" r:id="rId3" imgW="4409524" imgH="5257143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DFDFD"/>
                          </a:clrFrom>
                          <a:clrTo>
                            <a:srgbClr val="FDFDFD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850" y="1142985"/>
                        <a:ext cx="3525838" cy="487840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38" y="357188"/>
            <a:ext cx="7772400" cy="642937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/>
              <a:t> </a:t>
            </a:r>
            <a:r>
              <a:rPr lang="ru-RU" sz="4000" b="1" dirty="0" smtClean="0">
                <a:solidFill>
                  <a:srgbClr val="0000CC"/>
                </a:solidFill>
                <a:latin typeface="Monotype Corsiva" pitchFamily="66" charset="0"/>
              </a:rPr>
              <a:t>Функции активной части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787900" y="1071546"/>
            <a:ext cx="4097338" cy="5357829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100" b="1" i="1" dirty="0" smtClean="0">
                <a:solidFill>
                  <a:srgbClr val="FF0000"/>
                </a:solidFill>
                <a:effectLst/>
                <a:cs typeface="Times New Roman" pitchFamily="18" charset="0"/>
              </a:rPr>
              <a:t>Формообразующая</a:t>
            </a:r>
            <a:r>
              <a:rPr lang="ru-RU" sz="2100" b="1" i="1" u="sng" dirty="0" smtClean="0">
                <a:solidFill>
                  <a:srgbClr val="2D1A80"/>
                </a:solidFill>
                <a:effectLst/>
                <a:cs typeface="Times New Roman" pitchFamily="18" charset="0"/>
              </a:rPr>
              <a:t> </a:t>
            </a:r>
            <a:endParaRPr lang="ru-RU" sz="2100" b="1" i="1" u="sng" dirty="0" smtClean="0">
              <a:solidFill>
                <a:srgbClr val="2D1A80"/>
              </a:solidFill>
              <a:effectLst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100" i="1" dirty="0" smtClean="0">
                <a:solidFill>
                  <a:srgbClr val="2D1A80"/>
                </a:solidFill>
                <a:effectLst/>
              </a:rPr>
              <a:t>       </a:t>
            </a:r>
            <a:r>
              <a:rPr lang="ru-RU" sz="2100" i="1" dirty="0" smtClean="0">
                <a:solidFill>
                  <a:srgbClr val="2D1A80"/>
                </a:solidFill>
                <a:effectLst/>
                <a:cs typeface="Times New Roman" pitchFamily="18" charset="0"/>
              </a:rPr>
              <a:t>определяет форму и размеры тела.</a:t>
            </a:r>
            <a:endParaRPr lang="ru-RU" sz="2100" i="1" dirty="0" smtClean="0">
              <a:solidFill>
                <a:srgbClr val="2D1A80"/>
              </a:solidFill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100" b="1" i="1" dirty="0" smtClean="0">
                <a:solidFill>
                  <a:srgbClr val="FF0000"/>
                </a:solidFill>
                <a:effectLst/>
                <a:cs typeface="Times New Roman" pitchFamily="18" charset="0"/>
              </a:rPr>
              <a:t>Защитная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100" i="1" dirty="0" smtClean="0">
                <a:solidFill>
                  <a:srgbClr val="2D1A80"/>
                </a:solidFill>
                <a:effectLst/>
              </a:rPr>
              <a:t>       </a:t>
            </a:r>
            <a:r>
              <a:rPr lang="ru-RU" sz="2100" i="1" dirty="0" smtClean="0">
                <a:solidFill>
                  <a:srgbClr val="2D1A80"/>
                </a:solidFill>
                <a:effectLst/>
                <a:cs typeface="Times New Roman" pitchFamily="18" charset="0"/>
              </a:rPr>
              <a:t>создаёт полости тела для защиты внутренних органов.</a:t>
            </a:r>
            <a:endParaRPr lang="ru-RU" sz="2100" i="1" dirty="0" smtClean="0">
              <a:solidFill>
                <a:srgbClr val="2D1A80"/>
              </a:solidFill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100" b="1" i="1" dirty="0" smtClean="0">
                <a:solidFill>
                  <a:srgbClr val="FF0000"/>
                </a:solidFill>
                <a:effectLst/>
                <a:cs typeface="Times New Roman" pitchFamily="18" charset="0"/>
              </a:rPr>
              <a:t>Двигательная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100" i="1" dirty="0" smtClean="0">
                <a:solidFill>
                  <a:srgbClr val="2D1A80"/>
                </a:solidFill>
                <a:effectLst/>
              </a:rPr>
              <a:t>       </a:t>
            </a:r>
            <a:r>
              <a:rPr lang="ru-RU" sz="2100" i="1" dirty="0" smtClean="0">
                <a:solidFill>
                  <a:srgbClr val="2D1A80"/>
                </a:solidFill>
                <a:effectLst/>
                <a:cs typeface="Times New Roman" pitchFamily="18" charset="0"/>
              </a:rPr>
              <a:t>обеспечивает передвижение тела и его частей в пространстве.</a:t>
            </a:r>
            <a:endParaRPr lang="ru-RU" sz="2100" i="1" dirty="0" smtClean="0">
              <a:solidFill>
                <a:srgbClr val="2D1A80"/>
              </a:solidFill>
              <a:effectLst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sz="2100" b="1" i="1" dirty="0" smtClean="0">
                <a:solidFill>
                  <a:srgbClr val="FF0000"/>
                </a:solidFill>
                <a:effectLst/>
                <a:cs typeface="Times New Roman" pitchFamily="18" charset="0"/>
              </a:rPr>
              <a:t>Энергетическая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100" i="1" dirty="0" smtClean="0">
                <a:solidFill>
                  <a:srgbClr val="2D1A80"/>
                </a:solidFill>
                <a:effectLst/>
              </a:rPr>
              <a:t>       </a:t>
            </a:r>
            <a:r>
              <a:rPr lang="ru-RU" sz="2100" i="1" dirty="0" smtClean="0">
                <a:solidFill>
                  <a:srgbClr val="2D1A80"/>
                </a:solidFill>
                <a:effectLst/>
                <a:cs typeface="Times New Roman" pitchFamily="18" charset="0"/>
              </a:rPr>
              <a:t>превращает химическую энергию в механическую и тепловую.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z="2100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z="2000" dirty="0" smtClean="0"/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z="2000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sz="2000" dirty="0" smtClean="0"/>
          </a:p>
        </p:txBody>
      </p:sp>
      <p:sp>
        <p:nvSpPr>
          <p:cNvPr id="18439" name="Line 7"/>
          <p:cNvSpPr>
            <a:spLocks noChangeShapeType="1"/>
          </p:cNvSpPr>
          <p:nvPr/>
        </p:nvSpPr>
        <p:spPr bwMode="ltGray">
          <a:xfrm flipV="1">
            <a:off x="3348038" y="1500174"/>
            <a:ext cx="1366838" cy="1784364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ltGray">
          <a:xfrm flipV="1">
            <a:off x="3348038" y="2357430"/>
            <a:ext cx="1366838" cy="927108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ltGray">
          <a:xfrm flipV="1">
            <a:off x="3348038" y="3214686"/>
            <a:ext cx="1366838" cy="6985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ltGray">
          <a:xfrm>
            <a:off x="3348038" y="3284539"/>
            <a:ext cx="1438276" cy="1144594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 wrap="none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1467639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4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4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4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4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43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4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43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6" grpId="0" build="p" autoUpdateAnimBg="0" advAuto="1000"/>
      <p:bldP spid="18439" grpId="0" animBg="1"/>
      <p:bldP spid="18440" grpId="0" animBg="1"/>
      <p:bldP spid="18441" grpId="0" animBg="1"/>
      <p:bldP spid="1844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26" name="Object 18"/>
          <p:cNvGraphicFramePr>
            <a:graphicFrameLocks noGrp="1" noChangeAspect="1"/>
          </p:cNvGraphicFramePr>
          <p:nvPr>
            <p:ph sz="half" idx="1"/>
          </p:nvPr>
        </p:nvGraphicFramePr>
        <p:xfrm>
          <a:off x="928662" y="1142984"/>
          <a:ext cx="2000264" cy="50006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Точечный рисунок" r:id="rId3" imgW="1448002" imgH="3619048" progId="PBrush">
                  <p:embed/>
                </p:oleObj>
              </mc:Choice>
              <mc:Fallback>
                <p:oleObj name="Точечный рисунок" r:id="rId3" imgW="1448002" imgH="3619048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8C8C6B"/>
                          </a:clrFrom>
                          <a:clrTo>
                            <a:srgbClr val="8C8C6B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62" y="1142984"/>
                        <a:ext cx="2000264" cy="500066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>
          <a:xfrm>
            <a:off x="642910" y="0"/>
            <a:ext cx="7772400" cy="11430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i="1" dirty="0" smtClean="0">
                <a:solidFill>
                  <a:srgbClr val="0000CC"/>
                </a:solidFill>
                <a:latin typeface="Monotype Corsiva" pitchFamily="66" charset="0"/>
              </a:rPr>
              <a:t>Функции пассивной части</a:t>
            </a:r>
          </a:p>
        </p:txBody>
      </p:sp>
      <p:sp>
        <p:nvSpPr>
          <p:cNvPr id="17424" name="Rectangle 16"/>
          <p:cNvSpPr>
            <a:spLocks noGrp="1" noChangeArrowheads="1"/>
          </p:cNvSpPr>
          <p:nvPr>
            <p:ph type="body" sz="half" idx="2"/>
          </p:nvPr>
        </p:nvSpPr>
        <p:spPr>
          <a:xfrm>
            <a:off x="3924300" y="1071547"/>
            <a:ext cx="4791104" cy="5176854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b="1" i="1" dirty="0" smtClean="0">
                <a:solidFill>
                  <a:srgbClr val="FF0000"/>
                </a:solidFill>
              </a:rPr>
              <a:t>Двигательная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i="1" dirty="0" smtClean="0">
                <a:solidFill>
                  <a:srgbClr val="2D1A80"/>
                </a:solidFill>
              </a:rPr>
              <a:t>     (обеспечивает передвижение тела и его частей в пространстве).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i="1" dirty="0" smtClean="0">
                <a:solidFill>
                  <a:srgbClr val="FF0000"/>
                </a:solidFill>
              </a:rPr>
              <a:t>Защитная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i="1" dirty="0" smtClean="0">
                <a:solidFill>
                  <a:srgbClr val="2D1A80"/>
                </a:solidFill>
              </a:rPr>
              <a:t>     (создаёт полости тела защиты внутренних органов).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i="1" dirty="0" smtClean="0">
                <a:solidFill>
                  <a:srgbClr val="FF0000"/>
                </a:solidFill>
              </a:rPr>
              <a:t>Формообразующая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i="1" dirty="0" smtClean="0">
                <a:solidFill>
                  <a:srgbClr val="2D1A80"/>
                </a:solidFill>
              </a:rPr>
              <a:t>      (определяет форму и размеры тела).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i="1" dirty="0" smtClean="0">
                <a:solidFill>
                  <a:srgbClr val="FF0000"/>
                </a:solidFill>
              </a:rPr>
              <a:t>Опорная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i="1" dirty="0" smtClean="0">
                <a:solidFill>
                  <a:srgbClr val="2D1A80"/>
                </a:solidFill>
              </a:rPr>
              <a:t>       (опорный остов организма).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i="1" dirty="0" smtClean="0">
                <a:solidFill>
                  <a:srgbClr val="FF0000"/>
                </a:solidFill>
              </a:rPr>
              <a:t>Кроветворная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i="1" dirty="0" smtClean="0">
                <a:solidFill>
                  <a:srgbClr val="2D1A80"/>
                </a:solidFill>
              </a:rPr>
              <a:t>      (красный костный мозг – источник клеток крови).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b="1" i="1" dirty="0" smtClean="0">
                <a:solidFill>
                  <a:srgbClr val="FF0000"/>
                </a:solidFill>
              </a:rPr>
              <a:t>Обменная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i="1" dirty="0" smtClean="0">
                <a:solidFill>
                  <a:srgbClr val="2D1A80"/>
                </a:solidFill>
              </a:rPr>
              <a:t>      (кости – источник </a:t>
            </a:r>
            <a:r>
              <a:rPr lang="en-US" sz="2000" i="1" dirty="0" smtClean="0">
                <a:solidFill>
                  <a:srgbClr val="2D1A80"/>
                </a:solidFill>
              </a:rPr>
              <a:t>Ca</a:t>
            </a:r>
            <a:r>
              <a:rPr lang="ru-RU" sz="2000" i="1" dirty="0" smtClean="0">
                <a:solidFill>
                  <a:srgbClr val="2D1A80"/>
                </a:solidFill>
              </a:rPr>
              <a:t>, F и других минеральных веществ).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dirty="0" smtClean="0"/>
          </a:p>
        </p:txBody>
      </p:sp>
      <p:sp>
        <p:nvSpPr>
          <p:cNvPr id="17431" name="Freeform 23"/>
          <p:cNvSpPr>
            <a:spLocks/>
          </p:cNvSpPr>
          <p:nvPr/>
        </p:nvSpPr>
        <p:spPr bwMode="auto">
          <a:xfrm>
            <a:off x="642910" y="1214422"/>
            <a:ext cx="720725" cy="4608513"/>
          </a:xfrm>
          <a:custGeom>
            <a:avLst/>
            <a:gdLst>
              <a:gd name="T0" fmla="*/ 2147483647 w 454"/>
              <a:gd name="T1" fmla="*/ 0 h 2903"/>
              <a:gd name="T2" fmla="*/ 0 w 454"/>
              <a:gd name="T3" fmla="*/ 2147483647 h 2903"/>
              <a:gd name="T4" fmla="*/ 2147483647 w 454"/>
              <a:gd name="T5" fmla="*/ 2147483647 h 2903"/>
              <a:gd name="T6" fmla="*/ 0 60000 65536"/>
              <a:gd name="T7" fmla="*/ 0 60000 65536"/>
              <a:gd name="T8" fmla="*/ 0 60000 65536"/>
              <a:gd name="T9" fmla="*/ 0 w 454"/>
              <a:gd name="T10" fmla="*/ 0 h 2903"/>
              <a:gd name="T11" fmla="*/ 454 w 454"/>
              <a:gd name="T12" fmla="*/ 2903 h 290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454" h="2903">
                <a:moveTo>
                  <a:pt x="454" y="0"/>
                </a:moveTo>
                <a:lnTo>
                  <a:pt x="0" y="1451"/>
                </a:lnTo>
                <a:lnTo>
                  <a:pt x="318" y="2903"/>
                </a:lnTo>
              </a:path>
            </a:pathLst>
          </a:custGeom>
          <a:noFill/>
          <a:ln w="15875" cap="flat" cmpd="sng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wrap="none"/>
          <a:lstStyle/>
          <a:p>
            <a:endParaRPr lang="ru-RU"/>
          </a:p>
        </p:txBody>
      </p:sp>
      <p:sp>
        <p:nvSpPr>
          <p:cNvPr id="17432" name="Text Box 24"/>
          <p:cNvSpPr txBox="1">
            <a:spLocks noChangeArrowheads="1"/>
          </p:cNvSpPr>
          <p:nvPr/>
        </p:nvSpPr>
        <p:spPr bwMode="auto">
          <a:xfrm rot="-5400000">
            <a:off x="-163387" y="3493443"/>
            <a:ext cx="11427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i="1" dirty="0">
                <a:solidFill>
                  <a:srgbClr val="008000"/>
                </a:solidFill>
                <a:hlinkClick r:id="" action="ppaction://noaction"/>
              </a:rPr>
              <a:t>скелет</a:t>
            </a:r>
            <a:endParaRPr lang="ru-RU" sz="2400" i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236230"/>
      </p:ext>
    </p:extLst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4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4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4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4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4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4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4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4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4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4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4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4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4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4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4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4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4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4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4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4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74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4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4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74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4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74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4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42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000"/>
                            </p:stCondLst>
                            <p:childTnLst>
                              <p:par>
                                <p:cTn id="7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4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4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74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74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6500"/>
                            </p:stCondLst>
                            <p:childTnLst>
                              <p:par>
                                <p:cTn id="8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4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4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74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74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000"/>
                            </p:stCondLst>
                            <p:childTnLst>
                              <p:par>
                                <p:cTn id="93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74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74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74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74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500"/>
                            </p:stCondLst>
                            <p:childTnLst>
                              <p:par>
                                <p:cTn id="100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74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74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74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74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autoUpdateAnimBg="0"/>
      <p:bldP spid="17424" grpId="0" build="p"/>
      <p:bldP spid="17431" grpId="0" animBg="1"/>
      <p:bldP spid="174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ОСАНКА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600200"/>
            <a:ext cx="6984776" cy="4525963"/>
          </a:xfrm>
        </p:spPr>
        <p:txBody>
          <a:bodyPr/>
          <a:lstStyle/>
          <a:p>
            <a:pPr marL="1096963" lvl="3" indent="-173038" algn="ctr" fontAlgn="base">
              <a:spcAft>
                <a:spcPct val="0"/>
              </a:spcAft>
              <a:buClr>
                <a:srgbClr val="E66C7D"/>
              </a:buClr>
              <a:buNone/>
            </a:pPr>
            <a:r>
              <a:rPr lang="ru-RU" sz="4000" dirty="0">
                <a:solidFill>
                  <a:prstClr val="black"/>
                </a:solidFill>
                <a:latin typeface="Comic Sans MS" pitchFamily="66" charset="0"/>
              </a:rPr>
              <a:t>привычное положение тела при стоянии, сидении и ходьбе.</a:t>
            </a:r>
            <a:endParaRPr lang="ru-RU" sz="4000" dirty="0">
              <a:solidFill>
                <a:srgbClr val="F0AD00"/>
              </a:solidFill>
              <a:latin typeface="Comic Sans MS" pitchFamily="66" charset="0"/>
            </a:endParaRPr>
          </a:p>
          <a:p>
            <a:pPr marL="1096963" lvl="3" indent="-173038" fontAlgn="base">
              <a:spcAft>
                <a:spcPct val="0"/>
              </a:spcAft>
              <a:buClr>
                <a:srgbClr val="E66C7D"/>
              </a:buClr>
              <a:buNone/>
            </a:pPr>
            <a:endParaRPr lang="ru-RU" sz="4000" dirty="0">
              <a:solidFill>
                <a:prstClr val="black"/>
              </a:solidFill>
              <a:latin typeface="Corbe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40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&amp;Rcy;&amp;iecy;&amp;acy;&amp;bcy;&amp;icy;&amp;lcy;&amp;icy;&amp;tcy;&amp;acy;&amp;tscy;&amp;icy;&amp;yacy; &amp;ucy; &amp;dcy;&amp;iecy;&amp;tcy;&amp;iecy;&amp;jcy; &amp;pcy;&amp;rcy;&amp;icy; &amp;ncy;&amp;acy;&amp;rcy;&amp;ucy;&amp;shcy;&amp;iecy;&amp;ncy;&amp;icy;&amp;icy; &amp;ocy;&amp;scy;&amp;acy;&amp;ncy;&amp;kcy;&amp;icy; &amp;icy; &amp;scy;&amp;kcy;&amp;ocy;&amp;lcy;&amp;icy;&amp;ocy;&amp;zcy;&amp;iecy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34385"/>
            <a:ext cx="7505793" cy="6254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655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Comic Sans MS" pitchFamily="66" charset="0"/>
              </a:rPr>
              <a:t>Мой биологический возраст</a:t>
            </a:r>
            <a:br>
              <a:rPr lang="ru-RU" dirty="0">
                <a:latin typeface="Comic Sans MS" pitchFamily="66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124744"/>
            <a:ext cx="4038600" cy="5001419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sz="5100" b="1" dirty="0" smtClean="0">
                <a:latin typeface="Comic Sans MS" pitchFamily="66" charset="0"/>
              </a:rPr>
              <a:t>1.Суставы</a:t>
            </a:r>
            <a:endParaRPr lang="ru-RU" sz="5100" b="1" dirty="0">
              <a:latin typeface="Comic Sans MS" pitchFamily="66" charset="0"/>
            </a:endParaRPr>
          </a:p>
          <a:p>
            <a:pPr marL="0" indent="0">
              <a:buNone/>
            </a:pPr>
            <a:r>
              <a:rPr lang="ru-RU" sz="3400" dirty="0">
                <a:latin typeface="Comic Sans MS" pitchFamily="66" charset="0"/>
              </a:rPr>
              <a:t>Заведите обе руки за спину: одну снизу, вторую через плечо. Попытайтесь на уровне лопаток соединить пальцы рук. Что получилось?</a:t>
            </a:r>
          </a:p>
          <a:p>
            <a:pPr marL="0" indent="0">
              <a:buNone/>
            </a:pPr>
            <a:r>
              <a:rPr lang="ru-RU" sz="3400" dirty="0">
                <a:latin typeface="Comic Sans MS" pitchFamily="66" charset="0"/>
              </a:rPr>
              <a:t>а) Легко сцепили пальцы в «замок» – вашим суставам 20 лет;</a:t>
            </a:r>
          </a:p>
          <a:p>
            <a:pPr marL="0" indent="0">
              <a:buNone/>
            </a:pPr>
            <a:r>
              <a:rPr lang="ru-RU" sz="3400" dirty="0">
                <a:latin typeface="Comic Sans MS" pitchFamily="66" charset="0"/>
              </a:rPr>
              <a:t>б) Пальцы соприкоснулись, но сцепить не вышло – 30 лет;</a:t>
            </a:r>
          </a:p>
          <a:p>
            <a:pPr marL="0" indent="0">
              <a:buNone/>
            </a:pPr>
            <a:r>
              <a:rPr lang="ru-RU" sz="3400" dirty="0">
                <a:latin typeface="Comic Sans MS" pitchFamily="66" charset="0"/>
              </a:rPr>
              <a:t>в) Ладони близко, но пальцы не касаются – 40 лет;</a:t>
            </a:r>
          </a:p>
          <a:p>
            <a:pPr marL="0" indent="0">
              <a:buNone/>
            </a:pPr>
            <a:r>
              <a:rPr lang="ru-RU" sz="3400" dirty="0">
                <a:latin typeface="Comic Sans MS" pitchFamily="66" charset="0"/>
              </a:rPr>
              <a:t>г) Ладони за спиной, но довольно далеко друг от друга – 50 лет;</a:t>
            </a:r>
          </a:p>
          <a:p>
            <a:pPr marL="0" indent="0">
              <a:buNone/>
            </a:pPr>
            <a:r>
              <a:rPr lang="ru-RU" sz="3400" dirty="0">
                <a:latin typeface="Comic Sans MS" pitchFamily="66" charset="0"/>
              </a:rPr>
              <a:t>д) Еле-еле завели ладони за спину – 60 лет;</a:t>
            </a:r>
          </a:p>
          <a:p>
            <a:pPr marL="0" indent="0">
              <a:buNone/>
            </a:pPr>
            <a:r>
              <a:rPr lang="ru-RU" sz="3400" dirty="0">
                <a:latin typeface="Comic Sans MS" pitchFamily="66" charset="0"/>
              </a:rPr>
              <a:t>е) Не получается завести за спину обе руки – 70 лет.</a:t>
            </a:r>
          </a:p>
          <a:p>
            <a:pPr marL="0" indent="0" algn="ctr">
              <a:buNone/>
            </a:pPr>
            <a:endParaRPr lang="ru-RU" dirty="0">
              <a:latin typeface="Comic Sans MS" pitchFamily="66" charset="0"/>
            </a:endParaRPr>
          </a:p>
          <a:p>
            <a:pPr marL="0" indent="0" algn="ctr">
              <a:buNone/>
            </a:pPr>
            <a:endParaRPr lang="ru-RU" dirty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dirty="0">
                <a:latin typeface="Comic Sans MS" pitchFamily="66" charset="0"/>
              </a:rPr>
              <a:t>		</a:t>
            </a:r>
          </a:p>
          <a:p>
            <a:pPr marL="0" indent="0" algn="ctr">
              <a:buNone/>
            </a:pPr>
            <a:r>
              <a:rPr lang="ru-RU" dirty="0">
                <a:latin typeface="Comic Sans MS" pitchFamily="66" charset="0"/>
              </a:rPr>
              <a:t>	</a:t>
            </a:r>
          </a:p>
          <a:p>
            <a:pPr marL="0" indent="0" algn="ctr">
              <a:buNone/>
            </a:pPr>
            <a:endParaRPr lang="ru-RU" dirty="0">
              <a:latin typeface="Comic Sans MS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1124744"/>
            <a:ext cx="4038600" cy="5001419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buNone/>
            </a:pPr>
            <a:r>
              <a:rPr lang="ru-RU" sz="5100" b="1" dirty="0">
                <a:latin typeface="Comic Sans MS" pitchFamily="66" charset="0"/>
              </a:rPr>
              <a:t>2. Связки и сухожилия</a:t>
            </a:r>
          </a:p>
          <a:p>
            <a:pPr marL="0" indent="0">
              <a:buNone/>
            </a:pPr>
            <a:r>
              <a:rPr lang="ru-RU" sz="3400" dirty="0">
                <a:latin typeface="Comic Sans MS" pitchFamily="66" charset="0"/>
              </a:rPr>
              <a:t>Стоя, наклонитесь вперед, можно согнуть колени. Куда вы дотянулись ладонями?</a:t>
            </a:r>
          </a:p>
          <a:p>
            <a:pPr marL="0" indent="0">
              <a:buNone/>
            </a:pPr>
            <a:r>
              <a:rPr lang="ru-RU" sz="3400" dirty="0">
                <a:latin typeface="Comic Sans MS" pitchFamily="66" charset="0"/>
              </a:rPr>
              <a:t>а) Положили ладони на пол – вашим связкам 20 лет;</a:t>
            </a:r>
          </a:p>
          <a:p>
            <a:pPr marL="0" indent="0">
              <a:buNone/>
            </a:pPr>
            <a:r>
              <a:rPr lang="ru-RU" sz="3400" dirty="0">
                <a:latin typeface="Comic Sans MS" pitchFamily="66" charset="0"/>
              </a:rPr>
              <a:t>б) Коснулись пола только пальцами, ладонями не дотянулись – 30 лет;</a:t>
            </a:r>
          </a:p>
          <a:p>
            <a:pPr marL="0" indent="0">
              <a:buNone/>
            </a:pPr>
            <a:r>
              <a:rPr lang="ru-RU" sz="3400" dirty="0">
                <a:latin typeface="Comic Sans MS" pitchFamily="66" charset="0"/>
              </a:rPr>
              <a:t>в) Дотянулись ладонями до щиколоток – 40 лет;</a:t>
            </a:r>
          </a:p>
          <a:p>
            <a:pPr marL="0" indent="0">
              <a:buNone/>
            </a:pPr>
            <a:r>
              <a:rPr lang="ru-RU" sz="3400" dirty="0">
                <a:latin typeface="Comic Sans MS" pitchFamily="66" charset="0"/>
              </a:rPr>
              <a:t>г) Положили ладони ниже колен – 50 лет;</a:t>
            </a:r>
          </a:p>
          <a:p>
            <a:pPr marL="0" indent="0">
              <a:buNone/>
            </a:pPr>
            <a:r>
              <a:rPr lang="ru-RU" sz="3400" dirty="0">
                <a:latin typeface="Comic Sans MS" pitchFamily="66" charset="0"/>
              </a:rPr>
              <a:t>д) Коснулись колен – 60 лет;</a:t>
            </a:r>
          </a:p>
          <a:p>
            <a:pPr marL="0" indent="0">
              <a:buNone/>
            </a:pPr>
            <a:r>
              <a:rPr lang="ru-RU" sz="3400" dirty="0">
                <a:latin typeface="Comic Sans MS" pitchFamily="66" charset="0"/>
              </a:rPr>
              <a:t>е) Не дотянулись до колен – 70 и старше</a:t>
            </a:r>
          </a:p>
          <a:p>
            <a:endParaRPr lang="ru-RU" sz="3400" dirty="0"/>
          </a:p>
        </p:txBody>
      </p:sp>
    </p:spTree>
    <p:extLst>
      <p:ext uri="{BB962C8B-B14F-4D97-AF65-F5344CB8AC3E}">
        <p14:creationId xmlns:p14="http://schemas.microsoft.com/office/powerpoint/2010/main" val="3414407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 algn="ctr"/>
            <a:endParaRPr lang="ru-RU" dirty="0" smtClean="0">
              <a:latin typeface="Comic Sans MS" pitchFamily="66" charset="0"/>
            </a:endParaRPr>
          </a:p>
          <a:p>
            <a:pPr algn="ctr"/>
            <a:endParaRPr lang="ru-RU" dirty="0">
              <a:latin typeface="Comic Sans MS" pitchFamily="66" charset="0"/>
            </a:endParaRPr>
          </a:p>
          <a:p>
            <a:pPr marL="0" indent="0" algn="ctr">
              <a:buNone/>
            </a:pPr>
            <a:r>
              <a:rPr lang="ru-RU" sz="4400" b="1" dirty="0" smtClean="0">
                <a:latin typeface="Comic Sans MS" pitchFamily="66" charset="0"/>
              </a:rPr>
              <a:t>Полезные советы</a:t>
            </a:r>
            <a:endParaRPr lang="ru-RU" sz="4400" b="1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6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326</Words>
  <Application>Microsoft Office PowerPoint</Application>
  <PresentationFormat>Экран (4:3)</PresentationFormat>
  <Paragraphs>56</Paragraphs>
  <Slides>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Точечный рисунок</vt:lpstr>
      <vt:lpstr>Значение опорно-двигательной системы. Осанка</vt:lpstr>
      <vt:lpstr>ОДС</vt:lpstr>
      <vt:lpstr>Презентация PowerPoint</vt:lpstr>
      <vt:lpstr> Функции активной части</vt:lpstr>
      <vt:lpstr>Функции пассивной части</vt:lpstr>
      <vt:lpstr>ОСАНКА</vt:lpstr>
      <vt:lpstr>Презентация PowerPoint</vt:lpstr>
      <vt:lpstr>Мой биологический возраст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Значение опорно-двигательной системы</dc:title>
  <dc:creator>00000000000000000000</dc:creator>
  <cp:lastModifiedBy>00000000000000000000</cp:lastModifiedBy>
  <cp:revision>10</cp:revision>
  <dcterms:created xsi:type="dcterms:W3CDTF">2017-10-24T16:28:05Z</dcterms:created>
  <dcterms:modified xsi:type="dcterms:W3CDTF">2018-04-07T11:21:38Z</dcterms:modified>
</cp:coreProperties>
</file>