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9" r:id="rId3"/>
    <p:sldId id="281" r:id="rId4"/>
    <p:sldId id="280" r:id="rId5"/>
    <p:sldId id="264" r:id="rId6"/>
    <p:sldId id="257" r:id="rId7"/>
    <p:sldId id="265" r:id="rId8"/>
    <p:sldId id="258" r:id="rId9"/>
    <p:sldId id="266" r:id="rId10"/>
    <p:sldId id="259" r:id="rId11"/>
    <p:sldId id="267" r:id="rId12"/>
    <p:sldId id="260" r:id="rId13"/>
    <p:sldId id="268" r:id="rId14"/>
    <p:sldId id="261" r:id="rId15"/>
    <p:sldId id="262" r:id="rId16"/>
    <p:sldId id="263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D16A2B84-ECA5-4127-A116-4A3A2743BC92}">
          <p14:sldIdLst>
            <p14:sldId id="256"/>
            <p14:sldId id="279"/>
            <p14:sldId id="281"/>
            <p14:sldId id="280"/>
            <p14:sldId id="264"/>
            <p14:sldId id="257"/>
            <p14:sldId id="265"/>
            <p14:sldId id="258"/>
            <p14:sldId id="266"/>
            <p14:sldId id="259"/>
            <p14:sldId id="267"/>
            <p14:sldId id="260"/>
            <p14:sldId id="268"/>
            <p14:sldId id="261"/>
            <p14:sldId id="262"/>
            <p14:sldId id="263"/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  <p14:sldId id="277"/>
            <p14:sldId id="27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E3775-9D69-4A5A-A8AE-1E58D6F855C7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03DF-0E22-47FD-ADB4-F8D8C4394A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796126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E3775-9D69-4A5A-A8AE-1E58D6F855C7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03DF-0E22-47FD-ADB4-F8D8C4394A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23134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E3775-9D69-4A5A-A8AE-1E58D6F855C7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03DF-0E22-47FD-ADB4-F8D8C4394A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58261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E3775-9D69-4A5A-A8AE-1E58D6F855C7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03DF-0E22-47FD-ADB4-F8D8C4394A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91432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E3775-9D69-4A5A-A8AE-1E58D6F855C7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03DF-0E22-47FD-ADB4-F8D8C4394A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053805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E3775-9D69-4A5A-A8AE-1E58D6F855C7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03DF-0E22-47FD-ADB4-F8D8C4394A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64839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E3775-9D69-4A5A-A8AE-1E58D6F855C7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03DF-0E22-47FD-ADB4-F8D8C4394A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677338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E3775-9D69-4A5A-A8AE-1E58D6F855C7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03DF-0E22-47FD-ADB4-F8D8C4394A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13465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E3775-9D69-4A5A-A8AE-1E58D6F855C7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03DF-0E22-47FD-ADB4-F8D8C4394A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95124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E3775-9D69-4A5A-A8AE-1E58D6F855C7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03DF-0E22-47FD-ADB4-F8D8C4394A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920163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E3775-9D69-4A5A-A8AE-1E58D6F855C7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A03DF-0E22-47FD-ADB4-F8D8C4394A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22046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8E3775-9D69-4A5A-A8AE-1E58D6F855C7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EA03DF-0E22-47FD-ADB4-F8D8C4394A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81880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Факультатив</a:t>
            </a:r>
            <a:r>
              <a:rPr lang="en-US" dirty="0" smtClean="0"/>
              <a:t> “</a:t>
            </a:r>
            <a:r>
              <a:rPr lang="en-US" dirty="0" err="1" smtClean="0"/>
              <a:t>Мастерилка</a:t>
            </a:r>
            <a:r>
              <a:rPr lang="en-US" dirty="0" smtClean="0"/>
              <a:t>”</a:t>
            </a:r>
            <a:br>
              <a:rPr lang="en-US" dirty="0" smtClean="0"/>
            </a:br>
            <a:r>
              <a:rPr lang="en-US" sz="4000" dirty="0" err="1" smtClean="0"/>
              <a:t>макетирование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</a:t>
            </a:r>
            <a:r>
              <a:rPr lang="en-US" dirty="0" err="1" smtClean="0"/>
              <a:t>одготовительная</a:t>
            </a:r>
            <a:r>
              <a:rPr lang="en-US" dirty="0" smtClean="0"/>
              <a:t> </a:t>
            </a:r>
            <a:r>
              <a:rPr lang="en-US" dirty="0" err="1" smtClean="0"/>
              <a:t>группа</a:t>
            </a:r>
            <a:r>
              <a:rPr lang="en-US" dirty="0" smtClean="0"/>
              <a:t> №12</a:t>
            </a:r>
          </a:p>
          <a:p>
            <a:r>
              <a:rPr lang="en-US" dirty="0" err="1"/>
              <a:t>в</a:t>
            </a:r>
            <a:r>
              <a:rPr lang="en-US" dirty="0" err="1" smtClean="0"/>
              <a:t>оспитатели</a:t>
            </a:r>
            <a:r>
              <a:rPr lang="en-US" dirty="0" smtClean="0"/>
              <a:t>: </a:t>
            </a:r>
            <a:r>
              <a:rPr lang="en-US" dirty="0" err="1" smtClean="0"/>
              <a:t>Добрынина</a:t>
            </a:r>
            <a:r>
              <a:rPr lang="en-US" dirty="0" smtClean="0"/>
              <a:t> Н.И.</a:t>
            </a:r>
          </a:p>
          <a:p>
            <a:r>
              <a:rPr lang="en-US" smtClean="0"/>
              <a:t>                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266700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0666"/>
          </a:xfrm>
        </p:spPr>
        <p:txBody>
          <a:bodyPr>
            <a:normAutofit/>
          </a:bodyPr>
          <a:lstStyle/>
          <a:p>
            <a:r>
              <a:rPr lang="en-US" sz="3600" dirty="0" err="1" smtClean="0"/>
              <a:t>Форма</a:t>
            </a:r>
            <a:r>
              <a:rPr lang="en-US" sz="3600" dirty="0" smtClean="0"/>
              <a:t> </a:t>
            </a:r>
            <a:r>
              <a:rPr lang="en-US" sz="3600" dirty="0" err="1" smtClean="0"/>
              <a:t>проведения</a:t>
            </a:r>
            <a:r>
              <a:rPr lang="en-US" sz="3600" dirty="0" smtClean="0"/>
              <a:t> </a:t>
            </a:r>
            <a:r>
              <a:rPr lang="en-US" sz="3600" dirty="0" err="1" smtClean="0"/>
              <a:t>факультатива</a:t>
            </a:r>
            <a:r>
              <a:rPr lang="en-US" sz="3600" dirty="0" smtClean="0"/>
              <a:t> – </a:t>
            </a:r>
            <a:r>
              <a:rPr lang="en-US" sz="3600" dirty="0" err="1" smtClean="0"/>
              <a:t>тематическая</a:t>
            </a:r>
            <a:r>
              <a:rPr lang="en-US" sz="3600" dirty="0" smtClean="0"/>
              <a:t> </a:t>
            </a:r>
            <a:r>
              <a:rPr lang="en-US" sz="3600" dirty="0" err="1" smtClean="0"/>
              <a:t>совместная</a:t>
            </a:r>
            <a:r>
              <a:rPr lang="en-US" sz="3600" dirty="0" smtClean="0"/>
              <a:t> </a:t>
            </a:r>
            <a:r>
              <a:rPr lang="en-US" sz="3600" dirty="0" err="1" smtClean="0"/>
              <a:t>деятельность</a:t>
            </a:r>
            <a:r>
              <a:rPr lang="en-US" sz="3600" dirty="0" smtClean="0"/>
              <a:t>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7455244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Администратор\Рабочий стол\Новая папка\S402133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404664"/>
            <a:ext cx="8128000" cy="609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151077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dirty="0"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Основные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работы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детьми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макетированию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en-US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dirty="0"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/>
              <a:t>Р</a:t>
            </a:r>
            <a:r>
              <a:rPr lang="en-US" sz="2000" dirty="0" err="1" smtClean="0"/>
              <a:t>азвивать</a:t>
            </a:r>
            <a:r>
              <a:rPr lang="en-US" sz="2000" dirty="0" smtClean="0"/>
              <a:t> у </a:t>
            </a:r>
            <a:r>
              <a:rPr lang="en-US" sz="2000" dirty="0" err="1" smtClean="0"/>
              <a:t>детей</a:t>
            </a:r>
            <a:r>
              <a:rPr lang="en-US" sz="2000" dirty="0" smtClean="0"/>
              <a:t> </a:t>
            </a:r>
            <a:r>
              <a:rPr lang="en-US" sz="2000" dirty="0" err="1" smtClean="0"/>
              <a:t>активный</a:t>
            </a:r>
            <a:r>
              <a:rPr lang="en-US" sz="2000" dirty="0" smtClean="0"/>
              <a:t> </a:t>
            </a:r>
            <a:r>
              <a:rPr lang="en-US" sz="2000" dirty="0" err="1" smtClean="0"/>
              <a:t>интерес</a:t>
            </a:r>
            <a:r>
              <a:rPr lang="en-US" sz="2000" dirty="0" smtClean="0"/>
              <a:t> к </a:t>
            </a:r>
            <a:r>
              <a:rPr lang="en-US" sz="2000" dirty="0" err="1" smtClean="0"/>
              <a:t>макетированию</a:t>
            </a:r>
            <a:r>
              <a:rPr lang="en-US" sz="2000" dirty="0" smtClean="0"/>
              <a:t>, </a:t>
            </a:r>
            <a:r>
              <a:rPr lang="en-US" sz="2000" dirty="0" err="1" smtClean="0"/>
              <a:t>конструированию</a:t>
            </a:r>
            <a:endParaRPr lang="en-US" sz="2000" dirty="0" smtClean="0"/>
          </a:p>
          <a:p>
            <a:r>
              <a:rPr lang="en-US" sz="2000" dirty="0" err="1" smtClean="0"/>
              <a:t>Поддерживать</a:t>
            </a:r>
            <a:r>
              <a:rPr lang="en-US" sz="2000" dirty="0" smtClean="0"/>
              <a:t> </a:t>
            </a:r>
            <a:r>
              <a:rPr lang="en-US" sz="2000" dirty="0" err="1" smtClean="0"/>
              <a:t>стремление</a:t>
            </a:r>
            <a:r>
              <a:rPr lang="en-US" sz="2000" dirty="0" smtClean="0"/>
              <a:t> </a:t>
            </a:r>
            <a:r>
              <a:rPr lang="en-US" sz="2000" dirty="0" err="1" smtClean="0"/>
              <a:t>проявлять</a:t>
            </a:r>
            <a:r>
              <a:rPr lang="en-US" sz="2000" dirty="0" smtClean="0"/>
              <a:t> </a:t>
            </a:r>
            <a:r>
              <a:rPr lang="en-US" sz="2000" dirty="0" err="1" smtClean="0"/>
              <a:t>изобретательность</a:t>
            </a:r>
            <a:r>
              <a:rPr lang="en-US" sz="2000" dirty="0" smtClean="0"/>
              <a:t>, </a:t>
            </a:r>
            <a:r>
              <a:rPr lang="en-US" sz="2000" dirty="0" err="1" smtClean="0"/>
              <a:t>экспериментирование</a:t>
            </a:r>
            <a:endParaRPr lang="en-US" sz="2000" dirty="0" smtClean="0"/>
          </a:p>
          <a:p>
            <a:r>
              <a:rPr lang="en-US" sz="2000" dirty="0" err="1" smtClean="0"/>
              <a:t>Развивать</a:t>
            </a:r>
            <a:r>
              <a:rPr lang="en-US" sz="2000" dirty="0" smtClean="0"/>
              <a:t> </a:t>
            </a:r>
            <a:r>
              <a:rPr lang="en-US" sz="2000" dirty="0" err="1" smtClean="0"/>
              <a:t>умение</a:t>
            </a:r>
            <a:r>
              <a:rPr lang="en-US" sz="2000" dirty="0" smtClean="0"/>
              <a:t> </a:t>
            </a:r>
            <a:r>
              <a:rPr lang="en-US" sz="2000" dirty="0" err="1" smtClean="0"/>
              <a:t>самостоятельно</a:t>
            </a:r>
            <a:r>
              <a:rPr lang="en-US" sz="2000" dirty="0" smtClean="0"/>
              <a:t> </a:t>
            </a:r>
            <a:r>
              <a:rPr lang="en-US" sz="2000" dirty="0" err="1" smtClean="0"/>
              <a:t>анализировать</a:t>
            </a:r>
            <a:r>
              <a:rPr lang="en-US" sz="2000" dirty="0" smtClean="0"/>
              <a:t> </a:t>
            </a:r>
            <a:r>
              <a:rPr lang="en-US" sz="2000" dirty="0" err="1" smtClean="0"/>
              <a:t>конструкторские</a:t>
            </a:r>
            <a:r>
              <a:rPr lang="en-US" sz="2000" dirty="0" smtClean="0"/>
              <a:t> </a:t>
            </a:r>
            <a:r>
              <a:rPr lang="en-US" sz="2000" dirty="0" err="1" smtClean="0"/>
              <a:t>чертежи</a:t>
            </a:r>
            <a:r>
              <a:rPr lang="en-US" sz="2000" dirty="0" smtClean="0"/>
              <a:t>, </a:t>
            </a:r>
            <a:r>
              <a:rPr lang="en-US" sz="2000" dirty="0" err="1" smtClean="0"/>
              <a:t>рисунки</a:t>
            </a:r>
            <a:r>
              <a:rPr lang="en-US" sz="2000" dirty="0" smtClean="0"/>
              <a:t>, </a:t>
            </a:r>
            <a:r>
              <a:rPr lang="en-US" sz="2000" dirty="0" err="1" smtClean="0"/>
              <a:t>схемы</a:t>
            </a:r>
            <a:endParaRPr lang="en-US" sz="2000" dirty="0" smtClean="0"/>
          </a:p>
          <a:p>
            <a:r>
              <a:rPr lang="en-US" sz="2000" dirty="0" err="1" smtClean="0"/>
              <a:t>Определять</a:t>
            </a:r>
            <a:r>
              <a:rPr lang="en-US" sz="2000" dirty="0" smtClean="0"/>
              <a:t> </a:t>
            </a:r>
            <a:r>
              <a:rPr lang="en-US" sz="2000" dirty="0" err="1" smtClean="0"/>
              <a:t>назначение</a:t>
            </a:r>
            <a:r>
              <a:rPr lang="en-US" sz="2000" dirty="0" smtClean="0"/>
              <a:t> </a:t>
            </a:r>
            <a:r>
              <a:rPr lang="en-US" sz="2000" dirty="0" err="1" smtClean="0"/>
              <a:t>частей</a:t>
            </a:r>
            <a:r>
              <a:rPr lang="en-US" sz="2000" dirty="0" smtClean="0"/>
              <a:t> </a:t>
            </a:r>
            <a:r>
              <a:rPr lang="en-US" sz="2000" dirty="0" err="1" smtClean="0"/>
              <a:t>предметов</a:t>
            </a:r>
            <a:r>
              <a:rPr lang="en-US" sz="2000" dirty="0" smtClean="0"/>
              <a:t>, </a:t>
            </a:r>
            <a:r>
              <a:rPr lang="en-US" sz="2000" dirty="0" err="1" smtClean="0"/>
              <a:t>их</a:t>
            </a:r>
            <a:r>
              <a:rPr lang="en-US" sz="2000" dirty="0" smtClean="0"/>
              <a:t> </a:t>
            </a:r>
            <a:r>
              <a:rPr lang="en-US" sz="2000" dirty="0" err="1" smtClean="0"/>
              <a:t>пространственное</a:t>
            </a:r>
            <a:r>
              <a:rPr lang="en-US" sz="2000" dirty="0" smtClean="0"/>
              <a:t> </a:t>
            </a:r>
            <a:r>
              <a:rPr lang="en-US" sz="2000" dirty="0" err="1" smtClean="0"/>
              <a:t>расположение</a:t>
            </a:r>
            <a:endParaRPr lang="en-US" sz="2000" dirty="0" smtClean="0"/>
          </a:p>
          <a:p>
            <a:r>
              <a:rPr lang="en-US" sz="2000" dirty="0" err="1" smtClean="0"/>
              <a:t>Развивать</a:t>
            </a:r>
            <a:r>
              <a:rPr lang="en-US" sz="2000" dirty="0" smtClean="0"/>
              <a:t> </a:t>
            </a:r>
            <a:r>
              <a:rPr lang="en-US" sz="2000" dirty="0" err="1" smtClean="0"/>
              <a:t>эстетический</a:t>
            </a:r>
            <a:r>
              <a:rPr lang="en-US" sz="2000" dirty="0" smtClean="0"/>
              <a:t> </a:t>
            </a:r>
            <a:r>
              <a:rPr lang="en-US" sz="2000" dirty="0" err="1" smtClean="0"/>
              <a:t>вкус</a:t>
            </a:r>
            <a:r>
              <a:rPr lang="en-US" sz="2000" dirty="0" smtClean="0"/>
              <a:t> в </a:t>
            </a:r>
            <a:r>
              <a:rPr lang="en-US" sz="2000" dirty="0" err="1" smtClean="0"/>
              <a:t>процессе</a:t>
            </a:r>
            <a:r>
              <a:rPr lang="en-US" sz="2000" dirty="0" smtClean="0"/>
              <a:t> </a:t>
            </a:r>
            <a:r>
              <a:rPr lang="en-US" sz="2000" dirty="0" err="1" smtClean="0"/>
              <a:t>оформления</a:t>
            </a:r>
            <a:r>
              <a:rPr lang="en-US" sz="2000" dirty="0" smtClean="0"/>
              <a:t> </a:t>
            </a:r>
            <a:r>
              <a:rPr lang="en-US" sz="2000" dirty="0" err="1" smtClean="0"/>
              <a:t>сооружения</a:t>
            </a:r>
            <a:r>
              <a:rPr lang="en-US" sz="2000" dirty="0" smtClean="0"/>
              <a:t> </a:t>
            </a:r>
            <a:r>
              <a:rPr lang="en-US" sz="2000" dirty="0" err="1" smtClean="0"/>
              <a:t>дополнительными</a:t>
            </a:r>
            <a:r>
              <a:rPr lang="en-US" sz="2000" dirty="0" smtClean="0"/>
              <a:t> </a:t>
            </a:r>
            <a:r>
              <a:rPr lang="en-US" sz="2000" dirty="0" err="1" smtClean="0"/>
              <a:t>материалами</a:t>
            </a:r>
            <a:endParaRPr lang="en-US" sz="2000" dirty="0" smtClean="0"/>
          </a:p>
          <a:p>
            <a:r>
              <a:rPr lang="en-US" sz="2000" dirty="0" err="1" smtClean="0"/>
              <a:t>Упражнять</a:t>
            </a:r>
            <a:r>
              <a:rPr lang="en-US" sz="2000" dirty="0" smtClean="0"/>
              <a:t> </a:t>
            </a:r>
            <a:r>
              <a:rPr lang="en-US" sz="2000" dirty="0" err="1" smtClean="0"/>
              <a:t>детей</a:t>
            </a:r>
            <a:r>
              <a:rPr lang="en-US" sz="2000" dirty="0" smtClean="0"/>
              <a:t> в </a:t>
            </a:r>
            <a:r>
              <a:rPr lang="en-US" sz="2000" dirty="0" err="1" smtClean="0"/>
              <a:t>работе</a:t>
            </a:r>
            <a:r>
              <a:rPr lang="en-US" sz="2000" dirty="0" smtClean="0"/>
              <a:t> с </a:t>
            </a:r>
            <a:r>
              <a:rPr lang="en-US" sz="2000" dirty="0" err="1" smtClean="0"/>
              <a:t>различными</a:t>
            </a:r>
            <a:r>
              <a:rPr lang="en-US" sz="2000" dirty="0" smtClean="0"/>
              <a:t> </a:t>
            </a:r>
            <a:r>
              <a:rPr lang="en-US" sz="2000" dirty="0" err="1" smtClean="0"/>
              <a:t>материалами</a:t>
            </a:r>
            <a:endParaRPr lang="en-US" sz="2000" dirty="0" smtClean="0"/>
          </a:p>
          <a:p>
            <a:r>
              <a:rPr lang="en-US" sz="2000" dirty="0" err="1" smtClean="0"/>
              <a:t>Соблюдать</a:t>
            </a:r>
            <a:r>
              <a:rPr lang="en-US" sz="2000" dirty="0" smtClean="0"/>
              <a:t> </a:t>
            </a:r>
            <a:r>
              <a:rPr lang="en-US" sz="2000" dirty="0" err="1" smtClean="0"/>
              <a:t>технику</a:t>
            </a:r>
            <a:r>
              <a:rPr lang="en-US" sz="2000" dirty="0" smtClean="0"/>
              <a:t> </a:t>
            </a:r>
            <a:r>
              <a:rPr lang="en-US" sz="2000" dirty="0" err="1" smtClean="0"/>
              <a:t>безопасности</a:t>
            </a:r>
            <a:r>
              <a:rPr lang="en-US" sz="2000" dirty="0" smtClean="0"/>
              <a:t>  в </a:t>
            </a:r>
            <a:r>
              <a:rPr lang="en-US" sz="2000" dirty="0" err="1" smtClean="0"/>
              <a:t>работе</a:t>
            </a:r>
            <a:r>
              <a:rPr lang="en-US" sz="2000" dirty="0" smtClean="0"/>
              <a:t> с </a:t>
            </a:r>
            <a:r>
              <a:rPr lang="en-US" sz="2000" dirty="0" err="1" smtClean="0"/>
              <a:t>предметами</a:t>
            </a:r>
            <a:endParaRPr lang="en-US" sz="2000" dirty="0" smtClean="0"/>
          </a:p>
          <a:p>
            <a:r>
              <a:rPr lang="en-US" sz="2000" dirty="0" err="1" smtClean="0"/>
              <a:t>Формировать</a:t>
            </a:r>
            <a:r>
              <a:rPr lang="en-US" sz="2000" dirty="0" smtClean="0"/>
              <a:t> </a:t>
            </a:r>
            <a:r>
              <a:rPr lang="en-US" sz="2000" dirty="0" err="1" smtClean="0"/>
              <a:t>способности</a:t>
            </a:r>
            <a:r>
              <a:rPr lang="en-US" sz="2000" dirty="0" smtClean="0"/>
              <a:t> </a:t>
            </a:r>
            <a:r>
              <a:rPr lang="en-US" sz="2000" dirty="0" err="1" smtClean="0"/>
              <a:t>детей</a:t>
            </a:r>
            <a:r>
              <a:rPr lang="en-US" sz="2000" dirty="0" smtClean="0"/>
              <a:t> </a:t>
            </a:r>
            <a:r>
              <a:rPr lang="en-US" sz="2000" dirty="0" err="1" smtClean="0"/>
              <a:t>отбирать</a:t>
            </a:r>
            <a:r>
              <a:rPr lang="en-US" sz="2000" dirty="0" smtClean="0"/>
              <a:t> </a:t>
            </a:r>
            <a:r>
              <a:rPr lang="en-US" sz="2000" dirty="0" err="1" smtClean="0"/>
              <a:t>нужные</a:t>
            </a:r>
            <a:r>
              <a:rPr lang="en-US" sz="2000" dirty="0" smtClean="0"/>
              <a:t> </a:t>
            </a:r>
            <a:r>
              <a:rPr lang="en-US" sz="2000" dirty="0" err="1" smtClean="0"/>
              <a:t>средства</a:t>
            </a:r>
            <a:r>
              <a:rPr lang="en-US" sz="2000" dirty="0" smtClean="0"/>
              <a:t> </a:t>
            </a:r>
            <a:r>
              <a:rPr lang="en-US" sz="2000" dirty="0" err="1" smtClean="0"/>
              <a:t>для</a:t>
            </a:r>
            <a:r>
              <a:rPr lang="en-US" sz="2000" dirty="0" smtClean="0"/>
              <a:t> </a:t>
            </a:r>
            <a:r>
              <a:rPr lang="en-US" sz="2000" dirty="0" err="1" smtClean="0"/>
              <a:t>презентации</a:t>
            </a:r>
            <a:r>
              <a:rPr lang="en-US" sz="2000" dirty="0" smtClean="0"/>
              <a:t> </a:t>
            </a:r>
            <a:r>
              <a:rPr lang="en-US" sz="2000" dirty="0" err="1" smtClean="0"/>
              <a:t>творческих</a:t>
            </a:r>
            <a:r>
              <a:rPr lang="en-US" sz="2000" dirty="0" smtClean="0"/>
              <a:t> </a:t>
            </a:r>
            <a:r>
              <a:rPr lang="en-US" sz="2000" dirty="0" err="1" smtClean="0"/>
              <a:t>способностей</a:t>
            </a:r>
            <a:r>
              <a:rPr lang="en-US" sz="2000" dirty="0" smtClean="0"/>
              <a:t>, </a:t>
            </a:r>
            <a:r>
              <a:rPr lang="en-US" sz="2000" dirty="0" err="1" smtClean="0"/>
              <a:t>стремление</a:t>
            </a:r>
            <a:r>
              <a:rPr lang="en-US" sz="2000" dirty="0" smtClean="0"/>
              <a:t> </a:t>
            </a:r>
            <a:r>
              <a:rPr lang="en-US" sz="2000" dirty="0" err="1" smtClean="0"/>
              <a:t>достигнуть</a:t>
            </a:r>
            <a:r>
              <a:rPr lang="en-US" sz="2000" dirty="0" smtClean="0"/>
              <a:t> </a:t>
            </a:r>
            <a:r>
              <a:rPr lang="en-US" sz="2000" dirty="0" err="1" smtClean="0"/>
              <a:t>положительного</a:t>
            </a:r>
            <a:r>
              <a:rPr lang="en-US" sz="2000" dirty="0" smtClean="0"/>
              <a:t> </a:t>
            </a:r>
            <a:r>
              <a:rPr lang="en-US" sz="2000" dirty="0" err="1" smtClean="0"/>
              <a:t>результата</a:t>
            </a:r>
            <a:r>
              <a:rPr lang="en-US" sz="2000" dirty="0" smtClean="0"/>
              <a:t>, </a:t>
            </a:r>
            <a:r>
              <a:rPr lang="en-US" sz="2000" dirty="0" err="1" smtClean="0"/>
              <a:t>свободное</a:t>
            </a:r>
            <a:r>
              <a:rPr lang="en-US" sz="2000" dirty="0" smtClean="0"/>
              <a:t> </a:t>
            </a:r>
            <a:r>
              <a:rPr lang="en-US" sz="2000" dirty="0" err="1" smtClean="0"/>
              <a:t>оперирование</a:t>
            </a:r>
            <a:r>
              <a:rPr lang="en-US" sz="2000" dirty="0" smtClean="0"/>
              <a:t> </a:t>
            </a:r>
            <a:r>
              <a:rPr lang="en-US" sz="2000" dirty="0" err="1" smtClean="0"/>
              <a:t>усвоенными</a:t>
            </a:r>
            <a:r>
              <a:rPr lang="en-US" sz="2000" dirty="0" smtClean="0"/>
              <a:t> </a:t>
            </a:r>
            <a:r>
              <a:rPr lang="en-US" sz="2000" dirty="0" err="1" smtClean="0"/>
              <a:t>способами</a:t>
            </a:r>
            <a:r>
              <a:rPr lang="en-US" sz="2000" dirty="0" smtClean="0"/>
              <a:t> </a:t>
            </a:r>
            <a:r>
              <a:rPr lang="en-US" sz="2000" dirty="0" err="1" smtClean="0"/>
              <a:t>по-разному</a:t>
            </a:r>
            <a:r>
              <a:rPr lang="en-US" sz="2000" dirty="0" smtClean="0"/>
              <a:t> </a:t>
            </a:r>
            <a:r>
              <a:rPr lang="en-US" sz="2000" dirty="0" err="1" smtClean="0"/>
              <a:t>комбинируя</a:t>
            </a:r>
            <a:r>
              <a:rPr lang="en-US" sz="2000" dirty="0" smtClean="0"/>
              <a:t> и </a:t>
            </a:r>
            <a:r>
              <a:rPr lang="en-US" sz="2000" dirty="0" err="1" smtClean="0"/>
              <a:t>трансформируя</a:t>
            </a:r>
            <a:r>
              <a:rPr lang="en-US" sz="2000" dirty="0" smtClean="0"/>
              <a:t> </a:t>
            </a:r>
            <a:r>
              <a:rPr lang="en-US" sz="2000" dirty="0" err="1" smtClean="0"/>
              <a:t>их</a:t>
            </a:r>
            <a:r>
              <a:rPr lang="en-US" sz="2000" dirty="0"/>
              <a:t>.</a:t>
            </a:r>
            <a:endParaRPr lang="en-US" sz="20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789482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Documents and Settings\Администратор\Рабочий стол\Новая папка\S402134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128000" cy="609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841519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94322"/>
          </a:xfrm>
        </p:spPr>
        <p:txBody>
          <a:bodyPr>
            <a:noAutofit/>
          </a:bodyPr>
          <a:lstStyle/>
          <a:p>
            <a:r>
              <a:rPr lang="en-US" sz="3200" i="1" dirty="0" err="1" smtClean="0"/>
              <a:t>Макет</a:t>
            </a:r>
            <a:r>
              <a:rPr lang="en-US" sz="3200" i="1" dirty="0" smtClean="0"/>
              <a:t> – </a:t>
            </a:r>
            <a:r>
              <a:rPr lang="en-US" sz="3200" i="1" dirty="0" err="1" smtClean="0"/>
              <a:t>масштабная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модель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объекта</a:t>
            </a:r>
            <a:r>
              <a:rPr lang="en-US" sz="3200" i="1" dirty="0" smtClean="0"/>
              <a:t> в </a:t>
            </a:r>
            <a:r>
              <a:rPr lang="en-US" sz="3200" i="1" dirty="0" err="1" smtClean="0"/>
              <a:t>уменьшенном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виде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или</a:t>
            </a:r>
            <a:r>
              <a:rPr lang="en-US" sz="3200" i="1" dirty="0" smtClean="0"/>
              <a:t> в </a:t>
            </a:r>
            <a:r>
              <a:rPr lang="en-US" sz="3200" i="1" dirty="0" err="1" smtClean="0"/>
              <a:t>натуральную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величину</a:t>
            </a:r>
            <a:r>
              <a:rPr lang="en-US" sz="3200" i="1" dirty="0" smtClean="0"/>
              <a:t>, </a:t>
            </a:r>
            <a:r>
              <a:rPr lang="en-US" sz="3200" i="1" dirty="0" err="1" smtClean="0"/>
              <a:t>лишенная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как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правило</a:t>
            </a:r>
            <a:r>
              <a:rPr lang="en-US" sz="3200" i="1" dirty="0" smtClean="0"/>
              <a:t>, </a:t>
            </a:r>
            <a:r>
              <a:rPr lang="en-US" sz="3200" i="1" dirty="0" err="1" smtClean="0"/>
              <a:t>функциональности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предоставляемого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объекта</a:t>
            </a:r>
            <a:endParaRPr lang="ru-RU" sz="32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284984"/>
            <a:ext cx="8229600" cy="28411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   </a:t>
            </a:r>
            <a:r>
              <a:rPr lang="en-US" sz="2000" dirty="0" err="1" smtClean="0"/>
              <a:t>Макет</a:t>
            </a:r>
            <a:r>
              <a:rPr lang="en-US" sz="2000" dirty="0" smtClean="0"/>
              <a:t> – </a:t>
            </a:r>
            <a:r>
              <a:rPr lang="en-US" sz="2000" dirty="0" err="1" smtClean="0"/>
              <a:t>это</a:t>
            </a:r>
            <a:r>
              <a:rPr lang="en-US" sz="2000" dirty="0" smtClean="0"/>
              <a:t> </a:t>
            </a:r>
            <a:r>
              <a:rPr lang="en-US" sz="2000" dirty="0" err="1" smtClean="0"/>
              <a:t>фиксированная</a:t>
            </a:r>
            <a:r>
              <a:rPr lang="en-US" sz="2000" dirty="0" smtClean="0"/>
              <a:t> </a:t>
            </a:r>
            <a:r>
              <a:rPr lang="en-US" sz="2000" dirty="0" err="1" smtClean="0"/>
              <a:t>конструкция</a:t>
            </a:r>
            <a:r>
              <a:rPr lang="en-US" sz="2000" dirty="0" smtClean="0"/>
              <a:t>. </a:t>
            </a:r>
            <a:r>
              <a:rPr lang="en-US" sz="2000" dirty="0" err="1" smtClean="0"/>
              <a:t>Он</a:t>
            </a:r>
            <a:r>
              <a:rPr lang="en-US" sz="2000" dirty="0" smtClean="0"/>
              <a:t> </a:t>
            </a:r>
            <a:r>
              <a:rPr lang="en-US" sz="2000" dirty="0" err="1" smtClean="0"/>
              <a:t>должен</a:t>
            </a:r>
            <a:r>
              <a:rPr lang="en-US" sz="2000" dirty="0" smtClean="0"/>
              <a:t> </a:t>
            </a:r>
            <a:r>
              <a:rPr lang="en-US" sz="2000" dirty="0" err="1" smtClean="0"/>
              <a:t>быть</a:t>
            </a:r>
            <a:r>
              <a:rPr lang="en-US" sz="2000" dirty="0" smtClean="0"/>
              <a:t> </a:t>
            </a:r>
            <a:r>
              <a:rPr lang="en-US" sz="2000" dirty="0" err="1" smtClean="0"/>
              <a:t>устойчив</a:t>
            </a:r>
            <a:r>
              <a:rPr lang="en-US" sz="2000" dirty="0" smtClean="0"/>
              <a:t>, </a:t>
            </a:r>
            <a:r>
              <a:rPr lang="en-US" sz="2000" dirty="0" err="1" smtClean="0"/>
              <a:t>легко</a:t>
            </a:r>
            <a:r>
              <a:rPr lang="en-US" sz="2000" dirty="0" smtClean="0"/>
              <a:t> </a:t>
            </a:r>
            <a:r>
              <a:rPr lang="en-US" sz="2000" dirty="0" err="1" smtClean="0"/>
              <a:t>перемещаться</a:t>
            </a:r>
            <a:r>
              <a:rPr lang="en-US" sz="2000" dirty="0" smtClean="0"/>
              <a:t> с </a:t>
            </a:r>
            <a:r>
              <a:rPr lang="en-US" sz="2000" dirty="0" err="1" smtClean="0"/>
              <a:t>места</a:t>
            </a:r>
            <a:r>
              <a:rPr lang="en-US" sz="2000" dirty="0" smtClean="0"/>
              <a:t> </a:t>
            </a:r>
            <a:r>
              <a:rPr lang="en-US" sz="2000" dirty="0" err="1" smtClean="0"/>
              <a:t>на</a:t>
            </a:r>
            <a:r>
              <a:rPr lang="en-US" sz="2000" dirty="0" smtClean="0"/>
              <a:t> </a:t>
            </a:r>
            <a:r>
              <a:rPr lang="en-US" sz="2000" dirty="0" err="1" smtClean="0"/>
              <a:t>место</a:t>
            </a:r>
            <a:r>
              <a:rPr lang="en-US" sz="2000" dirty="0" smtClean="0"/>
              <a:t>, </a:t>
            </a:r>
            <a:r>
              <a:rPr lang="en-US" sz="2000" dirty="0" err="1" smtClean="0"/>
              <a:t>не</a:t>
            </a:r>
            <a:r>
              <a:rPr lang="en-US" sz="2000" dirty="0" smtClean="0"/>
              <a:t> </a:t>
            </a:r>
            <a:r>
              <a:rPr lang="en-US" sz="2000" dirty="0" err="1" smtClean="0"/>
              <a:t>бояться</a:t>
            </a:r>
            <a:r>
              <a:rPr lang="en-US" sz="2000" dirty="0" smtClean="0"/>
              <a:t> </a:t>
            </a:r>
            <a:r>
              <a:rPr lang="en-US" sz="2000" dirty="0" err="1" smtClean="0"/>
              <a:t>случайных</a:t>
            </a:r>
            <a:r>
              <a:rPr lang="en-US" sz="2000" dirty="0" smtClean="0"/>
              <a:t> </a:t>
            </a:r>
            <a:r>
              <a:rPr lang="en-US" sz="2000" dirty="0" err="1" smtClean="0"/>
              <a:t>сотрясений</a:t>
            </a:r>
            <a:r>
              <a:rPr lang="en-US" sz="2000" dirty="0" smtClean="0"/>
              <a:t>, </a:t>
            </a:r>
            <a:r>
              <a:rPr lang="en-US" sz="2000" dirty="0" err="1" smtClean="0"/>
              <a:t>служить</a:t>
            </a:r>
            <a:r>
              <a:rPr lang="en-US" sz="2000" dirty="0" smtClean="0"/>
              <a:t> </a:t>
            </a:r>
            <a:r>
              <a:rPr lang="en-US" sz="2000" dirty="0" err="1" smtClean="0"/>
              <a:t>длительное</a:t>
            </a:r>
            <a:r>
              <a:rPr lang="en-US" sz="2000" dirty="0" smtClean="0"/>
              <a:t> </a:t>
            </a:r>
            <a:r>
              <a:rPr lang="en-US" sz="2000" dirty="0" err="1" smtClean="0"/>
              <a:t>время</a:t>
            </a:r>
            <a:r>
              <a:rPr lang="en-US" sz="2000" dirty="0" smtClean="0"/>
              <a:t> в </a:t>
            </a:r>
            <a:r>
              <a:rPr lang="en-US" sz="2000" dirty="0" err="1" smtClean="0"/>
              <a:t>любой</a:t>
            </a:r>
            <a:r>
              <a:rPr lang="en-US" sz="2000" dirty="0" smtClean="0"/>
              <a:t> </a:t>
            </a:r>
            <a:r>
              <a:rPr lang="en-US" sz="2000" dirty="0" err="1" smtClean="0"/>
              <a:t>момент</a:t>
            </a:r>
            <a:r>
              <a:rPr lang="en-US" sz="2000" dirty="0" smtClean="0"/>
              <a:t> </a:t>
            </a:r>
            <a:r>
              <a:rPr lang="en-US" sz="2000" dirty="0" err="1" smtClean="0"/>
              <a:t>быть</a:t>
            </a:r>
            <a:r>
              <a:rPr lang="en-US" sz="2000" dirty="0" smtClean="0"/>
              <a:t> </a:t>
            </a:r>
            <a:r>
              <a:rPr lang="en-US" sz="2000" dirty="0" err="1" smtClean="0"/>
              <a:t>доступен</a:t>
            </a:r>
            <a:r>
              <a:rPr lang="en-US" sz="2000" dirty="0" smtClean="0"/>
              <a:t> </a:t>
            </a:r>
            <a:r>
              <a:rPr lang="en-US" sz="2000" dirty="0" err="1" smtClean="0"/>
              <a:t>детям</a:t>
            </a:r>
            <a:r>
              <a:rPr lang="en-US" sz="2000" dirty="0" smtClean="0"/>
              <a:t> </a:t>
            </a:r>
            <a:r>
              <a:rPr lang="en-US" sz="2000" dirty="0" err="1" smtClean="0"/>
              <a:t>для</a:t>
            </a:r>
            <a:r>
              <a:rPr lang="en-US" sz="2000" dirty="0" smtClean="0"/>
              <a:t> </a:t>
            </a:r>
            <a:r>
              <a:rPr lang="en-US" sz="2000" dirty="0" err="1" smtClean="0"/>
              <a:t>игры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r>
              <a:rPr lang="en-US" sz="2000" dirty="0" err="1" smtClean="0"/>
              <a:t>Независимо</a:t>
            </a:r>
            <a:r>
              <a:rPr lang="en-US" sz="2000" dirty="0" smtClean="0"/>
              <a:t> </a:t>
            </a:r>
            <a:r>
              <a:rPr lang="en-US" sz="2000" dirty="0" err="1" smtClean="0"/>
              <a:t>от</a:t>
            </a:r>
            <a:r>
              <a:rPr lang="en-US" sz="2000" dirty="0" smtClean="0"/>
              <a:t> </a:t>
            </a:r>
            <a:r>
              <a:rPr lang="en-US" sz="2000" dirty="0" err="1" smtClean="0"/>
              <a:t>вида</a:t>
            </a:r>
            <a:r>
              <a:rPr lang="en-US" sz="2000" dirty="0" smtClean="0"/>
              <a:t> </a:t>
            </a:r>
            <a:r>
              <a:rPr lang="en-US" sz="2000" dirty="0" err="1" smtClean="0"/>
              <a:t>макета</a:t>
            </a:r>
            <a:r>
              <a:rPr lang="en-US" sz="2000" dirty="0" smtClean="0"/>
              <a:t> – </a:t>
            </a:r>
            <a:r>
              <a:rPr lang="en-US" sz="2000" dirty="0" err="1" smtClean="0"/>
              <a:t>напольный</a:t>
            </a:r>
            <a:r>
              <a:rPr lang="en-US" sz="2000" dirty="0" smtClean="0"/>
              <a:t>, </a:t>
            </a:r>
            <a:r>
              <a:rPr lang="en-US" sz="2000" dirty="0" err="1" smtClean="0"/>
              <a:t>настольный</a:t>
            </a:r>
            <a:r>
              <a:rPr lang="en-US" sz="2000" dirty="0" smtClean="0"/>
              <a:t>, </a:t>
            </a:r>
            <a:r>
              <a:rPr lang="en-US" sz="2000" dirty="0" err="1" smtClean="0"/>
              <a:t>настенный</a:t>
            </a:r>
            <a:r>
              <a:rPr lang="en-US" sz="2000" dirty="0" smtClean="0"/>
              <a:t> </a:t>
            </a:r>
            <a:r>
              <a:rPr lang="en-US" sz="2000" dirty="0" err="1" smtClean="0"/>
              <a:t>он</a:t>
            </a:r>
            <a:r>
              <a:rPr lang="en-US" sz="2000" dirty="0" smtClean="0"/>
              <a:t> </a:t>
            </a:r>
            <a:r>
              <a:rPr lang="en-US" sz="2000" dirty="0" err="1" smtClean="0"/>
              <a:t>должен</a:t>
            </a:r>
            <a:r>
              <a:rPr lang="en-US" sz="2000" dirty="0" smtClean="0"/>
              <a:t> </a:t>
            </a:r>
            <a:r>
              <a:rPr lang="en-US" sz="2000" dirty="0" err="1" smtClean="0"/>
              <a:t>быть</a:t>
            </a:r>
            <a:r>
              <a:rPr lang="en-US" sz="2000" dirty="0" smtClean="0"/>
              <a:t> </a:t>
            </a:r>
            <a:r>
              <a:rPr lang="en-US" sz="2000" dirty="0" err="1" smtClean="0"/>
              <a:t>удобным</a:t>
            </a:r>
            <a:r>
              <a:rPr lang="en-US" sz="2000" dirty="0" smtClean="0"/>
              <a:t> в </a:t>
            </a:r>
            <a:r>
              <a:rPr lang="en-US" sz="2000" dirty="0" err="1" smtClean="0"/>
              <a:t>обращении</a:t>
            </a:r>
            <a:r>
              <a:rPr lang="en-US" sz="2000" dirty="0" smtClean="0"/>
              <a:t>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27694701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Администратор\Рабочий стол\Новая папка\S402122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332656"/>
            <a:ext cx="8128001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545459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81" name="Picture 13" descr="C:\Documents and Settings\Администратор\Рабочий стол\Новая папка\S402134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8128001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8948936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Администратор\Рабочий стол\Новая папка\S402134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303395"/>
            <a:ext cx="8128001" cy="609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425399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Администратор\Рабочий стол\Новая папка\S402134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128001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870254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Documents and Settings\Администратор\Рабочий стол\Новая папка\S402136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6672"/>
            <a:ext cx="8128001" cy="609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452968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800" dirty="0" err="1" smtClean="0"/>
              <a:t>Программа</a:t>
            </a:r>
            <a:r>
              <a:rPr lang="ru-RU" sz="2800" dirty="0"/>
              <a:t> </a:t>
            </a:r>
            <a:r>
              <a:rPr lang="en-US" sz="2800" dirty="0"/>
              <a:t>“</a:t>
            </a:r>
            <a:r>
              <a:rPr lang="ru-RU" sz="2800" dirty="0"/>
              <a:t>Х</a:t>
            </a:r>
            <a:r>
              <a:rPr lang="en-US" sz="2800" dirty="0" err="1"/>
              <a:t>удожественное</a:t>
            </a:r>
            <a:r>
              <a:rPr lang="en-US" sz="2800" dirty="0"/>
              <a:t> </a:t>
            </a:r>
            <a:r>
              <a:rPr lang="en-US" sz="2800" dirty="0" err="1"/>
              <a:t>моделирование</a:t>
            </a:r>
            <a:r>
              <a:rPr lang="en-US" sz="2800" dirty="0"/>
              <a:t>”</a:t>
            </a:r>
            <a:r>
              <a:rPr lang="en-US" sz="2800" dirty="0" smtClean="0"/>
              <a:t> </a:t>
            </a:r>
            <a:r>
              <a:rPr lang="en-US" sz="2800" dirty="0" err="1" smtClean="0"/>
              <a:t>под</a:t>
            </a:r>
            <a:r>
              <a:rPr lang="en-US" sz="2800" dirty="0" smtClean="0"/>
              <a:t> </a:t>
            </a:r>
            <a:r>
              <a:rPr lang="en-US" sz="2800" dirty="0" err="1" smtClean="0"/>
              <a:t>редакцией</a:t>
            </a:r>
            <a:r>
              <a:rPr lang="en-US" sz="2800" dirty="0" smtClean="0"/>
              <a:t> Е. М. </a:t>
            </a:r>
            <a:r>
              <a:rPr lang="en-US" sz="2800" dirty="0" err="1" smtClean="0"/>
              <a:t>Кузнецова</a:t>
            </a:r>
            <a:endParaRPr lang="en-US" sz="2800" dirty="0" smtClean="0"/>
          </a:p>
          <a:p>
            <a:pPr marL="0" indent="0" algn="ctr">
              <a:buNone/>
            </a:pPr>
            <a:r>
              <a:rPr lang="en-US" sz="2800" dirty="0"/>
              <a:t>и</a:t>
            </a:r>
            <a:r>
              <a:rPr lang="en-US" sz="2800" dirty="0" smtClean="0"/>
              <a:t> М. А. </a:t>
            </a:r>
            <a:r>
              <a:rPr lang="en-US" sz="2800" dirty="0" err="1" smtClean="0"/>
              <a:t>Васильевой</a:t>
            </a:r>
            <a:r>
              <a:rPr lang="ru-RU" sz="2800" dirty="0"/>
              <a:t>.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 err="1" smtClean="0"/>
              <a:t>Программа</a:t>
            </a:r>
            <a:r>
              <a:rPr lang="en-US" sz="2800" dirty="0" smtClean="0"/>
              <a:t> </a:t>
            </a:r>
            <a:r>
              <a:rPr lang="en-US" sz="2800" dirty="0" err="1" smtClean="0"/>
              <a:t>выстроена</a:t>
            </a:r>
            <a:r>
              <a:rPr lang="en-US" sz="2800" dirty="0" smtClean="0"/>
              <a:t> с </a:t>
            </a:r>
            <a:r>
              <a:rPr lang="en-US" sz="2800" dirty="0" err="1" smtClean="0"/>
              <a:t>учетом</a:t>
            </a:r>
            <a:r>
              <a:rPr lang="en-US" sz="2800" dirty="0" smtClean="0"/>
              <a:t> </a:t>
            </a:r>
            <a:r>
              <a:rPr lang="en-US" sz="2800" dirty="0" err="1" smtClean="0"/>
              <a:t>пр</a:t>
            </a:r>
            <a:r>
              <a:rPr lang="ru-RU" sz="2800" dirty="0" smtClean="0"/>
              <a:t>е</a:t>
            </a:r>
            <a:r>
              <a:rPr lang="en-US" sz="2800" dirty="0" err="1" smtClean="0"/>
              <a:t>емственности</a:t>
            </a:r>
            <a:r>
              <a:rPr lang="en-US" sz="2800" dirty="0" smtClean="0"/>
              <a:t> и </a:t>
            </a:r>
            <a:r>
              <a:rPr lang="en-US" sz="2800" dirty="0" err="1" smtClean="0"/>
              <a:t>является</a:t>
            </a:r>
            <a:r>
              <a:rPr lang="en-US" sz="2800" dirty="0" smtClean="0"/>
              <a:t> </a:t>
            </a:r>
            <a:r>
              <a:rPr lang="en-US" sz="2800" dirty="0" err="1" smtClean="0"/>
              <a:t>первой</a:t>
            </a:r>
            <a:r>
              <a:rPr lang="en-US" sz="2800" dirty="0" smtClean="0"/>
              <a:t> </a:t>
            </a:r>
            <a:r>
              <a:rPr lang="en-US" sz="2800" dirty="0" err="1" smtClean="0"/>
              <a:t>ступенью</a:t>
            </a:r>
            <a:r>
              <a:rPr lang="en-US" sz="2800" dirty="0" smtClean="0"/>
              <a:t> </a:t>
            </a:r>
            <a:r>
              <a:rPr lang="en-US" sz="2800" dirty="0" err="1" smtClean="0"/>
              <a:t>освоения</a:t>
            </a:r>
            <a:r>
              <a:rPr lang="en-US" sz="2800" dirty="0" smtClean="0"/>
              <a:t> </a:t>
            </a:r>
            <a:r>
              <a:rPr lang="en-US" sz="2800" dirty="0" err="1" smtClean="0"/>
              <a:t>начального</a:t>
            </a:r>
            <a:r>
              <a:rPr lang="en-US" sz="2800" dirty="0" smtClean="0"/>
              <a:t> </a:t>
            </a:r>
            <a:r>
              <a:rPr lang="en-US" sz="2800" dirty="0" err="1" smtClean="0"/>
              <a:t>моделирования</a:t>
            </a:r>
            <a:r>
              <a:rPr lang="ru-RU" sz="2800" dirty="0"/>
              <a:t> </a:t>
            </a:r>
            <a:r>
              <a:rPr lang="ru-RU" sz="2800" dirty="0" smtClean="0"/>
              <a:t>с</a:t>
            </a:r>
            <a:r>
              <a:rPr lang="en-US" sz="2800" dirty="0" smtClean="0"/>
              <a:t> </a:t>
            </a:r>
            <a:r>
              <a:rPr lang="en-US" sz="2800" dirty="0" err="1" smtClean="0"/>
              <a:t>учетом</a:t>
            </a:r>
            <a:r>
              <a:rPr lang="en-US" sz="2800" dirty="0" smtClean="0"/>
              <a:t> </a:t>
            </a:r>
            <a:r>
              <a:rPr lang="en-US" sz="2800" dirty="0" err="1" smtClean="0"/>
              <a:t>возрастных</a:t>
            </a:r>
            <a:r>
              <a:rPr lang="en-US" sz="2800" dirty="0" smtClean="0"/>
              <a:t> </a:t>
            </a:r>
            <a:r>
              <a:rPr lang="en-US" sz="2800" dirty="0" err="1" smtClean="0"/>
              <a:t>особенностей</a:t>
            </a:r>
            <a:r>
              <a:rPr lang="en-US" sz="2800" dirty="0" smtClean="0"/>
              <a:t> </a:t>
            </a:r>
            <a:r>
              <a:rPr lang="en-US" sz="2800" dirty="0" err="1" smtClean="0"/>
              <a:t>детей</a:t>
            </a:r>
            <a:r>
              <a:rPr lang="ru-RU" sz="2800" dirty="0" smtClean="0"/>
              <a:t>. В программе использованы аспекты таких разделов как: труд, познание, конструирование, исследовательская деятельность.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36795563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Администратор\Рабочий стол\Новая папка\S402136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430229"/>
            <a:ext cx="8128000" cy="609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114345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Администратор\Рабочий стол\Новая папка\S402137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8128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504650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Documents and Settings\Администратор\Рабочий стол\Новая папка\S402137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383704"/>
            <a:ext cx="8128000" cy="609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748721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Documents and Settings\Администратор\Рабочий стол\Новая папка\S40214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8128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827200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Documents and Settings\Администратор\Рабочий стол\Новая папка\S402141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8128001" cy="609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5607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Documents and Settings\Администратор\Рабочий стол\Новая папка\S402142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476672"/>
            <a:ext cx="8128000" cy="609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0697540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Documents and Settings\Администратор\Рабочий стол\Новая папка\S402144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8427840" cy="6320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013540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47664" y="1124744"/>
            <a:ext cx="6096000" cy="4267200"/>
          </a:xfrm>
        </p:spPr>
      </p:pic>
    </p:spTree>
    <p:extLst>
      <p:ext uri="{BB962C8B-B14F-4D97-AF65-F5344CB8AC3E}">
        <p14:creationId xmlns:p14="http://schemas.microsoft.com/office/powerpoint/2010/main" xmlns="" val="26487479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5386610"/>
          </a:xfrm>
        </p:spPr>
        <p:txBody>
          <a:bodyPr>
            <a:normAutofit fontScale="90000"/>
          </a:bodyPr>
          <a:lstStyle/>
          <a:p>
            <a:pPr algn="l"/>
            <a:r>
              <a:rPr lang="ru-RU" sz="3200" i="1" dirty="0" smtClean="0"/>
              <a:t>Основные принципы построения программы:</a:t>
            </a:r>
            <a:br>
              <a:rPr lang="ru-RU" sz="3200" i="1" dirty="0" smtClean="0"/>
            </a:br>
            <a:r>
              <a:rPr lang="ru-RU" sz="3200" i="1" dirty="0" smtClean="0"/>
              <a:t> </a:t>
            </a:r>
            <a:br>
              <a:rPr lang="ru-RU" sz="3200" i="1" dirty="0" smtClean="0"/>
            </a:br>
            <a:r>
              <a:rPr lang="ru-RU" sz="2400" b="1" dirty="0" smtClean="0"/>
              <a:t>доступность</a:t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перспективы</a:t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наглядность</a:t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прочность овладения знаниями, умениями, навыками</a:t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системность и последовательность</a:t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новизна</a:t>
            </a:r>
            <a:br>
              <a:rPr lang="ru-RU" sz="2400" b="1" dirty="0" smtClean="0"/>
            </a:b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xmlns="" val="5665130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Администратор\Рабочий стол\Новая папка\S402122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8344025" cy="62580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206072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62674"/>
          </a:xfrm>
        </p:spPr>
        <p:txBody>
          <a:bodyPr>
            <a:normAutofit/>
          </a:bodyPr>
          <a:lstStyle/>
          <a:p>
            <a:pPr algn="l"/>
            <a:r>
              <a:rPr lang="en-US" dirty="0" err="1" smtClean="0"/>
              <a:t>Структура</a:t>
            </a:r>
            <a:r>
              <a:rPr lang="en-US" dirty="0" smtClean="0"/>
              <a:t> </a:t>
            </a:r>
            <a:r>
              <a:rPr lang="en-US" dirty="0" err="1" smtClean="0"/>
              <a:t>факультатива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sz="2800" dirty="0" smtClean="0"/>
              <a:t>1. </a:t>
            </a:r>
            <a:r>
              <a:rPr lang="en-US" sz="2800" dirty="0" err="1" smtClean="0"/>
              <a:t>Вводная</a:t>
            </a:r>
            <a:r>
              <a:rPr lang="en-US" sz="2800" dirty="0" smtClean="0"/>
              <a:t> </a:t>
            </a:r>
            <a:r>
              <a:rPr lang="en-US" sz="2800" dirty="0" err="1" smtClean="0"/>
              <a:t>беседа</a:t>
            </a:r>
            <a:r>
              <a:rPr lang="en-US" sz="2800" dirty="0" smtClean="0"/>
              <a:t> </a:t>
            </a:r>
            <a:br>
              <a:rPr lang="en-US" sz="2800" dirty="0" smtClean="0"/>
            </a:br>
            <a:r>
              <a:rPr lang="en-US" sz="2800" dirty="0" smtClean="0"/>
              <a:t>2. </a:t>
            </a:r>
            <a:r>
              <a:rPr lang="en-US" sz="2800" dirty="0" err="1" smtClean="0"/>
              <a:t>Ориентировка</a:t>
            </a:r>
            <a:r>
              <a:rPr lang="en-US" sz="2800" dirty="0" smtClean="0"/>
              <a:t> в </a:t>
            </a:r>
            <a:r>
              <a:rPr lang="en-US" sz="2800" dirty="0" err="1" smtClean="0"/>
              <a:t>задании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3. </a:t>
            </a:r>
            <a:r>
              <a:rPr lang="en-US" sz="2800" dirty="0" err="1" smtClean="0"/>
              <a:t>Подготовительные</a:t>
            </a:r>
            <a:r>
              <a:rPr lang="en-US" sz="2800" dirty="0" smtClean="0"/>
              <a:t> </a:t>
            </a:r>
            <a:r>
              <a:rPr lang="en-US" sz="2800" dirty="0" err="1" smtClean="0"/>
              <a:t>упражнения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4. </a:t>
            </a:r>
            <a:r>
              <a:rPr lang="en-US" sz="2800" dirty="0" err="1" smtClean="0"/>
              <a:t>Практическая</a:t>
            </a:r>
            <a:r>
              <a:rPr lang="en-US" sz="2800" dirty="0" smtClean="0"/>
              <a:t> </a:t>
            </a:r>
            <a:r>
              <a:rPr lang="en-US" sz="2800" dirty="0" err="1" smtClean="0"/>
              <a:t>работа</a:t>
            </a:r>
            <a:r>
              <a:rPr lang="en-US" sz="2800" dirty="0" smtClean="0"/>
              <a:t> </a:t>
            </a:r>
            <a:r>
              <a:rPr lang="en-US" sz="2800" dirty="0" err="1" smtClean="0"/>
              <a:t>детей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5. </a:t>
            </a:r>
            <a:r>
              <a:rPr lang="en-US" sz="2800" dirty="0" err="1" smtClean="0"/>
              <a:t>Физкультминутка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6. </a:t>
            </a:r>
            <a:r>
              <a:rPr lang="en-US" sz="2800" dirty="0" err="1" smtClean="0"/>
              <a:t>Продолжение</a:t>
            </a:r>
            <a:r>
              <a:rPr lang="en-US" sz="2800" dirty="0" smtClean="0"/>
              <a:t> </a:t>
            </a:r>
            <a:r>
              <a:rPr lang="en-US" sz="2800" dirty="0" err="1" smtClean="0"/>
              <a:t>практической</a:t>
            </a:r>
            <a:r>
              <a:rPr lang="en-US" sz="2800" dirty="0" smtClean="0"/>
              <a:t> </a:t>
            </a:r>
            <a:r>
              <a:rPr lang="en-US" sz="2800" dirty="0" err="1" smtClean="0"/>
              <a:t>работы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/>
              <a:t>7. </a:t>
            </a:r>
            <a:r>
              <a:rPr lang="en-US" sz="2800" dirty="0" err="1" smtClean="0"/>
              <a:t>Оценка</a:t>
            </a:r>
            <a:r>
              <a:rPr lang="en-US" sz="2800" dirty="0" smtClean="0"/>
              <a:t> </a:t>
            </a:r>
            <a:r>
              <a:rPr lang="en-US" sz="2800" dirty="0" err="1" smtClean="0"/>
              <a:t>качества</a:t>
            </a:r>
            <a:r>
              <a:rPr lang="en-US" sz="2800" dirty="0" smtClean="0"/>
              <a:t> </a:t>
            </a:r>
            <a:r>
              <a:rPr lang="en-US" sz="2800" dirty="0" err="1" smtClean="0"/>
              <a:t>выполненных</a:t>
            </a:r>
            <a:r>
              <a:rPr lang="en-US" sz="2800" dirty="0" smtClean="0"/>
              <a:t> </a:t>
            </a:r>
            <a:r>
              <a:rPr lang="en-US" sz="2800" dirty="0" err="1" smtClean="0"/>
              <a:t>работ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3543416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Администратор\Рабочий стол\Новая папка\S402132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260648"/>
            <a:ext cx="8128001" cy="609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0033079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70586"/>
          </a:xfrm>
        </p:spPr>
        <p:txBody>
          <a:bodyPr/>
          <a:lstStyle/>
          <a:p>
            <a:pPr algn="l"/>
            <a:r>
              <a:rPr lang="en-US" b="1" i="1" dirty="0" err="1" smtClean="0"/>
              <a:t>Методы</a:t>
            </a:r>
            <a:r>
              <a:rPr lang="en-US" b="1" i="1" dirty="0" smtClean="0"/>
              <a:t>, </a:t>
            </a:r>
            <a:r>
              <a:rPr lang="en-US" b="1" i="1" dirty="0" err="1" smtClean="0"/>
              <a:t>используемые</a:t>
            </a:r>
            <a:r>
              <a:rPr lang="en-US" b="1" i="1" dirty="0" smtClean="0"/>
              <a:t> </a:t>
            </a:r>
            <a:r>
              <a:rPr lang="en-US" b="1" i="1" dirty="0" err="1" smtClean="0"/>
              <a:t>на</a:t>
            </a:r>
            <a:r>
              <a:rPr lang="en-US" b="1" i="1" dirty="0" smtClean="0"/>
              <a:t> </a:t>
            </a:r>
            <a:r>
              <a:rPr lang="en-US" b="1" i="1" dirty="0" err="1" smtClean="0"/>
              <a:t>занятиях</a:t>
            </a:r>
            <a:r>
              <a:rPr lang="en-US" b="1" i="1" dirty="0" smtClean="0"/>
              <a:t> </a:t>
            </a:r>
            <a:r>
              <a:rPr lang="en-US" b="1" i="1" dirty="0" err="1" smtClean="0"/>
              <a:t>факультатива</a:t>
            </a:r>
            <a:r>
              <a:rPr lang="en-US" b="1" i="1" dirty="0" smtClean="0"/>
              <a:t>: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беседа</a:t>
            </a:r>
            <a:r>
              <a:rPr lang="en-US" dirty="0" smtClean="0"/>
              <a:t>, </a:t>
            </a:r>
            <a:r>
              <a:rPr lang="en-US" dirty="0" err="1" smtClean="0"/>
              <a:t>рассказ</a:t>
            </a:r>
            <a:r>
              <a:rPr lang="en-US" dirty="0" smtClean="0"/>
              <a:t>, </a:t>
            </a:r>
            <a:r>
              <a:rPr lang="en-US" dirty="0" err="1" smtClean="0"/>
              <a:t>сказка</a:t>
            </a:r>
            <a:r>
              <a:rPr lang="en-US" dirty="0" smtClean="0"/>
              <a:t>. </a:t>
            </a:r>
            <a:r>
              <a:rPr lang="en-US" dirty="0" err="1" smtClean="0"/>
              <a:t>Рассматривание</a:t>
            </a:r>
            <a:r>
              <a:rPr lang="en-US" dirty="0" smtClean="0"/>
              <a:t> </a:t>
            </a:r>
            <a:r>
              <a:rPr lang="en-US" dirty="0" err="1" smtClean="0"/>
              <a:t>иллюстраций</a:t>
            </a:r>
            <a:r>
              <a:rPr lang="en-US" dirty="0" smtClean="0"/>
              <a:t>. </a:t>
            </a:r>
            <a:r>
              <a:rPr lang="en-US" dirty="0" err="1" smtClean="0"/>
              <a:t>Показ</a:t>
            </a:r>
            <a:r>
              <a:rPr lang="en-US" dirty="0" smtClean="0"/>
              <a:t> </a:t>
            </a:r>
            <a:r>
              <a:rPr lang="en-US" dirty="0" err="1" smtClean="0"/>
              <a:t>образца</a:t>
            </a:r>
            <a:r>
              <a:rPr lang="en-US" dirty="0" smtClean="0"/>
              <a:t> </a:t>
            </a:r>
            <a:r>
              <a:rPr lang="en-US" dirty="0" err="1" smtClean="0"/>
              <a:t>выполнения</a:t>
            </a:r>
            <a:r>
              <a:rPr lang="en-US" dirty="0" smtClean="0"/>
              <a:t> </a:t>
            </a:r>
            <a:r>
              <a:rPr lang="en-US" dirty="0" err="1" smtClean="0"/>
              <a:t>последовательности</a:t>
            </a:r>
            <a:r>
              <a:rPr lang="en-US" dirty="0" smtClean="0"/>
              <a:t> </a:t>
            </a:r>
            <a:r>
              <a:rPr lang="en-US" dirty="0" err="1" smtClean="0"/>
              <a:t>работ</a:t>
            </a:r>
            <a:r>
              <a:rPr lang="en-US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527277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Администратор\Рабочий стол\Новая папка\S402132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8128000" cy="6096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2689377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251</Words>
  <Application>Microsoft Office PowerPoint</Application>
  <PresentationFormat>Экран (4:3)</PresentationFormat>
  <Paragraphs>23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Факультатив “Мастерилка” макетирование</vt:lpstr>
      <vt:lpstr>Слайд 2</vt:lpstr>
      <vt:lpstr>Слайд 3</vt:lpstr>
      <vt:lpstr>Основные принципы построения программы:   доступность  перспективы  наглядность  прочность овладения знаниями, умениями, навыками  системность и последовательность  новизна </vt:lpstr>
      <vt:lpstr>Слайд 5</vt:lpstr>
      <vt:lpstr>Структура факультатива: 1. Вводная беседа  2. Ориентировка в задании 3. Подготовительные упражнения 4. Практическая работа детей 5. Физкультминутка 6. Продолжение практической работы 7. Оценка качества выполненных работ</vt:lpstr>
      <vt:lpstr>Слайд 7</vt:lpstr>
      <vt:lpstr>Методы, используемые на занятиях факультатива: беседа, рассказ, сказка. Рассматривание иллюстраций. Показ образца выполнения последовательности работ.</vt:lpstr>
      <vt:lpstr>Слайд 9</vt:lpstr>
      <vt:lpstr>Форма проведения факультатива – тематическая совместная деятельность.</vt:lpstr>
      <vt:lpstr>Слайд 11</vt:lpstr>
      <vt:lpstr>    Основные задачи работы с детьми по макетированию:   </vt:lpstr>
      <vt:lpstr>Слайд 13</vt:lpstr>
      <vt:lpstr>Макет – масштабная модель объекта в уменьшенном виде или в натуральную величину, лишенная как правило, функциональности предоставляемого объекта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Факультатив “Мастерилка” макетирование</dc:title>
  <dc:creator>Admin</dc:creator>
  <cp:lastModifiedBy>Win7</cp:lastModifiedBy>
  <cp:revision>9</cp:revision>
  <dcterms:created xsi:type="dcterms:W3CDTF">2015-05-02T14:35:02Z</dcterms:created>
  <dcterms:modified xsi:type="dcterms:W3CDTF">2018-04-08T18:01:21Z</dcterms:modified>
</cp:coreProperties>
</file>