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17"/>
  </p:notesMasterIdLst>
  <p:sldIdLst>
    <p:sldId id="311" r:id="rId2"/>
    <p:sldId id="270" r:id="rId3"/>
    <p:sldId id="313" r:id="rId4"/>
    <p:sldId id="314" r:id="rId5"/>
    <p:sldId id="315" r:id="rId6"/>
    <p:sldId id="264" r:id="rId7"/>
    <p:sldId id="265" r:id="rId8"/>
    <p:sldId id="316" r:id="rId9"/>
    <p:sldId id="308" r:id="rId10"/>
    <p:sldId id="318" r:id="rId11"/>
    <p:sldId id="319" r:id="rId12"/>
    <p:sldId id="310" r:id="rId13"/>
    <p:sldId id="267" r:id="rId14"/>
    <p:sldId id="306" r:id="rId15"/>
    <p:sldId id="30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23" autoAdjust="0"/>
    <p:restoredTop sz="94660"/>
  </p:normalViewPr>
  <p:slideViewPr>
    <p:cSldViewPr>
      <p:cViewPr varScale="1">
        <p:scale>
          <a:sx n="65" d="100"/>
          <a:sy n="65" d="100"/>
        </p:scale>
        <p:origin x="-15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689020-5188-4672-843B-B8B6E8E7A8F8}" type="datetimeFigureOut">
              <a:rPr lang="ru-RU" smtClean="0"/>
              <a:t>29.03.2018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3E78ED-5F6D-4452-8A13-D2CE318B50F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9040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buFont typeface="Times New Roman" pitchFamily="18" charset="0"/>
              <a:buNone/>
            </a:pPr>
            <a:fld id="{6FCEDE8D-7F40-486F-B74D-E52E4B5FDA9D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 eaLnBrk="1">
                <a:buFont typeface="Times New Roman" pitchFamily="18" charset="0"/>
                <a:buNone/>
              </a:pPr>
              <a:t>3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2771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buFont typeface="Times New Roman" pitchFamily="18" charset="0"/>
              <a:buNone/>
            </a:pPr>
            <a:fld id="{D89BFF45-E5A7-452A-82D2-E040375B91BF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 eaLnBrk="1">
                <a:buFont typeface="Times New Roman" pitchFamily="18" charset="0"/>
                <a:buNone/>
              </a:pPr>
              <a:t>4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5843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6"/>
          <p:cNvSpPr>
            <a:spLocks noGrp="1" noChangeArrowheads="1"/>
          </p:cNvSpPr>
          <p:nvPr>
            <p:ph type="sldNum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1pPr>
            <a:lvl2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2pPr>
            <a:lvl3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3pPr>
            <a:lvl4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4pPr>
            <a:lvl5pPr eaLnBrk="0"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5pPr>
            <a:lvl6pPr marL="2204550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6pPr>
            <a:lvl7pPr marL="2605377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7pPr>
            <a:lvl8pPr marL="3006204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8pPr>
            <a:lvl9pPr marL="3407032" indent="-200414" defTabSz="393869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634643" algn="l"/>
                <a:tab pos="1269286" algn="l"/>
                <a:tab pos="1903929" algn="l"/>
                <a:tab pos="2538573" algn="l"/>
              </a:tabLst>
              <a:defRPr>
                <a:solidFill>
                  <a:schemeClr val="tx1"/>
                </a:solidFill>
                <a:latin typeface="Arial" pitchFamily="34" charset="0"/>
                <a:ea typeface="Arial Unicode MS" pitchFamily="34" charset="-128"/>
                <a:cs typeface="Arial Unicode MS" pitchFamily="34" charset="-128"/>
              </a:defRPr>
            </a:lvl9pPr>
          </a:lstStyle>
          <a:p>
            <a:pPr eaLnBrk="1">
              <a:buFont typeface="Times New Roman" pitchFamily="18" charset="0"/>
              <a:buNone/>
            </a:pPr>
            <a:fld id="{0A2317D2-45EC-4272-BE01-459589AE7C2B}" type="slidenum">
              <a:rPr lang="en-US" smtClean="0">
                <a:solidFill>
                  <a:srgbClr val="000000"/>
                </a:solidFill>
                <a:latin typeface="Times New Roman" pitchFamily="18" charset="0"/>
              </a:rPr>
              <a:pPr eaLnBrk="1">
                <a:buFont typeface="Times New Roman" pitchFamily="18" charset="0"/>
                <a:buNone/>
              </a:pPr>
              <a:t>5</a:t>
            </a:fld>
            <a:endParaRPr lang="en-US" smtClean="0">
              <a:solidFill>
                <a:srgbClr val="000000"/>
              </a:solidFill>
              <a:latin typeface="Times New Roman" pitchFamily="18" charset="0"/>
            </a:endParaRPr>
          </a:p>
        </p:txBody>
      </p:sp>
      <p:sp>
        <p:nvSpPr>
          <p:cNvPr id="38915" name="Rectangle 1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512" y="4343231"/>
            <a:ext cx="5486976" cy="403775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ru-RU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F842-8063-4246-8C2F-042CB0DA476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17CEA-BA15-45EE-B849-2E81EF72D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F842-8063-4246-8C2F-042CB0DA476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17CEA-BA15-45EE-B849-2E81EF72D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F842-8063-4246-8C2F-042CB0DA476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17CEA-BA15-45EE-B849-2E81EF72D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F842-8063-4246-8C2F-042CB0DA476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17CEA-BA15-45EE-B849-2E81EF72D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F842-8063-4246-8C2F-042CB0DA476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17CEA-BA15-45EE-B849-2E81EF72D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F842-8063-4246-8C2F-042CB0DA476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17CEA-BA15-45EE-B849-2E81EF72D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F842-8063-4246-8C2F-042CB0DA476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17CEA-BA15-45EE-B849-2E81EF72D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F842-8063-4246-8C2F-042CB0DA476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17CEA-BA15-45EE-B849-2E81EF72D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F842-8063-4246-8C2F-042CB0DA476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17CEA-BA15-45EE-B849-2E81EF72D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F842-8063-4246-8C2F-042CB0DA476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17CEA-BA15-45EE-B849-2E81EF72D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C6F842-8063-4246-8C2F-042CB0DA476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917CEA-BA15-45EE-B849-2E81EF72D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C6F842-8063-4246-8C2F-042CB0DA4764}" type="datetimeFigureOut">
              <a:rPr lang="ru-RU" smtClean="0"/>
              <a:pPr/>
              <a:t>29.03.2018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917CEA-BA15-45EE-B849-2E81EF72D2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IMG-2c541c04ce38e059a3202771a362fb86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132856"/>
            <a:ext cx="609600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Дыңнадыг</a:t>
            </a:r>
            <a: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7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М.Кенин-Лопсанны</a:t>
            </a:r>
            <a:r>
              <a:rPr lang="ru-RU" sz="27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/>
                <a:cs typeface="Times New Roman"/>
              </a:rPr>
              <a:t>ң</a:t>
            </a:r>
            <a: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7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Хайыралыг</a:t>
            </a:r>
            <a:r>
              <a:rPr lang="ru-RU" sz="2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Калчан-Шилги</a:t>
            </a:r>
            <a:r>
              <a:rPr lang="ru-RU" sz="2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700" b="1" spc="50" dirty="0" err="1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7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чогаалын</a:t>
            </a:r>
            <a: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ѳѳредири</a:t>
            </a:r>
            <a:r>
              <a:rPr lang="ru-RU" sz="27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700" dirty="0"/>
              <a:t/>
            </a:r>
            <a:br>
              <a:rPr lang="ru-RU" sz="2700" dirty="0"/>
            </a:br>
            <a:endParaRPr lang="ru-RU" sz="2700" dirty="0"/>
          </a:p>
        </p:txBody>
      </p:sp>
    </p:spTree>
    <p:extLst>
      <p:ext uri="{BB962C8B-B14F-4D97-AF65-F5344CB8AC3E}">
        <p14:creationId xmlns:p14="http://schemas.microsoft.com/office/powerpoint/2010/main" val="3551345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Хол</a:t>
            </a:r>
            <a:r>
              <a:rPr lang="ru-RU" dirty="0" smtClean="0"/>
              <a:t> </a:t>
            </a:r>
            <a:r>
              <a:rPr lang="ru-RU" dirty="0" err="1" smtClean="0"/>
              <a:t>дээрбези</a:t>
            </a:r>
            <a:r>
              <a:rPr lang="ru-RU" dirty="0" smtClean="0"/>
              <a:t>. </a:t>
            </a:r>
            <a:r>
              <a:rPr lang="ru-RU" dirty="0" err="1" smtClean="0"/>
              <a:t>Оо</a:t>
            </a:r>
            <a:r>
              <a:rPr lang="ru-RU" dirty="0" err="1" smtClean="0">
                <a:latin typeface="Times New Roman"/>
                <a:cs typeface="Times New Roman"/>
              </a:rPr>
              <a:t>ң</a:t>
            </a:r>
            <a:r>
              <a:rPr lang="ru-RU" dirty="0" smtClean="0">
                <a:latin typeface="Times New Roman"/>
                <a:cs typeface="Times New Roman"/>
              </a:rPr>
              <a:t>-биле </a:t>
            </a:r>
            <a:r>
              <a:rPr lang="ru-RU" dirty="0" err="1" smtClean="0">
                <a:latin typeface="Times New Roman"/>
                <a:cs typeface="Times New Roman"/>
              </a:rPr>
              <a:t>тывалар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cs typeface="Times New Roman"/>
              </a:rPr>
              <a:t>чүнү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cs typeface="Times New Roman"/>
              </a:rPr>
              <a:t>канчап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cs typeface="Times New Roman"/>
              </a:rPr>
              <a:t>чорааннарыл</a:t>
            </a:r>
            <a:r>
              <a:rPr lang="ru-RU" dirty="0" smtClean="0">
                <a:latin typeface="Times New Roman"/>
                <a:cs typeface="Times New Roman"/>
              </a:rPr>
              <a:t>? 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5050" y="1306662"/>
            <a:ext cx="5111750" cy="3785889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/>
                <a:cs typeface="Times New Roman"/>
              </a:rPr>
              <a:t>Тыва </a:t>
            </a:r>
            <a:r>
              <a:rPr lang="ru-RU" sz="3200" dirty="0" err="1">
                <a:latin typeface="Times New Roman"/>
                <a:cs typeface="Times New Roman"/>
              </a:rPr>
              <a:t>улустуң</a:t>
            </a:r>
            <a:r>
              <a:rPr lang="ru-RU" sz="3200" dirty="0">
                <a:latin typeface="Times New Roman"/>
                <a:cs typeface="Times New Roman"/>
              </a:rPr>
              <a:t> </a:t>
            </a:r>
            <a:r>
              <a:rPr lang="ru-RU" sz="3200" dirty="0" err="1">
                <a:latin typeface="Times New Roman"/>
                <a:cs typeface="Times New Roman"/>
              </a:rPr>
              <a:t>аъш</a:t>
            </a:r>
            <a:r>
              <a:rPr lang="ru-RU" sz="3200" dirty="0">
                <a:latin typeface="Times New Roman"/>
                <a:cs typeface="Times New Roman"/>
              </a:rPr>
              <a:t>-чем </a:t>
            </a:r>
            <a:r>
              <a:rPr lang="ru-RU" sz="3200" dirty="0" err="1">
                <a:latin typeface="Times New Roman"/>
                <a:cs typeface="Times New Roman"/>
              </a:rPr>
              <a:t>кылырынга</a:t>
            </a:r>
            <a:r>
              <a:rPr lang="ru-RU" sz="3200" dirty="0">
                <a:latin typeface="Times New Roman"/>
                <a:cs typeface="Times New Roman"/>
              </a:rPr>
              <a:t> </a:t>
            </a:r>
            <a:r>
              <a:rPr lang="ru-RU" sz="3200" dirty="0" err="1">
                <a:latin typeface="Times New Roman"/>
                <a:cs typeface="Times New Roman"/>
              </a:rPr>
              <a:t>ажыглап</a:t>
            </a:r>
            <a:r>
              <a:rPr lang="ru-RU" sz="3200" dirty="0">
                <a:latin typeface="Times New Roman"/>
                <a:cs typeface="Times New Roman"/>
              </a:rPr>
              <a:t> </a:t>
            </a:r>
            <a:r>
              <a:rPr lang="ru-RU" sz="3200" dirty="0" err="1">
                <a:latin typeface="Times New Roman"/>
                <a:cs typeface="Times New Roman"/>
              </a:rPr>
              <a:t>чораан</a:t>
            </a:r>
            <a:r>
              <a:rPr lang="ru-RU" sz="3200" dirty="0">
                <a:latin typeface="Times New Roman"/>
                <a:cs typeface="Times New Roman"/>
              </a:rPr>
              <a:t> </a:t>
            </a:r>
            <a:r>
              <a:rPr lang="ru-RU" sz="3200" dirty="0" err="1">
                <a:latin typeface="Times New Roman"/>
                <a:cs typeface="Times New Roman"/>
              </a:rPr>
              <a:t>эдилелдерин</a:t>
            </a:r>
            <a:r>
              <a:rPr lang="ru-RU" sz="3200" dirty="0">
                <a:latin typeface="Times New Roman"/>
                <a:cs typeface="Times New Roman"/>
              </a:rPr>
              <a:t> </a:t>
            </a:r>
            <a:r>
              <a:rPr lang="ru-RU" sz="3200" dirty="0" err="1" smtClean="0">
                <a:latin typeface="Times New Roman"/>
                <a:cs typeface="Times New Roman"/>
              </a:rPr>
              <a:t>чугаалажыылыңар</a:t>
            </a:r>
            <a:r>
              <a:rPr lang="ru-RU" sz="3200" dirty="0" smtClean="0">
                <a:latin typeface="Times New Roman"/>
                <a:cs typeface="Times New Roman"/>
              </a:rPr>
              <a:t>. (</a:t>
            </a:r>
            <a:r>
              <a:rPr lang="ru-RU" sz="3200" dirty="0" err="1" smtClean="0">
                <a:latin typeface="Times New Roman"/>
                <a:cs typeface="Times New Roman"/>
              </a:rPr>
              <a:t>чуруктар</a:t>
            </a:r>
            <a:r>
              <a:rPr lang="ru-RU" sz="3200" dirty="0" smtClean="0">
                <a:latin typeface="Times New Roman"/>
                <a:cs typeface="Times New Roman"/>
              </a:rPr>
              <a:t>)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015677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err="1" smtClean="0">
                <a:latin typeface="Times New Roman"/>
                <a:cs typeface="Times New Roman"/>
              </a:rPr>
              <a:t>Эзирниң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cs typeface="Times New Roman"/>
              </a:rPr>
              <a:t>өлүмү</a:t>
            </a:r>
            <a:r>
              <a:rPr lang="ru-RU" dirty="0" smtClean="0">
                <a:latin typeface="Times New Roman"/>
                <a:cs typeface="Times New Roman"/>
              </a:rPr>
              <a:t> тайга </a:t>
            </a:r>
            <a:r>
              <a:rPr lang="ru-RU" dirty="0" err="1" smtClean="0">
                <a:latin typeface="Times New Roman"/>
                <a:cs typeface="Times New Roman"/>
              </a:rPr>
              <a:t>бажында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cs typeface="Times New Roman"/>
              </a:rPr>
              <a:t>деп</a:t>
            </a:r>
            <a:r>
              <a:rPr lang="ru-RU" dirty="0" smtClean="0">
                <a:latin typeface="Times New Roman"/>
                <a:cs typeface="Times New Roman"/>
              </a:rPr>
              <a:t> эге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err="1"/>
              <a:t>Эртине</a:t>
            </a:r>
            <a:r>
              <a:rPr lang="ru-RU" dirty="0"/>
              <a:t> </a:t>
            </a:r>
            <a:r>
              <a:rPr lang="ru-RU" dirty="0" err="1"/>
              <a:t>кырганнын</a:t>
            </a:r>
            <a:r>
              <a:rPr lang="ru-RU" dirty="0"/>
              <a:t> </a:t>
            </a:r>
            <a:r>
              <a:rPr lang="ru-RU" dirty="0" err="1"/>
              <a:t>оглунга</a:t>
            </a:r>
            <a:r>
              <a:rPr lang="ru-RU" dirty="0"/>
              <a:t> </a:t>
            </a:r>
            <a:r>
              <a:rPr lang="ru-RU" dirty="0" err="1"/>
              <a:t>с</a:t>
            </a:r>
            <a:r>
              <a:rPr lang="ru-RU" dirty="0" err="1">
                <a:latin typeface="Times New Roman"/>
                <a:cs typeface="Times New Roman"/>
              </a:rPr>
              <a:t>өөлгү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>
                <a:latin typeface="Times New Roman"/>
                <a:cs typeface="Times New Roman"/>
              </a:rPr>
              <a:t>чагыын</a:t>
            </a:r>
            <a:r>
              <a:rPr lang="ru-RU" dirty="0">
                <a:latin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cs typeface="Times New Roman"/>
              </a:rPr>
              <a:t>кыдырааштарга</a:t>
            </a:r>
            <a:r>
              <a:rPr lang="ru-RU" dirty="0" smtClean="0">
                <a:latin typeface="Times New Roman"/>
                <a:cs typeface="Times New Roman"/>
              </a:rPr>
              <a:t> </a:t>
            </a:r>
            <a:r>
              <a:rPr lang="ru-RU" dirty="0" err="1" smtClean="0">
                <a:latin typeface="Times New Roman"/>
                <a:cs typeface="Times New Roman"/>
              </a:rPr>
              <a:t>бижиңер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8541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7"/>
          <p:cNvSpPr>
            <a:spLocks noChangeArrowheads="1"/>
          </p:cNvSpPr>
          <p:nvPr/>
        </p:nvSpPr>
        <p:spPr bwMode="auto">
          <a:xfrm>
            <a:off x="214313" y="142875"/>
            <a:ext cx="9144000" cy="1447800"/>
          </a:xfrm>
          <a:prstGeom prst="rect">
            <a:avLst/>
          </a:prstGeom>
          <a:solidFill>
            <a:srgbClr val="4E383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0" y="404813"/>
            <a:ext cx="9144000" cy="8302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Эртине</a:t>
            </a:r>
            <a:r>
              <a:rPr lang="ru-RU" sz="28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кырганнын</a:t>
            </a:r>
            <a:r>
              <a:rPr lang="ru-RU" sz="28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овур-хевири</a:t>
            </a:r>
            <a:r>
              <a:rPr lang="ru-RU" sz="2800" b="1" dirty="0" smtClean="0"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sz="2800" b="1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defRPr/>
            </a:pPr>
            <a:endParaRPr lang="ru-RU" sz="2000" dirty="0"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2" name="Rectangle 4"/>
          <p:cNvSpPr>
            <a:spLocks noChangeArrowheads="1"/>
          </p:cNvSpPr>
          <p:nvPr/>
        </p:nvSpPr>
        <p:spPr bwMode="auto">
          <a:xfrm>
            <a:off x="3429000" y="2209800"/>
            <a:ext cx="2286000" cy="7620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3505200" y="2209800"/>
            <a:ext cx="23526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Эртине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кырган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4" name="Rectangle 6"/>
          <p:cNvSpPr>
            <a:spLocks noChangeArrowheads="1"/>
          </p:cNvSpPr>
          <p:nvPr/>
        </p:nvSpPr>
        <p:spPr bwMode="auto">
          <a:xfrm>
            <a:off x="192088" y="3733800"/>
            <a:ext cx="1633537" cy="27432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209550" y="3795713"/>
            <a:ext cx="161925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Долгандыр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турар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бойдустун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дириг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амытаннары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-биле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сырый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харылзаалыы</a:t>
            </a:r>
            <a:endParaRPr lang="ru-RU" sz="2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6" name="Line 8"/>
          <p:cNvSpPr>
            <a:spLocks noChangeShapeType="1"/>
          </p:cNvSpPr>
          <p:nvPr/>
        </p:nvSpPr>
        <p:spPr bwMode="auto">
          <a:xfrm flipH="1">
            <a:off x="1828800" y="2971800"/>
            <a:ext cx="2743200" cy="76200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7897" name="Rectangle 9"/>
          <p:cNvSpPr>
            <a:spLocks noChangeArrowheads="1"/>
          </p:cNvSpPr>
          <p:nvPr/>
        </p:nvSpPr>
        <p:spPr bwMode="auto">
          <a:xfrm>
            <a:off x="1943100" y="3733800"/>
            <a:ext cx="1638300" cy="27432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7898" name="Text Box 10"/>
          <p:cNvSpPr txBox="1">
            <a:spLocks noChangeArrowheads="1"/>
          </p:cNvSpPr>
          <p:nvPr/>
        </p:nvSpPr>
        <p:spPr bwMode="auto">
          <a:xfrm>
            <a:off x="1943100" y="3751263"/>
            <a:ext cx="161607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Кожа-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хелбээ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чурттап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чоруур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чону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-биле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сырый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харылзаазы</a:t>
            </a:r>
            <a:endParaRPr lang="ru-RU" sz="2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899" name="Line 11"/>
          <p:cNvSpPr>
            <a:spLocks noChangeShapeType="1"/>
          </p:cNvSpPr>
          <p:nvPr/>
        </p:nvSpPr>
        <p:spPr bwMode="auto">
          <a:xfrm flipH="1">
            <a:off x="2705100" y="2971800"/>
            <a:ext cx="1866900" cy="76200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7900" name="Rectangle 12"/>
          <p:cNvSpPr>
            <a:spLocks noChangeArrowheads="1"/>
          </p:cNvSpPr>
          <p:nvPr/>
        </p:nvSpPr>
        <p:spPr bwMode="auto">
          <a:xfrm>
            <a:off x="3733800" y="3733800"/>
            <a:ext cx="1600200" cy="27432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7901" name="Text Box 13"/>
          <p:cNvSpPr txBox="1">
            <a:spLocks noChangeArrowheads="1"/>
          </p:cNvSpPr>
          <p:nvPr/>
        </p:nvSpPr>
        <p:spPr bwMode="auto">
          <a:xfrm>
            <a:off x="3725130" y="3810000"/>
            <a:ext cx="1600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Чаштар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-биле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харылзаазы</a:t>
            </a:r>
            <a:endParaRPr lang="ru-RU" sz="2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902" name="Line 14"/>
          <p:cNvSpPr>
            <a:spLocks noChangeShapeType="1"/>
          </p:cNvSpPr>
          <p:nvPr/>
        </p:nvSpPr>
        <p:spPr bwMode="auto">
          <a:xfrm flipH="1">
            <a:off x="4572000" y="2971800"/>
            <a:ext cx="0" cy="76200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7903" name="Rectangle 15"/>
          <p:cNvSpPr>
            <a:spLocks noChangeArrowheads="1"/>
          </p:cNvSpPr>
          <p:nvPr/>
        </p:nvSpPr>
        <p:spPr bwMode="auto">
          <a:xfrm rot="5400000">
            <a:off x="828675" y="1169988"/>
            <a:ext cx="1600200" cy="28003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7904" name="Text Box 16"/>
          <p:cNvSpPr txBox="1">
            <a:spLocks noChangeArrowheads="1"/>
          </p:cNvSpPr>
          <p:nvPr/>
        </p:nvSpPr>
        <p:spPr bwMode="auto">
          <a:xfrm>
            <a:off x="233363" y="1752600"/>
            <a:ext cx="2814637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Долгандыр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турар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бойдус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-биле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сырый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харылзаазы</a:t>
            </a:r>
            <a:endParaRPr lang="ru-RU" sz="2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905" name="Line 17"/>
          <p:cNvSpPr>
            <a:spLocks noChangeShapeType="1"/>
          </p:cNvSpPr>
          <p:nvPr/>
        </p:nvSpPr>
        <p:spPr bwMode="auto">
          <a:xfrm>
            <a:off x="5715000" y="2667000"/>
            <a:ext cx="357188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7906" name="Rectangle 18"/>
          <p:cNvSpPr>
            <a:spLocks noChangeArrowheads="1"/>
          </p:cNvSpPr>
          <p:nvPr/>
        </p:nvSpPr>
        <p:spPr bwMode="auto">
          <a:xfrm>
            <a:off x="7277100" y="3733800"/>
            <a:ext cx="1600200" cy="27432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7907" name="Text Box 19"/>
          <p:cNvSpPr txBox="1">
            <a:spLocks noChangeArrowheads="1"/>
          </p:cNvSpPr>
          <p:nvPr/>
        </p:nvSpPr>
        <p:spPr bwMode="auto">
          <a:xfrm>
            <a:off x="7277100" y="3810000"/>
            <a:ext cx="1600200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Мал-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маган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-биле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харылзаазы</a:t>
            </a:r>
            <a:endParaRPr lang="ru-RU" sz="2000" b="1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908" name="Line 20"/>
          <p:cNvSpPr>
            <a:spLocks noChangeShapeType="1"/>
          </p:cNvSpPr>
          <p:nvPr/>
        </p:nvSpPr>
        <p:spPr bwMode="auto">
          <a:xfrm>
            <a:off x="4572000" y="2971800"/>
            <a:ext cx="2705100" cy="76200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7909" name="Rectangle 21"/>
          <p:cNvSpPr>
            <a:spLocks noChangeArrowheads="1"/>
          </p:cNvSpPr>
          <p:nvPr/>
        </p:nvSpPr>
        <p:spPr bwMode="auto">
          <a:xfrm>
            <a:off x="5524500" y="3733800"/>
            <a:ext cx="1600200" cy="27432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7910" name="Text Box 22"/>
          <p:cNvSpPr txBox="1">
            <a:spLocks noChangeArrowheads="1"/>
          </p:cNvSpPr>
          <p:nvPr/>
        </p:nvSpPr>
        <p:spPr bwMode="auto">
          <a:xfrm>
            <a:off x="5524500" y="3810000"/>
            <a:ext cx="1600200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Бодунун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ажы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-толу-биле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сырый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харылзаазы</a:t>
            </a:r>
            <a:endParaRPr lang="ru-RU" sz="2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911" name="Line 23"/>
          <p:cNvSpPr>
            <a:spLocks noChangeShapeType="1"/>
          </p:cNvSpPr>
          <p:nvPr/>
        </p:nvSpPr>
        <p:spPr bwMode="auto">
          <a:xfrm>
            <a:off x="4572000" y="2971800"/>
            <a:ext cx="1752600" cy="76200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  <p:sp>
        <p:nvSpPr>
          <p:cNvPr id="37912" name="Rectangle 24"/>
          <p:cNvSpPr>
            <a:spLocks noChangeArrowheads="1"/>
          </p:cNvSpPr>
          <p:nvPr/>
        </p:nvSpPr>
        <p:spPr bwMode="auto">
          <a:xfrm rot="5400000">
            <a:off x="6696075" y="1169988"/>
            <a:ext cx="1600200" cy="280035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/>
          <a:p>
            <a:endParaRPr lang="ru-RU"/>
          </a:p>
        </p:txBody>
      </p:sp>
      <p:sp>
        <p:nvSpPr>
          <p:cNvPr id="37913" name="Text Box 25"/>
          <p:cNvSpPr txBox="1">
            <a:spLocks noChangeArrowheads="1"/>
          </p:cNvSpPr>
          <p:nvPr/>
        </p:nvSpPr>
        <p:spPr bwMode="auto">
          <a:xfrm>
            <a:off x="6100763" y="1752600"/>
            <a:ext cx="2814637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/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Ажыл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агый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-биле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сырый</a:t>
            </a:r>
            <a:r>
              <a:rPr lang="ru-RU" sz="2000" b="1" dirty="0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 smtClean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харылзаазы</a:t>
            </a:r>
            <a:endParaRPr lang="ru-RU" sz="2000" dirty="0">
              <a:solidFill>
                <a:srgbClr val="00B0F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914" name="Line 26"/>
          <p:cNvSpPr>
            <a:spLocks noChangeShapeType="1"/>
          </p:cNvSpPr>
          <p:nvPr/>
        </p:nvSpPr>
        <p:spPr bwMode="auto">
          <a:xfrm flipH="1">
            <a:off x="3048000" y="2667000"/>
            <a:ext cx="381000" cy="0"/>
          </a:xfrm>
          <a:prstGeom prst="line">
            <a:avLst/>
          </a:prstGeom>
          <a:noFill/>
          <a:ln w="635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3695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483768" y="260648"/>
            <a:ext cx="1848583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err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Түңнел</a:t>
            </a:r>
            <a:r>
              <a:rPr lang="ru-RU" sz="3600" dirty="0" err="1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</a:t>
            </a:r>
            <a:endParaRPr lang="ru-RU" sz="3200" dirty="0" smtClean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1166843"/>
            <a:ext cx="7776864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М.Кенин-Лопсанның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Хайыралыг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Калчан-Шилги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чогаалын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номчааш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Эртине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кырганның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овур-хевирин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дамчыштыр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аът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биле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ээзиниң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быжыг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харылзаазын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кѳрг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үскен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Эртине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кырганны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езулуг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-ла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тыва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эр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кижиниң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мѳзү-шынарын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сиңирип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алган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маадыр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болур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	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Ниитизи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-биле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алыр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болза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1)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тыва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кижиниң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хини малы-биле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тудуш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2)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тѳрээн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чери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бойдузу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-биле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тудуш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; 3)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тѳрел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чону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ада-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иези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ажы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тѳлү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-биле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тудуш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чүүлдү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чиге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сѳглеп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каан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чогаал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болур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Аъттың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ээзи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Эртине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кыргандан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аныяк-ѳскен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үлегер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алыр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болза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тыва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кижи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атка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езулуг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тѳлептиг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боор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4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түңнеп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болур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бис.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1785949"/>
          </a:xfrm>
        </p:spPr>
        <p:txBody>
          <a:bodyPr/>
          <a:lstStyle/>
          <a:p>
            <a:r>
              <a:rPr lang="ru-RU" b="1" dirty="0" err="1" smtClean="0">
                <a:solidFill>
                  <a:schemeClr val="tx2"/>
                </a:solidFill>
              </a:rPr>
              <a:t>Ажыглаан</a:t>
            </a:r>
            <a:r>
              <a:rPr lang="ru-RU" b="1" dirty="0" smtClean="0">
                <a:solidFill>
                  <a:schemeClr val="tx2"/>
                </a:solidFill>
              </a:rPr>
              <a:t> литература:</a:t>
            </a:r>
            <a:endParaRPr lang="ru-RU" b="1" dirty="0">
              <a:solidFill>
                <a:schemeClr val="tx2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2214554"/>
            <a:ext cx="7858180" cy="3857652"/>
          </a:xfrm>
        </p:spPr>
        <p:txBody>
          <a:bodyPr>
            <a:normAutofit/>
          </a:bodyPr>
          <a:lstStyle/>
          <a:p>
            <a:pPr marL="514350" indent="-514350" algn="just">
              <a:buAutoNum type="arabicPeriod"/>
            </a:pPr>
            <a:r>
              <a:rPr lang="ru-RU" dirty="0" smtClean="0">
                <a:solidFill>
                  <a:srgbClr val="FF0000"/>
                </a:solidFill>
              </a:rPr>
              <a:t>7-ги </a:t>
            </a:r>
            <a:r>
              <a:rPr lang="ru-RU" dirty="0" err="1" smtClean="0">
                <a:solidFill>
                  <a:srgbClr val="FF0000"/>
                </a:solidFill>
              </a:rPr>
              <a:t>классты</a:t>
            </a:r>
            <a:r>
              <a:rPr lang="ru-RU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ң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өөредилге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cs typeface="Times New Roman"/>
              </a:rPr>
              <a:t> ному. </a:t>
            </a:r>
            <a:r>
              <a:rPr lang="ru-RU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Авторлары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cs typeface="Times New Roman"/>
              </a:rPr>
              <a:t>: </a:t>
            </a:r>
            <a:r>
              <a:rPr lang="ru-RU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Е.Т.Чамзырын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r>
              <a:rPr lang="ru-RU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Н.Ш.Куулар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cs typeface="Times New Roman"/>
              </a:rPr>
              <a:t>, </a:t>
            </a:r>
            <a:r>
              <a:rPr lang="ru-RU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А.Х.Херел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</a:p>
          <a:p>
            <a:pPr marL="514350" indent="-514350" algn="just">
              <a:buAutoNum type="arabicPeriod"/>
            </a:pPr>
            <a:r>
              <a:rPr lang="ru-RU" dirty="0" smtClean="0">
                <a:solidFill>
                  <a:srgbClr val="FF0000"/>
                </a:solidFill>
                <a:latin typeface="Times New Roman"/>
                <a:cs typeface="Times New Roman"/>
              </a:rPr>
              <a:t>В. </a:t>
            </a:r>
            <a:r>
              <a:rPr lang="ru-RU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Даржаа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cs typeface="Times New Roman"/>
              </a:rPr>
              <a:t>  «Лошадь кочевников»</a:t>
            </a:r>
          </a:p>
          <a:p>
            <a:pPr algn="just"/>
            <a:r>
              <a:rPr lang="ru-RU" dirty="0">
                <a:solidFill>
                  <a:srgbClr val="FF0000"/>
                </a:solidFill>
                <a:latin typeface="Times New Roman"/>
                <a:cs typeface="Times New Roman"/>
              </a:rPr>
              <a:t>3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cs typeface="Times New Roman"/>
              </a:rPr>
              <a:t>. Интернет </a:t>
            </a:r>
            <a:r>
              <a:rPr lang="ru-RU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четкизинден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материалдар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cs typeface="Times New Roman"/>
              </a:rPr>
              <a:t>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81778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467544" y="571480"/>
            <a:ext cx="8229600" cy="55218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4400" dirty="0" err="1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Кичээлдиң</a:t>
            </a:r>
            <a:r>
              <a:rPr lang="ru-RU" sz="4400" dirty="0" smtClean="0">
                <a:solidFill>
                  <a:srgbClr val="C0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с</a:t>
            </a:r>
            <a:r>
              <a:rPr kumimoji="0" lang="ru-RU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орулгазы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: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2800" dirty="0">
                <a:latin typeface="Times New Roman" pitchFamily="18" charset="0"/>
                <a:ea typeface="+mj-ea"/>
                <a:cs typeface="Times New Roman" pitchFamily="18" charset="0"/>
              </a:rPr>
              <a:t>1</a:t>
            </a: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lang="ru-RU" sz="29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М.Кенин-Лопсанның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9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Хайыралыг</a:t>
            </a: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Калчан-Шилги</a:t>
            </a: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9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чогаалыны</a:t>
            </a:r>
            <a:r>
              <a:rPr lang="ru-RU" sz="2900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ң</a:t>
            </a:r>
            <a:r>
              <a:rPr lang="ru-RU" sz="29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идей-</a:t>
            </a:r>
            <a:r>
              <a:rPr lang="ru-RU" sz="2900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тематиктиг</a:t>
            </a:r>
            <a:r>
              <a:rPr lang="ru-RU" sz="29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900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утказын</a:t>
            </a:r>
            <a:r>
              <a:rPr lang="ru-RU" sz="29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, </a:t>
            </a:r>
            <a:r>
              <a:rPr lang="ru-RU" sz="2900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овур-хевирлерни</a:t>
            </a:r>
            <a:r>
              <a:rPr lang="ru-RU" sz="29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</a:t>
            </a:r>
            <a:r>
              <a:rPr lang="ru-RU" sz="2900" dirty="0" err="1" smtClean="0">
                <a:solidFill>
                  <a:srgbClr val="002060"/>
                </a:solidFill>
                <a:latin typeface="Times New Roman"/>
                <a:cs typeface="Times New Roman"/>
              </a:rPr>
              <a:t>сайгарып</a:t>
            </a:r>
            <a:r>
              <a:rPr lang="ru-RU" sz="2900" dirty="0" smtClean="0">
                <a:solidFill>
                  <a:srgbClr val="002060"/>
                </a:solidFill>
                <a:latin typeface="Times New Roman"/>
                <a:cs typeface="Times New Roman"/>
              </a:rPr>
              <a:t> кол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овур-хевир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Эртине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кырганны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дамчыштыр</a:t>
            </a: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аът</a:t>
            </a: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биле </a:t>
            </a:r>
            <a:r>
              <a:rPr lang="ru-RU" sz="29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ээзиниң</a:t>
            </a: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быжыг</a:t>
            </a:r>
            <a:r>
              <a:rPr lang="ru-RU" sz="29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харылзаазын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көргүскенин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уругларга</a:t>
            </a:r>
            <a:r>
              <a:rPr lang="ru-RU" sz="29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билиндирер</a:t>
            </a:r>
            <a:r>
              <a:rPr lang="ru-RU" sz="44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2.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Уругларны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мал-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маганга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ынак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,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ону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шын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ажаап-тежээп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ѳѳренир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кылдыр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lang="ru-RU" sz="2800" dirty="0" err="1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кижизидер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</a:p>
          <a:p>
            <a:pPr lvl="0">
              <a:spcBef>
                <a:spcPct val="0"/>
              </a:spcBef>
              <a:defRPr/>
            </a:pP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3. </a:t>
            </a:r>
            <a:r>
              <a:rPr kumimoji="0" lang="ru-RU" sz="2800" b="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Уругларнын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бот-</a:t>
            </a:r>
            <a:r>
              <a:rPr kumimoji="0" lang="ru-RU" sz="2800" b="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тускайлан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800" b="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ажылдаар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800" b="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чоруун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  <a:r>
              <a:rPr kumimoji="0" lang="ru-RU" sz="2800" b="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сайзырадыр</a:t>
            </a:r>
            <a:r>
              <a:rPr kumimoji="0" lang="ru-RU" sz="28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.</a:t>
            </a:r>
            <a:r>
              <a:rPr kumimoji="0" lang="ru-RU" sz="4400" b="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1"/>
          <p:cNvSpPr>
            <a:spLocks noGrp="1" noChangeArrowheads="1"/>
          </p:cNvSpPr>
          <p:nvPr>
            <p:ph type="title"/>
          </p:nvPr>
        </p:nvSpPr>
        <p:spPr/>
        <p:txBody>
          <a:bodyPr tIns="35203"/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dirty="0" err="1" smtClean="0"/>
              <a:t>Чогаалчынын</a:t>
            </a:r>
            <a:r>
              <a:rPr lang="ru-RU" dirty="0" smtClean="0"/>
              <a:t> </a:t>
            </a:r>
            <a:r>
              <a:rPr lang="ru-RU" dirty="0" err="1" smtClean="0"/>
              <a:t>допчу-намдары</a:t>
            </a:r>
            <a:r>
              <a:rPr lang="ru-RU" dirty="0" smtClean="0"/>
              <a:t>:</a:t>
            </a:r>
            <a:endParaRPr lang="en-US" dirty="0" smtClean="0"/>
          </a:p>
        </p:txBody>
      </p:sp>
      <p:sp>
        <p:nvSpPr>
          <p:cNvPr id="10243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684001" y="1355183"/>
            <a:ext cx="4461120" cy="4082828"/>
          </a:xfrm>
        </p:spPr>
        <p:txBody>
          <a:bodyPr>
            <a:normAutofit fontScale="85000" lnSpcReduction="20000"/>
          </a:bodyPr>
          <a:lstStyle/>
          <a:p>
            <a:pPr marL="391686" indent="-293764"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sz="3200" dirty="0" err="1" smtClean="0"/>
              <a:t>М.Кенин-Лопсан</a:t>
            </a:r>
            <a:r>
              <a:rPr lang="ru-RU" sz="3200" dirty="0" smtClean="0"/>
              <a:t> 1925 </a:t>
            </a:r>
            <a:r>
              <a:rPr lang="ru-RU" sz="3200" dirty="0" err="1" smtClean="0"/>
              <a:t>чылды</a:t>
            </a:r>
            <a:r>
              <a:rPr lang="ru-RU" sz="3200" dirty="0" err="1" smtClean="0">
                <a:latin typeface="Times New Roman"/>
                <a:cs typeface="Times New Roman"/>
              </a:rPr>
              <a:t>ң</a:t>
            </a:r>
            <a:r>
              <a:rPr lang="ru-RU" sz="3200" dirty="0" smtClean="0">
                <a:latin typeface="Times New Roman"/>
                <a:cs typeface="Times New Roman"/>
              </a:rPr>
              <a:t> апрель 10-да </a:t>
            </a:r>
            <a:r>
              <a:rPr lang="ru-RU" sz="3200" dirty="0" err="1" smtClean="0"/>
              <a:t>Ч</a:t>
            </a:r>
            <a:r>
              <a:rPr lang="ru-RU" sz="3200" dirty="0" err="1" smtClean="0">
                <a:latin typeface="Times New Roman"/>
                <a:cs typeface="Times New Roman"/>
              </a:rPr>
              <a:t>өөн-Хемчик</a:t>
            </a:r>
            <a:r>
              <a:rPr lang="ru-RU" sz="3200" dirty="0" smtClean="0">
                <a:latin typeface="Times New Roman"/>
                <a:cs typeface="Times New Roman"/>
              </a:rPr>
              <a:t> </a:t>
            </a:r>
            <a:r>
              <a:rPr lang="ru-RU" sz="3200" dirty="0" err="1" smtClean="0">
                <a:latin typeface="Times New Roman"/>
                <a:cs typeface="Times New Roman"/>
              </a:rPr>
              <a:t>кожууннуң</a:t>
            </a:r>
            <a:r>
              <a:rPr lang="ru-RU" sz="3200" dirty="0" smtClean="0">
                <a:latin typeface="Times New Roman"/>
                <a:cs typeface="Times New Roman"/>
              </a:rPr>
              <a:t> </a:t>
            </a:r>
            <a:r>
              <a:rPr lang="ru-RU" sz="3200" dirty="0" err="1" smtClean="0">
                <a:latin typeface="Times New Roman"/>
                <a:cs typeface="Times New Roman"/>
              </a:rPr>
              <a:t>Хѳндергейге</a:t>
            </a:r>
            <a:r>
              <a:rPr lang="ru-RU" sz="3200" dirty="0" smtClean="0">
                <a:latin typeface="Times New Roman"/>
                <a:cs typeface="Times New Roman"/>
              </a:rPr>
              <a:t> </a:t>
            </a:r>
            <a:r>
              <a:rPr lang="ru-RU" sz="3200" dirty="0" err="1" smtClean="0">
                <a:latin typeface="Times New Roman"/>
                <a:cs typeface="Times New Roman"/>
              </a:rPr>
              <a:t>тѳрүттүнген.Чашкы</a:t>
            </a:r>
            <a:r>
              <a:rPr lang="ru-RU" sz="3200" dirty="0" smtClean="0">
                <a:latin typeface="Times New Roman"/>
                <a:cs typeface="Times New Roman"/>
              </a:rPr>
              <a:t> </a:t>
            </a:r>
            <a:r>
              <a:rPr lang="ru-RU" sz="3200" dirty="0" err="1" smtClean="0">
                <a:latin typeface="Times New Roman"/>
                <a:cs typeface="Times New Roman"/>
              </a:rPr>
              <a:t>чылдары</a:t>
            </a:r>
            <a:r>
              <a:rPr lang="ru-RU" sz="3200" dirty="0">
                <a:latin typeface="Times New Roman"/>
                <a:cs typeface="Times New Roman"/>
              </a:rPr>
              <a:t> </a:t>
            </a:r>
            <a:r>
              <a:rPr lang="ru-RU" sz="3200" dirty="0" err="1" smtClean="0">
                <a:latin typeface="Times New Roman"/>
                <a:cs typeface="Times New Roman"/>
              </a:rPr>
              <a:t>Хѳндергейге</a:t>
            </a:r>
            <a:r>
              <a:rPr lang="ru-RU" sz="3200" dirty="0" smtClean="0">
                <a:latin typeface="Times New Roman"/>
                <a:cs typeface="Times New Roman"/>
              </a:rPr>
              <a:t> </a:t>
            </a:r>
            <a:r>
              <a:rPr lang="ru-RU" sz="3200" dirty="0" err="1" smtClean="0">
                <a:latin typeface="Times New Roman"/>
                <a:cs typeface="Times New Roman"/>
              </a:rPr>
              <a:t>эрткен</a:t>
            </a:r>
            <a:r>
              <a:rPr lang="ru-RU" sz="3200" dirty="0" smtClean="0">
                <a:latin typeface="Times New Roman"/>
                <a:cs typeface="Times New Roman"/>
              </a:rPr>
              <a:t>. </a:t>
            </a:r>
            <a:r>
              <a:rPr lang="ru-RU" sz="3200" dirty="0" err="1" smtClean="0">
                <a:latin typeface="Times New Roman"/>
                <a:cs typeface="Times New Roman"/>
              </a:rPr>
              <a:t>Элээди</a:t>
            </a:r>
            <a:r>
              <a:rPr lang="ru-RU" sz="3200" dirty="0" smtClean="0">
                <a:latin typeface="Times New Roman"/>
                <a:cs typeface="Times New Roman"/>
              </a:rPr>
              <a:t> </a:t>
            </a:r>
            <a:r>
              <a:rPr lang="ru-RU" sz="3200" dirty="0" err="1" smtClean="0">
                <a:latin typeface="Times New Roman"/>
                <a:cs typeface="Times New Roman"/>
              </a:rPr>
              <a:t>чылдарында</a:t>
            </a:r>
            <a:r>
              <a:rPr lang="ru-RU" sz="3200" dirty="0" smtClean="0">
                <a:latin typeface="Times New Roman"/>
                <a:cs typeface="Times New Roman"/>
              </a:rPr>
              <a:t> </a:t>
            </a:r>
            <a:r>
              <a:rPr lang="ru-RU" sz="3200" dirty="0" err="1" smtClean="0">
                <a:latin typeface="Times New Roman"/>
                <a:cs typeface="Times New Roman"/>
              </a:rPr>
              <a:t>Кызылдың</a:t>
            </a:r>
            <a:r>
              <a:rPr lang="ru-RU" sz="3200" dirty="0" smtClean="0">
                <a:latin typeface="Times New Roman"/>
                <a:cs typeface="Times New Roman"/>
              </a:rPr>
              <a:t> №2 </a:t>
            </a:r>
            <a:r>
              <a:rPr lang="ru-RU" sz="3200" dirty="0" err="1" smtClean="0">
                <a:latin typeface="Times New Roman"/>
                <a:cs typeface="Times New Roman"/>
              </a:rPr>
              <a:t>дугаар</a:t>
            </a:r>
            <a:r>
              <a:rPr lang="ru-RU" sz="3200" dirty="0" smtClean="0">
                <a:latin typeface="Times New Roman"/>
                <a:cs typeface="Times New Roman"/>
              </a:rPr>
              <a:t> </a:t>
            </a:r>
            <a:r>
              <a:rPr lang="ru-RU" sz="3200" dirty="0" err="1" smtClean="0">
                <a:latin typeface="Times New Roman"/>
                <a:cs typeface="Times New Roman"/>
              </a:rPr>
              <a:t>школазынче</a:t>
            </a:r>
            <a:r>
              <a:rPr lang="ru-RU" sz="3200" dirty="0" smtClean="0">
                <a:latin typeface="Times New Roman"/>
                <a:cs typeface="Times New Roman"/>
              </a:rPr>
              <a:t> </a:t>
            </a:r>
            <a:r>
              <a:rPr lang="ru-RU" sz="3200" dirty="0" err="1" smtClean="0">
                <a:latin typeface="Times New Roman"/>
                <a:cs typeface="Times New Roman"/>
              </a:rPr>
              <a:t>кирген</a:t>
            </a:r>
            <a:r>
              <a:rPr lang="ru-RU" sz="3200" dirty="0" smtClean="0">
                <a:latin typeface="Times New Roman"/>
                <a:cs typeface="Times New Roman"/>
              </a:rPr>
              <a:t>, </a:t>
            </a:r>
            <a:r>
              <a:rPr lang="ru-RU" sz="3200" dirty="0" err="1" smtClean="0">
                <a:latin typeface="Times New Roman"/>
                <a:cs typeface="Times New Roman"/>
              </a:rPr>
              <a:t>аңаа</a:t>
            </a:r>
            <a:r>
              <a:rPr lang="ru-RU" sz="3200" dirty="0" smtClean="0">
                <a:latin typeface="Times New Roman"/>
                <a:cs typeface="Times New Roman"/>
              </a:rPr>
              <a:t> </a:t>
            </a:r>
            <a:r>
              <a:rPr lang="ru-RU" sz="3200" dirty="0" err="1" smtClean="0">
                <a:latin typeface="Times New Roman"/>
                <a:cs typeface="Times New Roman"/>
              </a:rPr>
              <a:t>ѳѳренип</a:t>
            </a:r>
            <a:r>
              <a:rPr lang="ru-RU" sz="3200" dirty="0" smtClean="0">
                <a:latin typeface="Times New Roman"/>
                <a:cs typeface="Times New Roman"/>
              </a:rPr>
              <a:t> </a:t>
            </a:r>
            <a:r>
              <a:rPr lang="ru-RU" sz="3200" dirty="0" err="1" smtClean="0">
                <a:latin typeface="Times New Roman"/>
                <a:cs typeface="Times New Roman"/>
              </a:rPr>
              <a:t>чораан</a:t>
            </a:r>
            <a:r>
              <a:rPr lang="ru-RU" sz="3200" dirty="0" smtClean="0">
                <a:latin typeface="Times New Roman"/>
                <a:cs typeface="Times New Roman"/>
              </a:rPr>
              <a:t>.</a:t>
            </a:r>
            <a:endParaRPr lang="en-US" sz="3200" dirty="0"/>
          </a:p>
        </p:txBody>
      </p:sp>
      <p:pic>
        <p:nvPicPr>
          <p:cNvPr id="10244" name="Picture 5" descr="C:\Users\Владелец\Desktop\untitl4ed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60800" y="1484796"/>
            <a:ext cx="3024000" cy="4648808"/>
          </a:xfrm>
          <a:noFill/>
        </p:spPr>
      </p:pic>
    </p:spTree>
    <p:extLst>
      <p:ext uri="{BB962C8B-B14F-4D97-AF65-F5344CB8AC3E}">
        <p14:creationId xmlns:p14="http://schemas.microsoft.com/office/powerpoint/2010/main" val="419293457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"/>
          <p:cNvSpPr>
            <a:spLocks noGrp="1" noChangeArrowheads="1"/>
          </p:cNvSpPr>
          <p:nvPr>
            <p:ph type="title"/>
          </p:nvPr>
        </p:nvSpPr>
        <p:spPr/>
        <p:txBody>
          <a:bodyPr tIns="35203">
            <a:normAutofit fontScale="90000"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dirty="0" err="1" smtClean="0"/>
              <a:t>М.Б.Кенин-Лопсаннын</a:t>
            </a:r>
            <a:r>
              <a:rPr lang="ru-RU" dirty="0" smtClean="0"/>
              <a:t> </a:t>
            </a:r>
            <a:r>
              <a:rPr lang="ru-RU" dirty="0" err="1" smtClean="0"/>
              <a:t>чогаадыкчы</a:t>
            </a:r>
            <a:r>
              <a:rPr lang="ru-RU" dirty="0" smtClean="0"/>
              <a:t> </a:t>
            </a:r>
            <a:r>
              <a:rPr lang="ru-RU" dirty="0" err="1" smtClean="0"/>
              <a:t>оруу</a:t>
            </a:r>
            <a:r>
              <a:rPr lang="ru-RU" dirty="0" smtClean="0"/>
              <a:t>:</a:t>
            </a:r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sz="half" idx="1"/>
          </p:nvPr>
        </p:nvSpPr>
        <p:spPr>
          <a:xfrm>
            <a:off x="502561" y="1764186"/>
            <a:ext cx="5300640" cy="4988684"/>
          </a:xfrm>
        </p:spPr>
        <p:txBody>
          <a:bodyPr tIns="22401">
            <a:normAutofit/>
          </a:bodyPr>
          <a:lstStyle/>
          <a:p>
            <a:pPr marL="391686" indent="-293764"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sz="2000" dirty="0" smtClean="0"/>
              <a:t>1943 </a:t>
            </a:r>
            <a:r>
              <a:rPr lang="ru-RU" sz="2000" dirty="0" err="1" smtClean="0"/>
              <a:t>чылда</a:t>
            </a:r>
            <a:r>
              <a:rPr lang="ru-RU" sz="2000" dirty="0" smtClean="0"/>
              <a:t> «</a:t>
            </a:r>
            <a:r>
              <a:rPr lang="ru-RU" sz="2000" dirty="0" err="1" smtClean="0"/>
              <a:t>Дайынчы</a:t>
            </a:r>
            <a:r>
              <a:rPr lang="ru-RU" sz="2000" dirty="0" smtClean="0"/>
              <a:t> </a:t>
            </a:r>
            <a:r>
              <a:rPr lang="ru-RU" sz="2000" dirty="0" err="1" smtClean="0"/>
              <a:t>кыйгы</a:t>
            </a:r>
            <a:r>
              <a:rPr lang="ru-RU" sz="2000" dirty="0" smtClean="0"/>
              <a:t>» </a:t>
            </a:r>
            <a:r>
              <a:rPr lang="ru-RU" sz="2000" dirty="0" err="1" smtClean="0"/>
              <a:t>деп</a:t>
            </a:r>
            <a:r>
              <a:rPr lang="ru-RU" sz="2000" dirty="0" smtClean="0"/>
              <a:t> </a:t>
            </a:r>
            <a:r>
              <a:rPr lang="ru-RU" sz="2000" dirty="0" err="1" smtClean="0"/>
              <a:t>номга</a:t>
            </a:r>
            <a:r>
              <a:rPr lang="ru-RU" sz="2000" dirty="0" smtClean="0"/>
              <a:t> «</a:t>
            </a:r>
            <a:r>
              <a:rPr lang="ru-RU" sz="2000" dirty="0" err="1" smtClean="0"/>
              <a:t>Гитлерге</a:t>
            </a:r>
            <a:r>
              <a:rPr lang="ru-RU" sz="2000" dirty="0" smtClean="0"/>
              <a:t> </a:t>
            </a:r>
            <a:r>
              <a:rPr lang="ru-RU" sz="2000" dirty="0" err="1" smtClean="0"/>
              <a:t>киле</a:t>
            </a:r>
            <a:r>
              <a:rPr lang="ru-RU" sz="2000" dirty="0" err="1" smtClean="0">
                <a:latin typeface="Times New Roman"/>
                <a:cs typeface="Times New Roman"/>
              </a:rPr>
              <a:t>ң</a:t>
            </a:r>
            <a:r>
              <a:rPr lang="ru-RU" sz="2000" dirty="0" smtClean="0"/>
              <a:t>» </a:t>
            </a:r>
            <a:r>
              <a:rPr lang="ru-RU" sz="2000" dirty="0" err="1" smtClean="0"/>
              <a:t>деп</a:t>
            </a:r>
            <a:r>
              <a:rPr lang="ru-RU" sz="2000" dirty="0" smtClean="0"/>
              <a:t> </a:t>
            </a:r>
            <a:r>
              <a:rPr lang="ru-RU" sz="2000" dirty="0" err="1" smtClean="0"/>
              <a:t>ш</a:t>
            </a:r>
            <a:r>
              <a:rPr lang="ru-RU" sz="2000" dirty="0" err="1" smtClean="0">
                <a:latin typeface="Times New Roman"/>
                <a:cs typeface="Times New Roman"/>
              </a:rPr>
              <a:t>үлүү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cs typeface="Times New Roman"/>
              </a:rPr>
              <a:t>бир-ле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cs typeface="Times New Roman"/>
              </a:rPr>
              <a:t>дугаар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cs typeface="Times New Roman"/>
              </a:rPr>
              <a:t>чырыкче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cs typeface="Times New Roman"/>
              </a:rPr>
              <a:t>үнген</a:t>
            </a:r>
            <a:r>
              <a:rPr lang="ru-RU" sz="2000" dirty="0" smtClean="0">
                <a:latin typeface="Times New Roman"/>
                <a:cs typeface="Times New Roman"/>
              </a:rPr>
              <a:t>.</a:t>
            </a:r>
            <a:endParaRPr lang="en-US" sz="2000" dirty="0"/>
          </a:p>
          <a:p>
            <a:pPr marL="391686" indent="-293764"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sz="2000" dirty="0" smtClean="0">
                <a:latin typeface="Times New Roman"/>
                <a:cs typeface="Times New Roman"/>
              </a:rPr>
              <a:t>1956 </a:t>
            </a:r>
            <a:r>
              <a:rPr lang="ru-RU" sz="2000" dirty="0" err="1" smtClean="0">
                <a:latin typeface="Times New Roman"/>
                <a:cs typeface="Times New Roman"/>
              </a:rPr>
              <a:t>чылда</a:t>
            </a:r>
            <a:r>
              <a:rPr lang="ru-RU" sz="2000" dirty="0" smtClean="0">
                <a:latin typeface="Times New Roman"/>
                <a:cs typeface="Times New Roman"/>
              </a:rPr>
              <a:t> «</a:t>
            </a:r>
            <a:r>
              <a:rPr lang="ru-RU" sz="2000" dirty="0" err="1" smtClean="0">
                <a:latin typeface="Times New Roman"/>
                <a:cs typeface="Times New Roman"/>
              </a:rPr>
              <a:t>Улуг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cs typeface="Times New Roman"/>
              </a:rPr>
              <a:t>орук</a:t>
            </a:r>
            <a:r>
              <a:rPr lang="ru-RU" sz="2000" dirty="0" smtClean="0">
                <a:latin typeface="Times New Roman"/>
                <a:cs typeface="Times New Roman"/>
              </a:rPr>
              <a:t>» </a:t>
            </a:r>
            <a:r>
              <a:rPr lang="ru-RU" sz="2000" dirty="0" err="1" smtClean="0">
                <a:latin typeface="Times New Roman"/>
                <a:cs typeface="Times New Roman"/>
              </a:rPr>
              <a:t>деп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cs typeface="Times New Roman"/>
              </a:rPr>
              <a:t>бир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cs typeface="Times New Roman"/>
              </a:rPr>
              <a:t>дугаар</a:t>
            </a:r>
            <a:r>
              <a:rPr lang="ru-RU" sz="2000" dirty="0" smtClean="0">
                <a:latin typeface="Times New Roman"/>
                <a:cs typeface="Times New Roman"/>
              </a:rPr>
              <a:t> ному </a:t>
            </a:r>
            <a:r>
              <a:rPr lang="ru-RU" sz="2000" dirty="0" err="1" smtClean="0">
                <a:latin typeface="Times New Roman"/>
                <a:cs typeface="Times New Roman"/>
              </a:rPr>
              <a:t>парлаттынган</a:t>
            </a:r>
            <a:r>
              <a:rPr lang="ru-RU" sz="2000" dirty="0" smtClean="0">
                <a:latin typeface="Times New Roman"/>
                <a:cs typeface="Times New Roman"/>
              </a:rPr>
              <a:t>. </a:t>
            </a:r>
            <a:r>
              <a:rPr lang="ru-RU" sz="2000" dirty="0" err="1" smtClean="0">
                <a:latin typeface="Times New Roman"/>
                <a:cs typeface="Times New Roman"/>
              </a:rPr>
              <a:t>Дараазында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cs typeface="Times New Roman"/>
              </a:rPr>
              <a:t>чылдарда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cs typeface="Times New Roman"/>
              </a:rPr>
              <a:t>үндүрген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cs typeface="Times New Roman"/>
              </a:rPr>
              <a:t>шүлүк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cs typeface="Times New Roman"/>
              </a:rPr>
              <a:t>номнары</a:t>
            </a:r>
            <a:r>
              <a:rPr lang="ru-RU" sz="2000" dirty="0" smtClean="0">
                <a:latin typeface="Times New Roman"/>
                <a:cs typeface="Times New Roman"/>
              </a:rPr>
              <a:t>: «</a:t>
            </a:r>
            <a:r>
              <a:rPr lang="ru-RU" sz="2000" dirty="0" err="1" smtClean="0">
                <a:latin typeface="Times New Roman"/>
                <a:cs typeface="Times New Roman"/>
              </a:rPr>
              <a:t>Октябрьның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cs typeface="Times New Roman"/>
              </a:rPr>
              <a:t>оглу-дур</a:t>
            </a:r>
            <a:r>
              <a:rPr lang="ru-RU" sz="2000" dirty="0" smtClean="0">
                <a:latin typeface="Times New Roman"/>
                <a:cs typeface="Times New Roman"/>
              </a:rPr>
              <a:t> мен», «</a:t>
            </a:r>
            <a:r>
              <a:rPr lang="ru-RU" sz="2000" dirty="0" err="1" smtClean="0">
                <a:latin typeface="Times New Roman"/>
                <a:cs typeface="Times New Roman"/>
              </a:rPr>
              <a:t>Бичии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cs typeface="Times New Roman"/>
              </a:rPr>
              <a:t>башкы</a:t>
            </a:r>
            <a:r>
              <a:rPr lang="ru-RU" sz="2000" dirty="0" smtClean="0">
                <a:latin typeface="Times New Roman"/>
                <a:cs typeface="Times New Roman"/>
              </a:rPr>
              <a:t>», «</a:t>
            </a:r>
            <a:r>
              <a:rPr lang="ru-RU" sz="2000" dirty="0" err="1" smtClean="0">
                <a:latin typeface="Times New Roman"/>
                <a:cs typeface="Times New Roman"/>
              </a:rPr>
              <a:t>Чалгыным</a:t>
            </a:r>
            <a:r>
              <a:rPr lang="ru-RU" sz="2000" dirty="0" smtClean="0">
                <a:latin typeface="Times New Roman"/>
                <a:cs typeface="Times New Roman"/>
              </a:rPr>
              <a:t>».</a:t>
            </a:r>
          </a:p>
          <a:p>
            <a:pPr marL="391686" indent="-293764"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sz="2000" dirty="0" smtClean="0">
                <a:latin typeface="Times New Roman"/>
                <a:cs typeface="Times New Roman"/>
              </a:rPr>
              <a:t>Проза </a:t>
            </a:r>
            <a:r>
              <a:rPr lang="ru-RU" sz="2000" dirty="0" err="1" smtClean="0">
                <a:latin typeface="Times New Roman"/>
                <a:cs typeface="Times New Roman"/>
              </a:rPr>
              <a:t>чогаалдары</a:t>
            </a:r>
            <a:r>
              <a:rPr lang="ru-RU" sz="2000" dirty="0" smtClean="0">
                <a:latin typeface="Times New Roman"/>
                <a:cs typeface="Times New Roman"/>
              </a:rPr>
              <a:t>: «</a:t>
            </a:r>
            <a:r>
              <a:rPr lang="ru-RU" sz="2000" dirty="0" err="1" smtClean="0">
                <a:latin typeface="Times New Roman"/>
                <a:cs typeface="Times New Roman"/>
              </a:rPr>
              <a:t>Хайыралыг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cs typeface="Times New Roman"/>
              </a:rPr>
              <a:t>Калчан-Шилги</a:t>
            </a:r>
            <a:r>
              <a:rPr lang="ru-RU" sz="2000" dirty="0" smtClean="0">
                <a:latin typeface="Times New Roman"/>
                <a:cs typeface="Times New Roman"/>
              </a:rPr>
              <a:t>», «</a:t>
            </a:r>
            <a:r>
              <a:rPr lang="ru-RU" sz="2000" dirty="0" err="1" smtClean="0">
                <a:latin typeface="Times New Roman"/>
                <a:cs typeface="Times New Roman"/>
              </a:rPr>
              <a:t>Чүгүрүк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cs typeface="Times New Roman"/>
              </a:rPr>
              <a:t>Сарала</a:t>
            </a:r>
            <a:r>
              <a:rPr lang="ru-RU" sz="2000" dirty="0" smtClean="0">
                <a:latin typeface="Times New Roman"/>
                <a:cs typeface="Times New Roman"/>
              </a:rPr>
              <a:t>», «</a:t>
            </a:r>
            <a:r>
              <a:rPr lang="ru-RU" sz="2000" dirty="0" err="1" smtClean="0">
                <a:latin typeface="Times New Roman"/>
                <a:cs typeface="Times New Roman"/>
              </a:rPr>
              <a:t>Херээженниң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cs typeface="Times New Roman"/>
              </a:rPr>
              <a:t>чоргааралы</a:t>
            </a:r>
            <a:r>
              <a:rPr lang="ru-RU" sz="2000" dirty="0" smtClean="0">
                <a:latin typeface="Times New Roman"/>
                <a:cs typeface="Times New Roman"/>
              </a:rPr>
              <a:t>», «</a:t>
            </a:r>
            <a:r>
              <a:rPr lang="ru-RU" sz="2000" dirty="0" err="1" smtClean="0">
                <a:latin typeface="Times New Roman"/>
                <a:cs typeface="Times New Roman"/>
              </a:rPr>
              <a:t>Тениң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cs typeface="Times New Roman"/>
              </a:rPr>
              <a:t>самы</a:t>
            </a:r>
            <a:r>
              <a:rPr lang="ru-RU" sz="2000" dirty="0" smtClean="0">
                <a:latin typeface="Times New Roman"/>
                <a:cs typeface="Times New Roman"/>
              </a:rPr>
              <a:t>», «</a:t>
            </a:r>
            <a:r>
              <a:rPr lang="ru-RU" sz="2000" dirty="0" err="1" smtClean="0">
                <a:latin typeface="Times New Roman"/>
                <a:cs typeface="Times New Roman"/>
              </a:rPr>
              <a:t>Чылгычының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cs typeface="Times New Roman"/>
              </a:rPr>
              <a:t>ѳѳ</a:t>
            </a:r>
            <a:r>
              <a:rPr lang="ru-RU" sz="2000" dirty="0" smtClean="0">
                <a:latin typeface="Times New Roman"/>
                <a:cs typeface="Times New Roman"/>
              </a:rPr>
              <a:t>», «</a:t>
            </a:r>
            <a:r>
              <a:rPr lang="ru-RU" sz="2000" dirty="0" err="1" smtClean="0">
                <a:latin typeface="Times New Roman"/>
                <a:cs typeface="Times New Roman"/>
              </a:rPr>
              <a:t>Дээрниң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cs typeface="Times New Roman"/>
              </a:rPr>
              <a:t>көрүнчүү</a:t>
            </a:r>
            <a:r>
              <a:rPr lang="ru-RU" sz="2000" dirty="0" smtClean="0">
                <a:latin typeface="Times New Roman"/>
                <a:cs typeface="Times New Roman"/>
              </a:rPr>
              <a:t>», «</a:t>
            </a:r>
            <a:r>
              <a:rPr lang="ru-RU" sz="2000" dirty="0" err="1" smtClean="0">
                <a:latin typeface="Times New Roman"/>
                <a:cs typeface="Times New Roman"/>
              </a:rPr>
              <a:t>Чогаалдар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cs typeface="Times New Roman"/>
              </a:rPr>
              <a:t>чыындызы</a:t>
            </a:r>
            <a:r>
              <a:rPr lang="ru-RU" sz="2000" dirty="0" smtClean="0">
                <a:latin typeface="Times New Roman"/>
                <a:cs typeface="Times New Roman"/>
              </a:rPr>
              <a:t>».</a:t>
            </a:r>
            <a:endParaRPr lang="ru-RU" sz="2000" dirty="0">
              <a:latin typeface="Times New Roman"/>
              <a:cs typeface="Times New Roman"/>
            </a:endParaRPr>
          </a:p>
          <a:p>
            <a:pPr marL="391686" indent="-293764">
              <a:buSzPct val="45000"/>
              <a:buFont typeface="Wingdings" pitchFamily="2" charset="2"/>
              <a:buChar char="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endParaRPr lang="en-US" sz="2500" dirty="0"/>
          </a:p>
        </p:txBody>
      </p:sp>
      <p:pic>
        <p:nvPicPr>
          <p:cNvPr id="13316" name="Picture 5" descr="C:\Users\Владелец\Desktop\untit5led.bmp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29920" y="2322965"/>
            <a:ext cx="2833920" cy="3871126"/>
          </a:xfrm>
          <a:noFill/>
        </p:spPr>
      </p:pic>
    </p:spTree>
    <p:extLst>
      <p:ext uri="{BB962C8B-B14F-4D97-AF65-F5344CB8AC3E}">
        <p14:creationId xmlns:p14="http://schemas.microsoft.com/office/powerpoint/2010/main" val="7734836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3050"/>
            <a:ext cx="3610744" cy="1162050"/>
          </a:xfrm>
        </p:spPr>
        <p:txBody>
          <a:bodyPr tIns="35203">
            <a:noAutofit/>
          </a:bodyPr>
          <a:lstStyle/>
          <a:p>
            <a:pPr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  <a:tab pos="4596548" algn="l"/>
                <a:tab pos="5253198" algn="l"/>
                <a:tab pos="5909847" algn="l"/>
                <a:tab pos="6566497" algn="l"/>
                <a:tab pos="7223147" algn="l"/>
                <a:tab pos="7879796" algn="l"/>
              </a:tabLst>
            </a:pPr>
            <a:r>
              <a:rPr lang="ru-RU" sz="2800" dirty="0" err="1" smtClean="0"/>
              <a:t>Киирген</a:t>
            </a:r>
            <a:r>
              <a:rPr lang="ru-RU" sz="2800" dirty="0" smtClean="0"/>
              <a:t> </a:t>
            </a:r>
            <a:r>
              <a:rPr lang="ru-RU" sz="2800" dirty="0" err="1" smtClean="0">
                <a:latin typeface="Times New Roman"/>
                <a:cs typeface="Times New Roman"/>
              </a:rPr>
              <a:t>үлүг-хуузу</a:t>
            </a:r>
            <a:r>
              <a:rPr lang="ru-RU" sz="2800" dirty="0" smtClean="0">
                <a:latin typeface="Times New Roman"/>
                <a:cs typeface="Times New Roman"/>
              </a:rPr>
              <a:t>, </a:t>
            </a:r>
            <a:r>
              <a:rPr lang="ru-RU" sz="2800" dirty="0" err="1" smtClean="0">
                <a:latin typeface="Times New Roman"/>
                <a:cs typeface="Times New Roman"/>
              </a:rPr>
              <a:t>шаңналдары</a:t>
            </a:r>
            <a:endParaRPr lang="en-US" sz="2800" dirty="0" smtClean="0"/>
          </a:p>
        </p:txBody>
      </p:sp>
      <p:sp>
        <p:nvSpPr>
          <p:cNvPr id="16387" name="Rectangle 2"/>
          <p:cNvSpPr>
            <a:spLocks noGrp="1" noChangeArrowheads="1"/>
          </p:cNvSpPr>
          <p:nvPr>
            <p:ph idx="1"/>
          </p:nvPr>
        </p:nvSpPr>
        <p:spPr>
          <a:xfrm>
            <a:off x="4427984" y="273050"/>
            <a:ext cx="4258816" cy="5853113"/>
          </a:xfrm>
        </p:spPr>
        <p:txBody>
          <a:bodyPr>
            <a:normAutofit/>
          </a:bodyPr>
          <a:lstStyle/>
          <a:p>
            <a:pPr marL="391686" indent="-293764">
              <a:buSzPct val="45000"/>
              <a:buNone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ru-RU" dirty="0" err="1" smtClean="0"/>
              <a:t>Монгуш</a:t>
            </a:r>
            <a:r>
              <a:rPr lang="ru-RU" dirty="0" smtClean="0"/>
              <a:t> Бора-</a:t>
            </a:r>
            <a:r>
              <a:rPr lang="ru-RU" dirty="0" err="1" smtClean="0"/>
              <a:t>Хооевич</a:t>
            </a:r>
            <a:r>
              <a:rPr lang="ru-RU" dirty="0" smtClean="0"/>
              <a:t> </a:t>
            </a:r>
            <a:r>
              <a:rPr lang="ru-RU" dirty="0" err="1" smtClean="0"/>
              <a:t>Кенин-Лопсан</a:t>
            </a:r>
            <a:endParaRPr lang="en-US" dirty="0" smtClean="0"/>
          </a:p>
        </p:txBody>
      </p:sp>
      <p:sp>
        <p:nvSpPr>
          <p:cNvPr id="2" name="Текст 1"/>
          <p:cNvSpPr>
            <a:spLocks noGrp="1"/>
          </p:cNvSpPr>
          <p:nvPr>
            <p:ph type="body" sz="half" idx="2"/>
          </p:nvPr>
        </p:nvSpPr>
        <p:spPr>
          <a:xfrm>
            <a:off x="457200" y="1556792"/>
            <a:ext cx="3826768" cy="4569371"/>
          </a:xfrm>
        </p:spPr>
        <p:txBody>
          <a:bodyPr>
            <a:normAutofit lnSpcReduction="10000"/>
          </a:bodyPr>
          <a:lstStyle/>
          <a:p>
            <a:pPr marL="391686" indent="-293764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ru-RU" sz="2000" dirty="0"/>
              <a:t>Тыва </a:t>
            </a:r>
            <a:r>
              <a:rPr lang="ru-RU" sz="2000" dirty="0" err="1"/>
              <a:t>литературага</a:t>
            </a:r>
            <a:r>
              <a:rPr lang="ru-RU" sz="2000" dirty="0"/>
              <a:t> </a:t>
            </a:r>
            <a:r>
              <a:rPr lang="ru-RU" sz="2000" dirty="0" err="1"/>
              <a:t>киирген</a:t>
            </a:r>
            <a:r>
              <a:rPr lang="ru-RU" sz="2000" dirty="0"/>
              <a:t> </a:t>
            </a:r>
            <a:r>
              <a:rPr lang="ru-RU" sz="2000" dirty="0" err="1">
                <a:latin typeface="Times New Roman"/>
                <a:cs typeface="Times New Roman"/>
              </a:rPr>
              <a:t>үлүг-хуузу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дыка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 smtClean="0">
                <a:latin typeface="Times New Roman"/>
                <a:cs typeface="Times New Roman"/>
              </a:rPr>
              <a:t>улуг</a:t>
            </a:r>
            <a:r>
              <a:rPr lang="ru-RU" sz="2000" dirty="0" smtClean="0">
                <a:latin typeface="Times New Roman"/>
                <a:cs typeface="Times New Roman"/>
              </a:rPr>
              <a:t>. </a:t>
            </a:r>
            <a:r>
              <a:rPr lang="ru-RU" sz="2000" dirty="0" err="1" smtClean="0">
                <a:latin typeface="Times New Roman"/>
                <a:cs typeface="Times New Roman"/>
              </a:rPr>
              <a:t>Чогаалчы</a:t>
            </a:r>
            <a:r>
              <a:rPr lang="ru-RU" sz="2000" dirty="0" smtClean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тыва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культуранын</a:t>
            </a:r>
            <a:r>
              <a:rPr lang="ru-RU" sz="2000" dirty="0">
                <a:latin typeface="Times New Roman"/>
                <a:cs typeface="Times New Roman"/>
              </a:rPr>
              <a:t>, </a:t>
            </a:r>
            <a:r>
              <a:rPr lang="ru-RU" sz="2000" dirty="0" err="1">
                <a:latin typeface="Times New Roman"/>
                <a:cs typeface="Times New Roman"/>
              </a:rPr>
              <a:t>улустун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тѳѳгүзүн</a:t>
            </a:r>
            <a:r>
              <a:rPr lang="ru-RU" sz="2000" dirty="0">
                <a:latin typeface="Times New Roman"/>
                <a:cs typeface="Times New Roman"/>
              </a:rPr>
              <a:t>, </a:t>
            </a:r>
            <a:r>
              <a:rPr lang="ru-RU" sz="2000" dirty="0" err="1">
                <a:latin typeface="Times New Roman"/>
                <a:cs typeface="Times New Roman"/>
              </a:rPr>
              <a:t>чаагай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чаңчылдарын</a:t>
            </a:r>
            <a:r>
              <a:rPr lang="ru-RU" sz="2000" dirty="0">
                <a:latin typeface="Times New Roman"/>
                <a:cs typeface="Times New Roman"/>
              </a:rPr>
              <a:t>, </a:t>
            </a:r>
            <a:r>
              <a:rPr lang="ru-RU" sz="2000" dirty="0" err="1">
                <a:latin typeface="Times New Roman"/>
                <a:cs typeface="Times New Roman"/>
              </a:rPr>
              <a:t>этнографиязын</a:t>
            </a:r>
            <a:r>
              <a:rPr lang="ru-RU" sz="2000" dirty="0">
                <a:latin typeface="Times New Roman"/>
                <a:cs typeface="Times New Roman"/>
              </a:rPr>
              <a:t>, </a:t>
            </a:r>
            <a:r>
              <a:rPr lang="ru-RU" sz="2000" dirty="0" err="1">
                <a:latin typeface="Times New Roman"/>
                <a:cs typeface="Times New Roman"/>
              </a:rPr>
              <a:t>ажыл-ижин</a:t>
            </a:r>
            <a:r>
              <a:rPr lang="ru-RU" sz="2000" dirty="0">
                <a:latin typeface="Times New Roman"/>
                <a:cs typeface="Times New Roman"/>
              </a:rPr>
              <a:t>, </a:t>
            </a:r>
            <a:r>
              <a:rPr lang="ru-RU" sz="2000" dirty="0" err="1">
                <a:latin typeface="Times New Roman"/>
                <a:cs typeface="Times New Roman"/>
              </a:rPr>
              <a:t>чуртталгазын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шинчилэни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дээш</a:t>
            </a:r>
            <a:r>
              <a:rPr lang="ru-RU" sz="2000" dirty="0">
                <a:latin typeface="Times New Roman"/>
                <a:cs typeface="Times New Roman"/>
              </a:rPr>
              <a:t> Тыва </a:t>
            </a:r>
            <a:r>
              <a:rPr lang="ru-RU" sz="2000" dirty="0" err="1">
                <a:latin typeface="Times New Roman"/>
                <a:cs typeface="Times New Roman"/>
              </a:rPr>
              <a:t>Республиканың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болгаш</a:t>
            </a:r>
            <a:r>
              <a:rPr lang="ru-RU" sz="2000" dirty="0">
                <a:latin typeface="Times New Roman"/>
                <a:cs typeface="Times New Roman"/>
              </a:rPr>
              <a:t> Россия </a:t>
            </a:r>
            <a:r>
              <a:rPr lang="ru-RU" sz="2000" dirty="0" err="1">
                <a:latin typeface="Times New Roman"/>
                <a:cs typeface="Times New Roman"/>
              </a:rPr>
              <a:t>Федерациязының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Күрүне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шаңналдарын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тывыскан</a:t>
            </a:r>
            <a:r>
              <a:rPr lang="ru-RU" sz="2000" dirty="0">
                <a:latin typeface="Times New Roman"/>
                <a:cs typeface="Times New Roman"/>
              </a:rPr>
              <a:t>. </a:t>
            </a:r>
          </a:p>
          <a:p>
            <a:pPr marL="391686" indent="-293764">
              <a:buSzPct val="45000"/>
              <a:tabLst>
                <a:tab pos="656650" algn="l"/>
                <a:tab pos="1313299" algn="l"/>
                <a:tab pos="1969949" algn="l"/>
                <a:tab pos="2626599" algn="l"/>
                <a:tab pos="3283248" algn="l"/>
                <a:tab pos="3939898" algn="l"/>
              </a:tabLst>
            </a:pPr>
            <a:r>
              <a:rPr lang="ru-RU" sz="2000" dirty="0" err="1">
                <a:latin typeface="Times New Roman"/>
                <a:cs typeface="Times New Roman"/>
              </a:rPr>
              <a:t>Хамнаашкын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эртемин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шинчилээни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дээш</a:t>
            </a:r>
            <a:r>
              <a:rPr lang="ru-RU" sz="2000" dirty="0">
                <a:latin typeface="Times New Roman"/>
                <a:cs typeface="Times New Roman"/>
              </a:rPr>
              <a:t> «</a:t>
            </a:r>
            <a:r>
              <a:rPr lang="ru-RU" sz="2000" dirty="0" err="1">
                <a:latin typeface="Times New Roman"/>
                <a:cs typeface="Times New Roman"/>
              </a:rPr>
              <a:t>Бүгү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делегейниң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дѳрт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эртинелериниң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бирээзи</a:t>
            </a:r>
            <a:r>
              <a:rPr lang="ru-RU" sz="2000" dirty="0">
                <a:latin typeface="Times New Roman"/>
                <a:cs typeface="Times New Roman"/>
              </a:rPr>
              <a:t>» </a:t>
            </a:r>
            <a:r>
              <a:rPr lang="ru-RU" sz="2000" dirty="0" err="1">
                <a:latin typeface="Times New Roman"/>
                <a:cs typeface="Times New Roman"/>
              </a:rPr>
              <a:t>деп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хүндүлүг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атты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аңаа</a:t>
            </a:r>
            <a:r>
              <a:rPr lang="ru-RU" sz="2000" dirty="0">
                <a:latin typeface="Times New Roman"/>
                <a:cs typeface="Times New Roman"/>
              </a:rPr>
              <a:t> </a:t>
            </a:r>
            <a:r>
              <a:rPr lang="ru-RU" sz="2000" dirty="0" err="1">
                <a:latin typeface="Times New Roman"/>
                <a:cs typeface="Times New Roman"/>
              </a:rPr>
              <a:t>тывыскан</a:t>
            </a:r>
            <a:endParaRPr lang="en-US" sz="2000" dirty="0"/>
          </a:p>
          <a:p>
            <a:endParaRPr lang="ru-RU" dirty="0"/>
          </a:p>
        </p:txBody>
      </p:sp>
      <p:pic>
        <p:nvPicPr>
          <p:cNvPr id="1638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412776"/>
            <a:ext cx="3456384" cy="460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750572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571612"/>
            <a:ext cx="8143932" cy="4643470"/>
          </a:xfrm>
        </p:spPr>
        <p:txBody>
          <a:bodyPr>
            <a:normAutofit fontScale="92500" lnSpcReduction="10000"/>
          </a:bodyPr>
          <a:lstStyle/>
          <a:p>
            <a:pPr marL="2017713" indent="-742950">
              <a:buAutoNum type="arabicPeriod"/>
            </a:pP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1-ги эге «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Холу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чадагай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ирей»;</a:t>
            </a:r>
          </a:p>
          <a:p>
            <a:pPr marL="2017713" indent="-742950">
              <a:buAutoNum type="arabicPeriod"/>
            </a:pP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2-ги эге «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Шоодайлаткан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кулун</a:t>
            </a: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»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017713" indent="-742950">
              <a:buAutoNum type="arabicPeriod"/>
            </a:pP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3-к</a:t>
            </a: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ү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эге «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Аяк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үттүң</a:t>
            </a: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ачызы</a:t>
            </a: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»;</a:t>
            </a:r>
          </a:p>
          <a:p>
            <a:pPr marL="2017713" indent="-742950">
              <a:buAutoNum type="arabicPeriod"/>
            </a:pP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4-кү эге «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Чарлыышкын</a:t>
            </a: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»;</a:t>
            </a:r>
          </a:p>
          <a:p>
            <a:pPr marL="2017713" indent="-742950">
              <a:buAutoNum type="arabicPeriod"/>
            </a:pP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5-ки эге «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Хол</a:t>
            </a: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дээрбези</a:t>
            </a: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»;</a:t>
            </a:r>
          </a:p>
          <a:p>
            <a:pPr marL="2017713" indent="-742950">
              <a:buAutoNum type="arabicPeriod"/>
            </a:pP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6-гы эге «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Кестирген</a:t>
            </a: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пѳш</a:t>
            </a: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»;</a:t>
            </a:r>
            <a:endParaRPr lang="ru-RU" sz="24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2017713" indent="-742950">
              <a:buAutoNum type="arabicPeriod"/>
            </a:pP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7-ги эге «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Бомбалаткан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балыктар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017713" indent="-742950">
              <a:buAutoNum type="arabicPeriod"/>
            </a:pP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8-ки эге «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Пѳш</a:t>
            </a:r>
            <a:r>
              <a:rPr lang="ru-RU" sz="2400" b="1" dirty="0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 pitchFamily="18" charset="0"/>
                <a:cs typeface="Times New Roman" pitchFamily="18" charset="0"/>
              </a:rPr>
              <a:t>дѳз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үнде</a:t>
            </a: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чыдын</a:t>
            </a: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»;</a:t>
            </a:r>
          </a:p>
          <a:p>
            <a:pPr marL="2017713" indent="-742950">
              <a:buAutoNum type="arabicPeriod"/>
            </a:pP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9-ку эге «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Кырганның</a:t>
            </a: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читкени</a:t>
            </a: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»;</a:t>
            </a:r>
          </a:p>
          <a:p>
            <a:pPr marL="2017713" indent="-742950">
              <a:buAutoNum type="arabicPeriod"/>
            </a:pP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10-гу эге «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Ээзиниң</a:t>
            </a: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чагыы</a:t>
            </a: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»</a:t>
            </a:r>
          </a:p>
          <a:p>
            <a:pPr marL="2017713" indent="-742950">
              <a:buAutoNum type="arabicPeriod"/>
            </a:pP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11-ги эге «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Манаашкын</a:t>
            </a: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»</a:t>
            </a:r>
          </a:p>
          <a:p>
            <a:pPr marL="2017713" indent="-742950">
              <a:buAutoNum type="arabicPeriod"/>
            </a:pP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12-ги эге «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Эзирниң</a:t>
            </a: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ѳлүмү</a:t>
            </a: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даглар</a:t>
            </a: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 </a:t>
            </a:r>
            <a:r>
              <a:rPr lang="ru-RU" sz="2400" b="1" dirty="0" err="1" smtClean="0">
                <a:solidFill>
                  <a:srgbClr val="000099"/>
                </a:solidFill>
                <a:latin typeface="Times New Roman"/>
                <a:cs typeface="Times New Roman"/>
              </a:rPr>
              <a:t>бажында</a:t>
            </a:r>
            <a:r>
              <a:rPr lang="ru-RU" sz="2400" b="1" dirty="0" smtClean="0">
                <a:solidFill>
                  <a:srgbClr val="000099"/>
                </a:solidFill>
                <a:latin typeface="Times New Roman"/>
                <a:cs typeface="Times New Roman"/>
              </a:rPr>
              <a:t>»</a:t>
            </a:r>
            <a:endParaRPr lang="ru-RU" sz="24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 marL="2017713" indent="-742950">
              <a:buAutoNum type="arabicPeriod"/>
            </a:pPr>
            <a:endParaRPr lang="ru-RU" sz="2400" b="1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0"/>
            <a:ext cx="864096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spcBef>
                <a:spcPct val="20000"/>
              </a:spcBef>
            </a:pP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Чогаалдын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эгелери</a:t>
            </a:r>
            <a:r>
              <a:rPr lang="ru-RU" sz="4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>
                <a:solidFill>
                  <a:srgbClr val="FF0000"/>
                </a:solidFill>
              </a:rPr>
              <a:t>Хайыралыг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Калчан-Шилгини</a:t>
            </a:r>
            <a:r>
              <a:rPr lang="ru-RU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ң</a:t>
            </a:r>
            <a:r>
              <a:rPr lang="ru-RU" dirty="0" smtClean="0">
                <a:solidFill>
                  <a:srgbClr val="FF0000"/>
                </a:solidFill>
                <a:latin typeface="Times New Roman"/>
                <a:cs typeface="Times New Roman"/>
              </a:rPr>
              <a:t> </a:t>
            </a:r>
            <a:r>
              <a:rPr lang="ru-RU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эргелиг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err="1" smtClean="0">
                <a:solidFill>
                  <a:srgbClr val="FF0000"/>
                </a:solidFill>
              </a:rPr>
              <a:t>ээзи</a:t>
            </a:r>
            <a:r>
              <a:rPr lang="ru-RU" dirty="0" smtClean="0">
                <a:solidFill>
                  <a:srgbClr val="FF0000"/>
                </a:solidFill>
              </a:rPr>
              <a:t> –</a:t>
            </a:r>
            <a:r>
              <a:rPr lang="ru-RU" dirty="0" smtClean="0">
                <a:solidFill>
                  <a:srgbClr val="002060"/>
                </a:solidFill>
              </a:rPr>
              <a:t>ЭРТИНЕ КЫРГАН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>
              <a:buNone/>
            </a:pPr>
            <a:endParaRPr lang="ru-RU" sz="44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ru-RU" sz="2800" dirty="0" smtClean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800" dirty="0">
              <a:solidFill>
                <a:srgbClr val="000099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half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61047" y="1600200"/>
            <a:ext cx="4525963" cy="4525963"/>
          </a:xfrm>
        </p:spPr>
      </p:pic>
      <p:sp>
        <p:nvSpPr>
          <p:cNvPr id="5" name="Содержимое 2"/>
          <p:cNvSpPr txBox="1">
            <a:spLocks/>
          </p:cNvSpPr>
          <p:nvPr/>
        </p:nvSpPr>
        <p:spPr>
          <a:xfrm>
            <a:off x="428596" y="83765"/>
            <a:ext cx="8247860" cy="21307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58775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6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err="1" smtClean="0"/>
              <a:t>Быжыглаашкын</a:t>
            </a:r>
            <a:r>
              <a:rPr lang="ru-RU" sz="2800" dirty="0" smtClean="0"/>
              <a:t> </a:t>
            </a:r>
            <a:r>
              <a:rPr lang="ru-RU" sz="2800" dirty="0" err="1" smtClean="0"/>
              <a:t>кезээ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«</a:t>
            </a:r>
            <a:r>
              <a:rPr lang="ru-RU" sz="2800" dirty="0" err="1" smtClean="0"/>
              <a:t>Шоодайлаткан</a:t>
            </a:r>
            <a:r>
              <a:rPr lang="ru-RU" sz="2800" dirty="0" smtClean="0"/>
              <a:t> </a:t>
            </a:r>
            <a:r>
              <a:rPr lang="ru-RU" sz="2800" dirty="0" err="1" smtClean="0"/>
              <a:t>кулун</a:t>
            </a:r>
            <a:r>
              <a:rPr lang="ru-RU" sz="2800" dirty="0" smtClean="0"/>
              <a:t>» </a:t>
            </a:r>
            <a:r>
              <a:rPr lang="ru-RU" sz="2800" dirty="0" err="1" smtClean="0"/>
              <a:t>деп</a:t>
            </a:r>
            <a:r>
              <a:rPr lang="ru-RU" sz="2800" dirty="0" smtClean="0"/>
              <a:t> </a:t>
            </a:r>
            <a:r>
              <a:rPr lang="ru-RU" sz="2800" dirty="0" err="1" smtClean="0"/>
              <a:t>эгеге</a:t>
            </a:r>
            <a:r>
              <a:rPr lang="ru-RU" sz="2800" dirty="0" smtClean="0"/>
              <a:t> </a:t>
            </a:r>
            <a:r>
              <a:rPr lang="ru-RU" sz="2800" dirty="0" err="1" smtClean="0"/>
              <a:t>хамаарыштыр</a:t>
            </a:r>
            <a:r>
              <a:rPr lang="ru-RU" sz="2800" dirty="0" smtClean="0"/>
              <a:t> </a:t>
            </a:r>
            <a:r>
              <a:rPr lang="ru-RU" sz="2800" dirty="0" err="1" smtClean="0"/>
              <a:t>таблицаны</a:t>
            </a:r>
            <a:r>
              <a:rPr lang="ru-RU" sz="2800" dirty="0" smtClean="0"/>
              <a:t> </a:t>
            </a:r>
            <a:r>
              <a:rPr lang="ru-RU" sz="2800" dirty="0" err="1" smtClean="0"/>
              <a:t>долдуру</a:t>
            </a:r>
            <a:r>
              <a:rPr lang="ru-RU" sz="2800" dirty="0" err="1" smtClean="0">
                <a:latin typeface="Times New Roman"/>
                <a:cs typeface="Times New Roman"/>
              </a:rPr>
              <a:t>ңар</a:t>
            </a:r>
            <a:r>
              <a:rPr lang="ru-RU" sz="2800" dirty="0" smtClean="0">
                <a:latin typeface="Times New Roman"/>
                <a:cs typeface="Times New Roman"/>
              </a:rPr>
              <a:t>:</a:t>
            </a:r>
            <a:endParaRPr lang="ru-RU" sz="28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0212583"/>
              </p:ext>
            </p:extLst>
          </p:nvPr>
        </p:nvGraphicFramePr>
        <p:xfrm>
          <a:off x="1475656" y="1916831"/>
          <a:ext cx="6096000" cy="338437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1236033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Чогаалдын</a:t>
                      </a:r>
                      <a:r>
                        <a:rPr lang="ru-RU" dirty="0" smtClean="0"/>
                        <a:t> кол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маадыры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Аажы-ча</a:t>
                      </a:r>
                      <a:r>
                        <a:rPr lang="ru-RU" dirty="0" err="1" smtClean="0">
                          <a:latin typeface="Times New Roman"/>
                          <a:cs typeface="Times New Roman"/>
                        </a:rPr>
                        <a:t>ңы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Кылдыныглары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Чугаазы</a:t>
                      </a:r>
                      <a:endParaRPr lang="ru-RU" dirty="0"/>
                    </a:p>
                  </a:txBody>
                  <a:tcPr/>
                </a:tc>
              </a:tr>
              <a:tr h="716115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Хоптак-оол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16115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Эртине</a:t>
                      </a:r>
                      <a:r>
                        <a:rPr lang="ru-RU" baseline="0" dirty="0" smtClean="0"/>
                        <a:t> </a:t>
                      </a:r>
                      <a:r>
                        <a:rPr lang="ru-RU" baseline="0" dirty="0" err="1" smtClean="0"/>
                        <a:t>кырган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716115">
                <a:tc>
                  <a:txBody>
                    <a:bodyPr/>
                    <a:lstStyle/>
                    <a:p>
                      <a:r>
                        <a:rPr lang="ru-RU" dirty="0" err="1" smtClean="0"/>
                        <a:t>Т</a:t>
                      </a:r>
                      <a:r>
                        <a:rPr lang="ru-RU" dirty="0" err="1" smtClean="0">
                          <a:latin typeface="Times New Roman"/>
                          <a:cs typeface="Times New Roman"/>
                        </a:rPr>
                        <a:t>үңнел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32712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sz="36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«</a:t>
            </a:r>
            <a:r>
              <a:rPr lang="ru-RU" sz="3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Аяк</a:t>
            </a:r>
            <a:r>
              <a:rPr lang="ru-RU" sz="36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сүттүң</a:t>
            </a:r>
            <a:r>
              <a:rPr lang="ru-RU" sz="36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ачызы</a:t>
            </a:r>
            <a:r>
              <a:rPr lang="ru-RU" sz="36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» </a:t>
            </a:r>
            <a:r>
              <a:rPr lang="ru-RU" sz="3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деп</a:t>
            </a:r>
            <a:r>
              <a:rPr lang="ru-RU" sz="36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 эге. </a:t>
            </a:r>
            <a:br>
              <a:rPr lang="ru-RU" sz="3600" dirty="0" smtClean="0">
                <a:solidFill>
                  <a:srgbClr val="C00000"/>
                </a:solidFill>
                <a:latin typeface="Times New Roman"/>
                <a:cs typeface="Times New Roman"/>
              </a:rPr>
            </a:br>
            <a:r>
              <a:rPr lang="ru-RU" sz="3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Хайыралыг</a:t>
            </a:r>
            <a:r>
              <a:rPr lang="ru-RU" sz="36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Калчан-Шилгини</a:t>
            </a:r>
            <a:r>
              <a:rPr lang="ru-RU" sz="36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кулун</a:t>
            </a:r>
            <a:r>
              <a:rPr lang="ru-RU" sz="36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турда</a:t>
            </a:r>
            <a:r>
              <a:rPr lang="ru-RU" sz="36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кымнар</a:t>
            </a:r>
            <a:r>
              <a:rPr lang="ru-RU" sz="36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азырап</a:t>
            </a:r>
            <a:r>
              <a:rPr lang="ru-RU" sz="36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 </a:t>
            </a:r>
            <a:r>
              <a:rPr lang="ru-RU" sz="3600" dirty="0" err="1" smtClean="0">
                <a:solidFill>
                  <a:srgbClr val="C00000"/>
                </a:solidFill>
                <a:latin typeface="Times New Roman"/>
                <a:cs typeface="Times New Roman"/>
              </a:rPr>
              <a:t>турганнарыл</a:t>
            </a:r>
            <a:r>
              <a:rPr lang="ru-RU" sz="3600" dirty="0" smtClean="0">
                <a:solidFill>
                  <a:srgbClr val="C00000"/>
                </a:solidFill>
                <a:latin typeface="Times New Roman"/>
                <a:cs typeface="Times New Roman"/>
              </a:rPr>
              <a:t>?</a:t>
            </a:r>
            <a:endParaRPr lang="ru-RU" sz="36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034680" cy="4525963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Аът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биле </a:t>
            </a:r>
            <a:r>
              <a:rPr lang="ru-RU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тыва</a:t>
            </a:r>
            <a:r>
              <a:rPr 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кижини</a:t>
            </a:r>
            <a:r>
              <a:rPr lang="ru-RU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ң</a:t>
            </a:r>
            <a:r>
              <a:rPr lang="ru-RU" dirty="0" smtClean="0">
                <a:solidFill>
                  <a:schemeClr val="tx2"/>
                </a:solidFill>
                <a:latin typeface="Times New Roman"/>
                <a:cs typeface="Times New Roman"/>
              </a:rPr>
              <a:t> хини </a:t>
            </a:r>
            <a:r>
              <a:rPr lang="ru-RU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тудуш</a:t>
            </a:r>
            <a:r>
              <a:rPr lang="ru-RU" dirty="0" smtClean="0">
                <a:solidFill>
                  <a:schemeClr val="tx2"/>
                </a:solidFill>
                <a:latin typeface="Times New Roman"/>
                <a:cs typeface="Times New Roman"/>
              </a:rPr>
              <a:t>. Тыва </a:t>
            </a:r>
            <a:r>
              <a:rPr lang="ru-RU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кижи</a:t>
            </a:r>
            <a:r>
              <a:rPr lang="ru-RU" dirty="0" smtClean="0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  <a:r>
              <a:rPr lang="ru-RU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аътка</a:t>
            </a:r>
            <a:r>
              <a:rPr lang="ru-RU" dirty="0" smtClean="0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  <a:r>
              <a:rPr lang="ru-RU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ынак</a:t>
            </a:r>
            <a:r>
              <a:rPr lang="ru-RU" dirty="0" smtClean="0">
                <a:solidFill>
                  <a:schemeClr val="tx2"/>
                </a:solidFill>
                <a:latin typeface="Times New Roman"/>
                <a:cs typeface="Times New Roman"/>
              </a:rPr>
              <a:t>, </a:t>
            </a:r>
            <a:r>
              <a:rPr lang="ru-RU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тынын</a:t>
            </a:r>
            <a:r>
              <a:rPr lang="ru-RU" dirty="0" smtClean="0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  <a:r>
              <a:rPr lang="ru-RU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садар</a:t>
            </a:r>
            <a:r>
              <a:rPr lang="ru-RU" dirty="0" smtClean="0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  <a:r>
              <a:rPr lang="ru-RU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чүвези</a:t>
            </a:r>
            <a:r>
              <a:rPr lang="ru-RU" dirty="0" smtClean="0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  <a:r>
              <a:rPr lang="ru-RU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ол</a:t>
            </a:r>
            <a:r>
              <a:rPr lang="ru-RU" dirty="0" smtClean="0">
                <a:solidFill>
                  <a:schemeClr val="tx2"/>
                </a:solidFill>
                <a:latin typeface="Times New Roman"/>
                <a:cs typeface="Times New Roman"/>
              </a:rPr>
              <a:t>… </a:t>
            </a:r>
            <a:r>
              <a:rPr lang="ru-RU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Эртине</a:t>
            </a:r>
            <a:r>
              <a:rPr lang="ru-RU" dirty="0" smtClean="0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  <a:r>
              <a:rPr lang="ru-RU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кырган</a:t>
            </a:r>
            <a:r>
              <a:rPr lang="ru-RU" dirty="0" smtClean="0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  <a:r>
              <a:rPr lang="ru-RU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бичии</a:t>
            </a:r>
            <a:r>
              <a:rPr lang="ru-RU" dirty="0" smtClean="0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  <a:r>
              <a:rPr lang="ru-RU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уругларга</a:t>
            </a:r>
            <a:r>
              <a:rPr lang="ru-RU" dirty="0" smtClean="0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  <a:r>
              <a:rPr lang="ru-RU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чагыын</a:t>
            </a:r>
            <a:r>
              <a:rPr lang="ru-RU" dirty="0" smtClean="0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  <a:r>
              <a:rPr lang="ru-RU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үргүлчү</a:t>
            </a:r>
            <a:r>
              <a:rPr lang="ru-RU" dirty="0" smtClean="0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  <a:r>
              <a:rPr lang="ru-RU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берип</a:t>
            </a:r>
            <a:r>
              <a:rPr lang="ru-RU" dirty="0" smtClean="0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  <a:r>
              <a:rPr lang="ru-RU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чораан</a:t>
            </a:r>
            <a:r>
              <a:rPr lang="ru-RU" dirty="0" smtClean="0">
                <a:solidFill>
                  <a:schemeClr val="tx2"/>
                </a:solidFill>
                <a:latin typeface="Times New Roman"/>
                <a:cs typeface="Times New Roman"/>
              </a:rPr>
              <a:t>. «Мал-биле </a:t>
            </a:r>
            <a:r>
              <a:rPr lang="ru-RU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кезээде</a:t>
            </a:r>
            <a:r>
              <a:rPr lang="ru-RU" dirty="0" smtClean="0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  <a:r>
              <a:rPr lang="ru-RU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тудуш</a:t>
            </a:r>
            <a:r>
              <a:rPr lang="ru-RU" dirty="0" smtClean="0">
                <a:solidFill>
                  <a:schemeClr val="tx2"/>
                </a:solidFill>
                <a:latin typeface="Times New Roman"/>
                <a:cs typeface="Times New Roman"/>
              </a:rPr>
              <a:t> </a:t>
            </a:r>
            <a:r>
              <a:rPr lang="ru-RU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чорунар</a:t>
            </a:r>
            <a:r>
              <a:rPr lang="ru-RU" dirty="0" smtClean="0">
                <a:solidFill>
                  <a:schemeClr val="tx2"/>
                </a:solidFill>
                <a:latin typeface="Times New Roman"/>
                <a:cs typeface="Times New Roman"/>
              </a:rPr>
              <a:t>, </a:t>
            </a:r>
            <a:r>
              <a:rPr lang="ru-RU" dirty="0" err="1" smtClean="0">
                <a:solidFill>
                  <a:schemeClr val="tx2"/>
                </a:solidFill>
                <a:latin typeface="Times New Roman"/>
                <a:cs typeface="Times New Roman"/>
              </a:rPr>
              <a:t>уругларым</a:t>
            </a:r>
            <a:r>
              <a:rPr lang="ru-RU" dirty="0" smtClean="0">
                <a:solidFill>
                  <a:schemeClr val="tx2"/>
                </a:solidFill>
                <a:latin typeface="Times New Roman"/>
                <a:cs typeface="Times New Roman"/>
              </a:rPr>
              <a:t>…»</a:t>
            </a:r>
            <a:endParaRPr lang="ru-RU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1880" y="1772816"/>
            <a:ext cx="5122912" cy="376638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454</TotalTime>
  <Words>415</Words>
  <Application>Microsoft Office PowerPoint</Application>
  <PresentationFormat>Экран (4:3)</PresentationFormat>
  <Paragraphs>63</Paragraphs>
  <Slides>15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 Дыңнадыг М.Кенин-Лопсанның «Хайыралыг Калчан-Шилги» деп чогаалын ѳѳредири  </vt:lpstr>
      <vt:lpstr>Презентация PowerPoint</vt:lpstr>
      <vt:lpstr>Чогаалчынын допчу-намдары:</vt:lpstr>
      <vt:lpstr>М.Б.Кенин-Лопсаннын чогаадыкчы оруу:</vt:lpstr>
      <vt:lpstr>Киирген үлүг-хуузу, шаңналдары</vt:lpstr>
      <vt:lpstr>Презентация PowerPoint</vt:lpstr>
      <vt:lpstr>Хайыралыг Калчан-Шилгиниң эргелиг ээзи –ЭРТИНЕ КЫРГАН</vt:lpstr>
      <vt:lpstr>Быжыглаашкын кезээ «Шоодайлаткан кулун» деп эгеге хамаарыштыр таблицаны долдуруңар:</vt:lpstr>
      <vt:lpstr> «Аяк сүттүң ачызы» деп эге.  Хайыралыг Калчан-Шилгини кулун турда кымнар азырап турганнарыл?</vt:lpstr>
      <vt:lpstr>Хол дээрбези. Ооң-биле тывалар чүнү канчап чорааннарыл? </vt:lpstr>
      <vt:lpstr>Эзирниң өлүмү тайга бажында деп эге</vt:lpstr>
      <vt:lpstr>Презентация PowerPoint</vt:lpstr>
      <vt:lpstr>Презентация PowerPoint</vt:lpstr>
      <vt:lpstr>Ажыглаан литература: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2</dc:creator>
  <cp:lastModifiedBy>1</cp:lastModifiedBy>
  <cp:revision>65</cp:revision>
  <dcterms:created xsi:type="dcterms:W3CDTF">2016-04-27T01:47:48Z</dcterms:created>
  <dcterms:modified xsi:type="dcterms:W3CDTF">2018-03-29T12:03:29Z</dcterms:modified>
</cp:coreProperties>
</file>