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4" r:id="rId5"/>
    <p:sldId id="260" r:id="rId6"/>
    <p:sldId id="270" r:id="rId7"/>
    <p:sldId id="271" r:id="rId8"/>
    <p:sldId id="272" r:id="rId9"/>
    <p:sldId id="261" r:id="rId10"/>
    <p:sldId id="273" r:id="rId11"/>
    <p:sldId id="265" r:id="rId12"/>
    <p:sldId id="269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0" autoAdjust="0"/>
    <p:restoredTop sz="94621" autoAdjust="0"/>
  </p:normalViewPr>
  <p:slideViewPr>
    <p:cSldViewPr>
      <p:cViewPr>
        <p:scale>
          <a:sx n="66" d="100"/>
          <a:sy n="66" d="100"/>
        </p:scale>
        <p:origin x="-1284" y="-9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2EF-440E-4C02-AB64-0B2B2537DD6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24FB-7AD1-49DC-82E3-4D56BB380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6092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2EF-440E-4C02-AB64-0B2B2537DD6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24FB-7AD1-49DC-82E3-4D56BB380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3286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2EF-440E-4C02-AB64-0B2B2537DD6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24FB-7AD1-49DC-82E3-4D56BB380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0053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2EF-440E-4C02-AB64-0B2B2537DD6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24FB-7AD1-49DC-82E3-4D56BB380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9334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2EF-440E-4C02-AB64-0B2B2537DD6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24FB-7AD1-49DC-82E3-4D56BB380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6567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2EF-440E-4C02-AB64-0B2B2537DD6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24FB-7AD1-49DC-82E3-4D56BB380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2431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2EF-440E-4C02-AB64-0B2B2537DD6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24FB-7AD1-49DC-82E3-4D56BB380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8218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2EF-440E-4C02-AB64-0B2B2537DD6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24FB-7AD1-49DC-82E3-4D56BB380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3002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2EF-440E-4C02-AB64-0B2B2537DD6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24FB-7AD1-49DC-82E3-4D56BB380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963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2EF-440E-4C02-AB64-0B2B2537DD6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24FB-7AD1-49DC-82E3-4D56BB380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5127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F72EF-440E-4C02-AB64-0B2B2537DD6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DA24FB-7AD1-49DC-82E3-4D56BB380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2622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F72EF-440E-4C02-AB64-0B2B2537DD60}" type="datetimeFigureOut">
              <a:rPr lang="ru-RU" smtClean="0"/>
              <a:pPr/>
              <a:t>25.01.2017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A24FB-7AD1-49DC-82E3-4D56BB380F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767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 descr="C:\Users\Folodia\Desktop\New Canv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Содержимое 2"/>
          <p:cNvSpPr>
            <a:spLocks noGrp="1"/>
          </p:cNvSpPr>
          <p:nvPr>
            <p:ph idx="1"/>
          </p:nvPr>
        </p:nvSpPr>
        <p:spPr>
          <a:xfrm>
            <a:off x="791368" y="357166"/>
            <a:ext cx="7995474" cy="3500462"/>
          </a:xfrm>
        </p:spPr>
        <p:txBody>
          <a:bodyPr>
            <a:norm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ru-RU" sz="2800" dirty="0" smtClean="0">
                <a:solidFill>
                  <a:schemeClr val="accent1"/>
                </a:solidFill>
                <a:latin typeface="Panton Black Caps"/>
              </a:rPr>
              <a:t>ГБПОУ ВО «</a:t>
            </a:r>
            <a:r>
              <a:rPr lang="ru-RU" sz="2800" dirty="0" err="1" smtClean="0">
                <a:solidFill>
                  <a:schemeClr val="accent1"/>
                </a:solidFill>
                <a:latin typeface="Panton Black Caps"/>
              </a:rPr>
              <a:t>Лискинский</a:t>
            </a:r>
            <a:r>
              <a:rPr lang="ru-RU" sz="2800" dirty="0" smtClean="0">
                <a:solidFill>
                  <a:schemeClr val="accent1"/>
                </a:solidFill>
                <a:latin typeface="Panton Black Caps"/>
              </a:rPr>
              <a:t> промышленно-транспортный техникум имени А.К.Лысенко»</a:t>
            </a:r>
          </a:p>
          <a:p>
            <a:pPr algn="ctr" eaLnBrk="1" hangingPunct="1">
              <a:buFont typeface="Arial" pitchFamily="34" charset="0"/>
              <a:buNone/>
            </a:pPr>
            <a:endParaRPr lang="ru-RU" dirty="0" smtClean="0">
              <a:solidFill>
                <a:schemeClr val="accent1"/>
              </a:solidFill>
              <a:latin typeface="Panton Black Caps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ru-RU" dirty="0" smtClean="0">
                <a:solidFill>
                  <a:schemeClr val="accent1"/>
                </a:solidFill>
                <a:latin typeface="Panton Black Caps"/>
              </a:rPr>
              <a:t>КОНКУРСНАЯ </a:t>
            </a:r>
            <a:r>
              <a:rPr lang="ru-RU" dirty="0" smtClean="0">
                <a:solidFill>
                  <a:schemeClr val="accent1"/>
                </a:solidFill>
                <a:latin typeface="Panton Black Caps"/>
              </a:rPr>
              <a:t>РАБОТА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dirty="0" smtClean="0">
                <a:solidFill>
                  <a:schemeClr val="accent1"/>
                </a:solidFill>
                <a:latin typeface="Panton Black Caps"/>
              </a:rPr>
              <a:t>по номинации: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ru-RU" sz="3000" dirty="0" smtClean="0">
                <a:solidFill>
                  <a:schemeClr val="bg1"/>
                </a:solidFill>
                <a:latin typeface="Panton Light Caps"/>
              </a:rPr>
              <a:t>«Разработка и создание имиджа товара»</a:t>
            </a:r>
          </a:p>
          <a:p>
            <a:pPr algn="ctr" eaLnBrk="1" hangingPunct="1">
              <a:buFont typeface="Arial" pitchFamily="34" charset="0"/>
              <a:buNone/>
            </a:pPr>
            <a:endParaRPr lang="ru-RU" sz="3000" dirty="0" smtClean="0">
              <a:solidFill>
                <a:schemeClr val="bg1"/>
              </a:solidFill>
              <a:latin typeface="Panton Light Caps"/>
            </a:endParaRP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573463"/>
            <a:ext cx="2808287" cy="314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323528" y="4365104"/>
            <a:ext cx="7561263" cy="21605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itchFamily="34" charset="0"/>
              <a:buNone/>
            </a:pPr>
            <a:r>
              <a:rPr lang="ru-RU" sz="2400" dirty="0" smtClean="0">
                <a:solidFill>
                  <a:schemeClr val="bg1"/>
                </a:solidFill>
                <a:latin typeface="Panton Light Caps"/>
              </a:rPr>
              <a:t>Выполнила: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solidFill>
                  <a:schemeClr val="bg1"/>
                </a:solidFill>
                <a:latin typeface="Panton Light Caps"/>
              </a:rPr>
              <a:t>Студентка 2-го курса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solidFill>
                  <a:schemeClr val="bg1"/>
                </a:solidFill>
                <a:latin typeface="Panton Light Caps"/>
              </a:rPr>
              <a:t>Группы 915К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solidFill>
                  <a:schemeClr val="bg1"/>
                </a:solidFill>
                <a:latin typeface="Panton Light Caps"/>
              </a:rPr>
              <a:t>ЛПТТ им. А.К.Лысенко</a:t>
            </a:r>
          </a:p>
          <a:p>
            <a:pPr>
              <a:buFont typeface="Arial" pitchFamily="34" charset="0"/>
              <a:buNone/>
            </a:pPr>
            <a:r>
              <a:rPr lang="ru-RU" sz="2400" dirty="0" smtClean="0">
                <a:solidFill>
                  <a:schemeClr val="bg1"/>
                </a:solidFill>
                <a:latin typeface="Panton Light Caps"/>
              </a:rPr>
              <a:t>Катасонова Галина</a:t>
            </a:r>
          </a:p>
        </p:txBody>
      </p:sp>
    </p:spTree>
    <p:extLst>
      <p:ext uri="{BB962C8B-B14F-4D97-AF65-F5344CB8AC3E}">
        <p14:creationId xmlns:p14="http://schemas.microsoft.com/office/powerpoint/2010/main" xmlns="" val="3696611328"/>
      </p:ext>
    </p:extLst>
  </p:cSld>
  <p:clrMapOvr>
    <a:masterClrMapping/>
  </p:clrMapOvr>
  <p:transition advTm="458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Folodia\Desktop\New Canv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Прямоугольник 1"/>
          <p:cNvSpPr/>
          <p:nvPr/>
        </p:nvSpPr>
        <p:spPr>
          <a:xfrm>
            <a:off x="2286000" y="260647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ОБЛАСТИ ПРОДВИЖЕНИЯ: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500" y="980728"/>
            <a:ext cx="90010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3"/>
                </a:solidFill>
              </a:rPr>
              <a:t>Средства продвижения имиджа товара можно разделить на две основные группы:</a:t>
            </a:r>
          </a:p>
          <a:p>
            <a:endParaRPr lang="ru-RU" dirty="0" smtClean="0">
              <a:solidFill>
                <a:schemeClr val="accent2"/>
              </a:solidFill>
            </a:endParaRPr>
          </a:p>
          <a:p>
            <a:r>
              <a:rPr lang="ru-RU" dirty="0" smtClean="0">
                <a:solidFill>
                  <a:schemeClr val="accent2"/>
                </a:solidFill>
              </a:rPr>
              <a:t>Медийные </a:t>
            </a:r>
            <a:r>
              <a:rPr lang="ru-RU" dirty="0">
                <a:solidFill>
                  <a:schemeClr val="accent2"/>
                </a:solidFill>
              </a:rPr>
              <a:t>средства </a:t>
            </a:r>
            <a:r>
              <a:rPr lang="ru-RU" dirty="0" smtClean="0">
                <a:solidFill>
                  <a:schemeClr val="accent2"/>
                </a:solidFill>
              </a:rPr>
              <a:t>продвижения товара:</a:t>
            </a:r>
            <a:endParaRPr lang="ru-RU" dirty="0">
              <a:solidFill>
                <a:schemeClr val="accent2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• Средства </a:t>
            </a:r>
            <a:r>
              <a:rPr lang="ru-RU" dirty="0">
                <a:solidFill>
                  <a:schemeClr val="bg1"/>
                </a:solidFill>
              </a:rPr>
              <a:t>телевизионной рекламы, или рекламы на </a:t>
            </a:r>
            <a:r>
              <a:rPr lang="ru-RU" dirty="0" smtClean="0">
                <a:solidFill>
                  <a:schemeClr val="bg1"/>
                </a:solidFill>
              </a:rPr>
              <a:t>телевидении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• </a:t>
            </a:r>
            <a:r>
              <a:rPr lang="ru-RU" dirty="0" smtClean="0">
                <a:solidFill>
                  <a:schemeClr val="bg1"/>
                </a:solidFill>
              </a:rPr>
              <a:t>Средства </a:t>
            </a:r>
            <a:r>
              <a:rPr lang="ru-RU" dirty="0">
                <a:solidFill>
                  <a:schemeClr val="bg1"/>
                </a:solidFill>
              </a:rPr>
              <a:t>радиорекламы, или рекламы на радио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• Средства </a:t>
            </a:r>
            <a:r>
              <a:rPr lang="ru-RU" dirty="0">
                <a:solidFill>
                  <a:schemeClr val="bg1"/>
                </a:solidFill>
              </a:rPr>
              <a:t>рекламы в прессе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• Средства </a:t>
            </a:r>
            <a:r>
              <a:rPr lang="ru-RU" dirty="0">
                <a:solidFill>
                  <a:schemeClr val="bg1"/>
                </a:solidFill>
              </a:rPr>
              <a:t>интернет-рекламы, или рекламы в Интернете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• Средства </a:t>
            </a:r>
            <a:r>
              <a:rPr lang="ru-RU" dirty="0">
                <a:solidFill>
                  <a:schemeClr val="bg1"/>
                </a:solidFill>
              </a:rPr>
              <a:t>наружной рекламы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• Средства </a:t>
            </a:r>
            <a:r>
              <a:rPr lang="ru-RU" dirty="0">
                <a:solidFill>
                  <a:schemeClr val="bg1"/>
                </a:solidFill>
              </a:rPr>
              <a:t>внутренней рекламы, или интерьерной рекламы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• Средства </a:t>
            </a:r>
            <a:r>
              <a:rPr lang="ru-RU" dirty="0">
                <a:solidFill>
                  <a:schemeClr val="bg1"/>
                </a:solidFill>
              </a:rPr>
              <a:t>транзитной рекламы, или рекламы на </a:t>
            </a:r>
            <a:r>
              <a:rPr lang="ru-RU" dirty="0" smtClean="0">
                <a:solidFill>
                  <a:schemeClr val="bg1"/>
                </a:solidFill>
              </a:rPr>
              <a:t>транспорте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accent2"/>
                </a:solidFill>
              </a:rPr>
              <a:t>Немедийные </a:t>
            </a:r>
            <a:r>
              <a:rPr lang="ru-RU" dirty="0">
                <a:solidFill>
                  <a:schemeClr val="accent2"/>
                </a:solidFill>
              </a:rPr>
              <a:t>средства </a:t>
            </a:r>
            <a:r>
              <a:rPr lang="ru-RU" dirty="0" smtClean="0">
                <a:solidFill>
                  <a:schemeClr val="accent2"/>
                </a:solidFill>
              </a:rPr>
              <a:t>продвижения товара:</a:t>
            </a:r>
            <a:endParaRPr lang="ru-RU" dirty="0">
              <a:solidFill>
                <a:schemeClr val="accent2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• </a:t>
            </a:r>
            <a:r>
              <a:rPr lang="ru-RU" dirty="0" smtClean="0">
                <a:solidFill>
                  <a:schemeClr val="bg1"/>
                </a:solidFill>
              </a:rPr>
              <a:t>Средства </a:t>
            </a:r>
            <a:r>
              <a:rPr lang="ru-RU" dirty="0">
                <a:solidFill>
                  <a:schemeClr val="bg1"/>
                </a:solidFill>
              </a:rPr>
              <a:t>прямой </a:t>
            </a:r>
            <a:r>
              <a:rPr lang="ru-RU" dirty="0" smtClean="0">
                <a:solidFill>
                  <a:schemeClr val="bg1"/>
                </a:solidFill>
              </a:rPr>
              <a:t>рекламы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• Средства </a:t>
            </a:r>
            <a:r>
              <a:rPr lang="ru-RU" dirty="0">
                <a:solidFill>
                  <a:schemeClr val="bg1"/>
                </a:solidFill>
              </a:rPr>
              <a:t>печатной рекламы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• Средства </a:t>
            </a:r>
            <a:r>
              <a:rPr lang="ru-RU" dirty="0">
                <a:solidFill>
                  <a:schemeClr val="bg1"/>
                </a:solidFill>
              </a:rPr>
              <a:t>рекламы в местах продаж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• Средства </a:t>
            </a:r>
            <a:r>
              <a:rPr lang="ru-RU" dirty="0">
                <a:solidFill>
                  <a:schemeClr val="bg1"/>
                </a:solidFill>
              </a:rPr>
              <a:t>сувенирной рекламы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• Рекламные мероприятия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9959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Folodia\Desktop\New Canv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716338"/>
            <a:ext cx="9144000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Прямоугольник 4"/>
          <p:cNvSpPr>
            <a:spLocks noChangeArrowheads="1"/>
          </p:cNvSpPr>
          <p:nvPr/>
        </p:nvSpPr>
        <p:spPr bwMode="auto">
          <a:xfrm>
            <a:off x="4427538" y="188913"/>
            <a:ext cx="4572000" cy="357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accent1"/>
                </a:solidFill>
                <a:latin typeface="Panton Black Caps"/>
              </a:rPr>
              <a:t>«</a:t>
            </a:r>
            <a:r>
              <a:rPr lang="en-US" sz="2800" dirty="0" smtClean="0">
                <a:solidFill>
                  <a:schemeClr val="accent1"/>
                </a:solidFill>
                <a:latin typeface="Panton Black Caps"/>
              </a:rPr>
              <a:t>WEB </a:t>
            </a:r>
            <a:r>
              <a:rPr lang="ru-RU" sz="2800" dirty="0" smtClean="0">
                <a:solidFill>
                  <a:schemeClr val="accent1"/>
                </a:solidFill>
                <a:latin typeface="Panton Black Caps"/>
              </a:rPr>
              <a:t>продвижение»</a:t>
            </a:r>
            <a:r>
              <a:rPr lang="ru-RU" dirty="0">
                <a:solidFill>
                  <a:schemeClr val="bg1"/>
                </a:solidFill>
                <a:latin typeface="Panton Light Caps"/>
              </a:rPr>
              <a:t/>
            </a:r>
            <a:br>
              <a:rPr lang="ru-RU" dirty="0">
                <a:solidFill>
                  <a:schemeClr val="bg1"/>
                </a:solidFill>
                <a:latin typeface="Panton Light Caps"/>
              </a:rPr>
            </a:br>
            <a:endParaRPr lang="ru-RU" dirty="0">
              <a:solidFill>
                <a:schemeClr val="bg1"/>
              </a:solidFill>
              <a:latin typeface="Panton Light Caps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Panton Light Caps"/>
              </a:rPr>
              <a:t>Веб-продвижение является одним из самых мощных на данный момент средств продвижения имиджа товара .</a:t>
            </a:r>
          </a:p>
          <a:p>
            <a:endParaRPr lang="ru-RU" dirty="0">
              <a:solidFill>
                <a:schemeClr val="bg1"/>
              </a:solidFill>
              <a:latin typeface="Panton Light Caps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Panton Light Caps"/>
              </a:rPr>
              <a:t>Возможности интернет технологий </a:t>
            </a:r>
            <a:r>
              <a:rPr lang="ru-RU" dirty="0">
                <a:solidFill>
                  <a:schemeClr val="bg1"/>
                </a:solidFill>
                <a:latin typeface="Panton Light Caps"/>
              </a:rPr>
              <a:t>позволяют </a:t>
            </a:r>
            <a:r>
              <a:rPr lang="ru-RU" dirty="0" smtClean="0">
                <a:solidFill>
                  <a:schemeClr val="bg1"/>
                </a:solidFill>
                <a:latin typeface="Panton Light Caps"/>
              </a:rPr>
              <a:t>компаниям продвигать свой товар в сети и предлагать разным категориям потребителей различные выгодные предложения, которые эффективно выделят их среди других.</a:t>
            </a:r>
            <a:endParaRPr lang="ru-RU" dirty="0">
              <a:solidFill>
                <a:schemeClr val="bg1"/>
              </a:solidFill>
              <a:latin typeface="Panton Light Caps"/>
            </a:endParaRPr>
          </a:p>
        </p:txBody>
      </p:sp>
      <p:pic>
        <p:nvPicPr>
          <p:cNvPr id="1024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5888"/>
            <a:ext cx="3403600" cy="351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9421256"/>
      </p:ext>
    </p:extLst>
  </p:cSld>
  <p:clrMapOvr>
    <a:masterClrMapping/>
  </p:clrMapOvr>
  <p:transition advTm="17316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Folodia\Desktop\New Canv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-171450"/>
            <a:ext cx="91440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accent3"/>
                </a:solidFill>
                <a:latin typeface="Panton Black Caps"/>
              </a:rPr>
              <a:t>ПОДВЕДЕМ ИТОГИ: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566952"/>
            <a:ext cx="885698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000" b="1" dirty="0">
                <a:solidFill>
                  <a:schemeClr val="accent2"/>
                </a:solidFill>
                <a:latin typeface="Panton Black Caps"/>
              </a:rPr>
              <a:t> </a:t>
            </a:r>
            <a:r>
              <a:rPr lang="ru-RU" sz="3200" b="1" dirty="0" smtClean="0">
                <a:solidFill>
                  <a:schemeClr val="accent2"/>
                </a:solidFill>
                <a:latin typeface="Panton Black Caps"/>
              </a:rPr>
              <a:t>И ТАК:</a:t>
            </a:r>
          </a:p>
          <a:p>
            <a:pPr fontAlgn="base"/>
            <a:endParaRPr lang="ru-RU" sz="2000" b="1" dirty="0" smtClean="0">
              <a:solidFill>
                <a:schemeClr val="accent2"/>
              </a:solidFill>
              <a:latin typeface="Panton Black Caps"/>
            </a:endParaRPr>
          </a:p>
          <a:p>
            <a:pPr fontAlgn="base"/>
            <a:r>
              <a:rPr lang="ru-RU" sz="2000" b="1" dirty="0" smtClean="0">
                <a:solidFill>
                  <a:schemeClr val="bg1"/>
                </a:solidFill>
                <a:latin typeface="Panton Black Caps"/>
              </a:rPr>
              <a:t>• Имидж неотъемлемая часть любого товара, во многом определяющая его дальнейшую конкурентоспособность на рынке.</a:t>
            </a:r>
          </a:p>
          <a:p>
            <a:pPr fontAlgn="base"/>
            <a:endParaRPr lang="ru-RU" sz="2000" b="1" dirty="0">
              <a:solidFill>
                <a:schemeClr val="bg1"/>
              </a:solidFill>
              <a:latin typeface="Panton Black Caps"/>
            </a:endParaRPr>
          </a:p>
          <a:p>
            <a:pPr fontAlgn="base"/>
            <a:r>
              <a:rPr lang="ru-RU" sz="2000" b="1" dirty="0" smtClean="0">
                <a:solidFill>
                  <a:schemeClr val="bg1"/>
                </a:solidFill>
                <a:latin typeface="Panton Black Caps"/>
              </a:rPr>
              <a:t>• Имидж может выражать собой любой аспект товара, будь то качество, социальный статус покупателя, экологичность продукции и так далее.</a:t>
            </a:r>
          </a:p>
          <a:p>
            <a:pPr fontAlgn="base"/>
            <a:endParaRPr lang="ru-RU" sz="2000" b="1" dirty="0">
              <a:solidFill>
                <a:schemeClr val="bg1"/>
              </a:solidFill>
              <a:latin typeface="Panton Black Caps"/>
            </a:endParaRPr>
          </a:p>
          <a:p>
            <a:pPr fontAlgn="base"/>
            <a:r>
              <a:rPr lang="ru-RU" sz="2000" b="1" dirty="0" smtClean="0">
                <a:solidFill>
                  <a:schemeClr val="bg1"/>
                </a:solidFill>
                <a:latin typeface="Panton Black Caps"/>
              </a:rPr>
              <a:t>• Разработка и создание имиджа товара должна учитывать множество как физических так и психологических факторов, и в умелых руках способна принести огромную выгоду , как и полностью лишить ее в неумелых.</a:t>
            </a:r>
          </a:p>
        </p:txBody>
      </p:sp>
    </p:spTree>
    <p:extLst>
      <p:ext uri="{BB962C8B-B14F-4D97-AF65-F5344CB8AC3E}">
        <p14:creationId xmlns:p14="http://schemas.microsoft.com/office/powerpoint/2010/main" xmlns="" val="74739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Folodia\Desktop\New Canv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47700" y="2060848"/>
            <a:ext cx="78486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ru-RU" sz="4000" b="1" dirty="0" smtClean="0">
                <a:solidFill>
                  <a:srgbClr val="FFC000"/>
                </a:solidFill>
                <a:latin typeface="Panton Black Caps"/>
              </a:rPr>
              <a:t>СПАСИБО ЗА ВНИМАНИЕ</a:t>
            </a:r>
            <a:r>
              <a:rPr lang="ru-RU" sz="4000" dirty="0" smtClean="0">
                <a:solidFill>
                  <a:srgbClr val="FFC000"/>
                </a:solidFill>
                <a:latin typeface="Panton Black Caps"/>
              </a:rPr>
              <a:t>.</a:t>
            </a:r>
            <a:endParaRPr lang="ru-RU" sz="4000" dirty="0">
              <a:solidFill>
                <a:srgbClr val="FFC000"/>
              </a:solidFill>
              <a:latin typeface="Panton Black Cap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95469" y="2768734"/>
            <a:ext cx="1948554" cy="2412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52853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C:\Users\Folodia\Desktop\New Canv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1763" y="4395788"/>
            <a:ext cx="1392237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935038" y="908050"/>
            <a:ext cx="8208962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/>
            <a:r>
              <a:rPr lang="ru-RU" sz="2400" b="1" dirty="0" smtClean="0">
                <a:solidFill>
                  <a:schemeClr val="accent2"/>
                </a:solidFill>
                <a:latin typeface="Panton Black Caps"/>
              </a:rPr>
              <a:t>Имидж </a:t>
            </a:r>
            <a:r>
              <a:rPr lang="ru-RU" sz="2400" b="1" dirty="0">
                <a:solidFill>
                  <a:schemeClr val="accent2"/>
                </a:solidFill>
                <a:latin typeface="Panton Black Caps"/>
              </a:rPr>
              <a:t>товара </a:t>
            </a:r>
            <a:r>
              <a:rPr lang="ru-RU" sz="2000" dirty="0">
                <a:solidFill>
                  <a:schemeClr val="bg1"/>
                </a:solidFill>
                <a:latin typeface="Panton Black Caps"/>
              </a:rPr>
              <a:t>– это, прежде всего, мнение о самом товаре, которое формируется в обществе или в сознании человека (группы людей) и характеризуется определенным эмоционально-психологическим восприятием.  Когда говорят об имидже товара, то в первую очередь подразумевают образ, созданный с помощью искусственных методов, который был четко спланирован и выверен, учитывая критерии оценки потребителями.</a:t>
            </a:r>
          </a:p>
          <a:p>
            <a:endParaRPr lang="ru-RU" sz="2000" dirty="0">
              <a:solidFill>
                <a:schemeClr val="bg1"/>
              </a:solidFill>
              <a:latin typeface="Panton Black Caps"/>
            </a:endParaRPr>
          </a:p>
          <a:p>
            <a:endParaRPr lang="ru-RU" sz="2000" dirty="0">
              <a:solidFill>
                <a:schemeClr val="bg1"/>
              </a:solidFill>
              <a:latin typeface="Panton Black Caps"/>
            </a:endParaRPr>
          </a:p>
          <a:p>
            <a:pPr fontAlgn="base"/>
            <a:r>
              <a:rPr lang="ru-RU" sz="2400" b="1" dirty="0" smtClean="0">
                <a:solidFill>
                  <a:schemeClr val="accent2"/>
                </a:solidFill>
                <a:latin typeface="Panton Black Caps"/>
              </a:rPr>
              <a:t>Простыми </a:t>
            </a:r>
            <a:r>
              <a:rPr lang="ru-RU" sz="2400" b="1" dirty="0">
                <a:solidFill>
                  <a:schemeClr val="accent2"/>
                </a:solidFill>
                <a:latin typeface="Panton Black Caps"/>
              </a:rPr>
              <a:t>словами </a:t>
            </a:r>
            <a:r>
              <a:rPr lang="ru-RU" sz="2000" dirty="0">
                <a:solidFill>
                  <a:schemeClr val="bg1"/>
                </a:solidFill>
                <a:latin typeface="Panton Black Caps"/>
              </a:rPr>
              <a:t>-</a:t>
            </a:r>
            <a:r>
              <a:rPr lang="ru-RU" sz="2000" dirty="0">
                <a:solidFill>
                  <a:schemeClr val="accent2"/>
                </a:solidFill>
                <a:latin typeface="Panton Black Caps"/>
              </a:rPr>
              <a:t> </a:t>
            </a:r>
            <a:r>
              <a:rPr lang="ru-RU" sz="2000" dirty="0" smtClean="0">
                <a:solidFill>
                  <a:schemeClr val="accent2"/>
                </a:solidFill>
                <a:latin typeface="Panton Black Caps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Panton Black Caps"/>
              </a:rPr>
              <a:t>цель имиджа </a:t>
            </a:r>
            <a:r>
              <a:rPr lang="ru-RU" sz="2000" dirty="0">
                <a:solidFill>
                  <a:schemeClr val="bg1"/>
                </a:solidFill>
                <a:latin typeface="Panton Black Caps"/>
              </a:rPr>
              <a:t>товара, спровоцировать покупателя выбрать именно продвигаемый товар среди его аналогов.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rot="16200000">
            <a:off x="-3205162" y="512762"/>
            <a:ext cx="7772400" cy="13620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700" dirty="0" smtClean="0">
                <a:solidFill>
                  <a:schemeClr val="accent1"/>
                </a:solidFill>
                <a:latin typeface="Franklin Gothic Heavy" pitchFamily="34" charset="0"/>
              </a:rPr>
              <a:t>Что  это?</a:t>
            </a:r>
            <a:r>
              <a:rPr lang="ru-RU" dirty="0" smtClean="0">
                <a:solidFill>
                  <a:schemeClr val="bg1"/>
                </a:solidFill>
                <a:latin typeface="Panton Black Caps" pitchFamily="50" charset="-52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Panton Black Caps" pitchFamily="50" charset="-52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07685283"/>
      </p:ext>
    </p:extLst>
  </p:cSld>
  <p:clrMapOvr>
    <a:masterClrMapping/>
  </p:clrMapOvr>
  <p:transition advTm="1071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C:\Users\Folodia\Desktop\New Canv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1655763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23850" y="1268413"/>
            <a:ext cx="8064500" cy="4585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 sz="3200" dirty="0">
              <a:solidFill>
                <a:schemeClr val="bg1"/>
              </a:solidFill>
              <a:latin typeface="Panton Black Caps"/>
            </a:endParaRPr>
          </a:p>
          <a:p>
            <a:endParaRPr lang="ru-RU" sz="3200" dirty="0">
              <a:solidFill>
                <a:schemeClr val="bg1"/>
              </a:solidFill>
              <a:latin typeface="Panton Black Caps"/>
            </a:endParaRPr>
          </a:p>
          <a:p>
            <a:endParaRPr lang="ru-RU" sz="2000" dirty="0">
              <a:solidFill>
                <a:schemeClr val="bg1"/>
              </a:solidFill>
              <a:latin typeface="Panton Light Caps"/>
            </a:endParaRPr>
          </a:p>
          <a:p>
            <a:r>
              <a:rPr lang="ru-RU" sz="2800" dirty="0" smtClean="0">
                <a:solidFill>
                  <a:schemeClr val="accent2"/>
                </a:solidFill>
                <a:latin typeface="Panton Light Caps"/>
              </a:rPr>
              <a:t>«имидж </a:t>
            </a:r>
            <a:r>
              <a:rPr lang="ru-RU" sz="2800" dirty="0">
                <a:solidFill>
                  <a:schemeClr val="accent2"/>
                </a:solidFill>
                <a:latin typeface="Panton Light Caps"/>
              </a:rPr>
              <a:t>формирует успех»</a:t>
            </a:r>
          </a:p>
          <a:p>
            <a:endParaRPr lang="ru-RU" sz="2000" dirty="0">
              <a:solidFill>
                <a:schemeClr val="bg1"/>
              </a:solidFill>
              <a:latin typeface="Panton Light Caps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Panton Light Caps"/>
              </a:rPr>
              <a:t>Любой товар который вам предлагают прошел огромный путь подготовки своего имиджа, чтобы выглядеть максимально привлекательно для своей целевой аудитории – покупателей.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Panton Light Caps"/>
              </a:rPr>
              <a:t>Так что значимость имиджа товара в нашем мире огромна.</a:t>
            </a:r>
            <a:endParaRPr lang="ru-RU" sz="2000" dirty="0">
              <a:solidFill>
                <a:schemeClr val="bg1"/>
              </a:solidFill>
              <a:latin typeface="Panton Light Caps"/>
            </a:endParaRPr>
          </a:p>
          <a:p>
            <a:endParaRPr lang="ru-RU" sz="2000" dirty="0">
              <a:solidFill>
                <a:schemeClr val="bg1"/>
              </a:solidFill>
              <a:latin typeface="Panton Light Caps"/>
            </a:endParaRPr>
          </a:p>
          <a:p>
            <a:r>
              <a:rPr lang="ru-RU" sz="2000" dirty="0">
                <a:solidFill>
                  <a:schemeClr val="bg1"/>
                </a:solidFill>
                <a:latin typeface="Panton Light Caps"/>
              </a:rPr>
              <a:t>От качества  </a:t>
            </a:r>
            <a:r>
              <a:rPr lang="ru-RU" sz="2000" dirty="0" smtClean="0">
                <a:solidFill>
                  <a:schemeClr val="bg1"/>
                </a:solidFill>
                <a:latin typeface="Panton Light Caps"/>
              </a:rPr>
              <a:t>сформированного имиджа </a:t>
            </a:r>
            <a:r>
              <a:rPr lang="ru-RU" sz="2000" dirty="0">
                <a:solidFill>
                  <a:schemeClr val="bg1"/>
                </a:solidFill>
                <a:latin typeface="Panton Light Caps"/>
              </a:rPr>
              <a:t>напрямую зависит успех любой рекламной компании, интернет сайта ,бизнеса и разного рода продукции.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411413" y="549275"/>
            <a:ext cx="8353425" cy="1501775"/>
          </a:xfrm>
        </p:spPr>
        <p:txBody>
          <a:bodyPr rtlCol="0">
            <a:normAutofit fontScale="90000"/>
          </a:bodyPr>
          <a:lstStyle/>
          <a:p>
            <a:pPr eaLnBrk="1" hangingPunct="1">
              <a:lnSpc>
                <a:spcPts val="4500"/>
              </a:lnSpc>
              <a:spcAft>
                <a:spcPts val="0"/>
              </a:spcAft>
              <a:defRPr/>
            </a:pPr>
            <a:r>
              <a:rPr lang="ru-RU" sz="8800" dirty="0" smtClean="0">
                <a:solidFill>
                  <a:schemeClr val="accent1"/>
                </a:solidFill>
                <a:latin typeface="Franklin Gothic Heavy" pitchFamily="34" charset="0"/>
              </a:rPr>
              <a:t>Зачем</a:t>
            </a:r>
            <a:r>
              <a:rPr lang="ru-RU" dirty="0" smtClean="0">
                <a:solidFill>
                  <a:schemeClr val="accent1"/>
                </a:solidFill>
                <a:latin typeface="Franklin Gothic Heavy" pitchFamily="34" charset="0"/>
              </a:rPr>
              <a:t>это</a:t>
            </a:r>
            <a:br>
              <a:rPr lang="ru-RU" dirty="0" smtClean="0">
                <a:solidFill>
                  <a:schemeClr val="accent1"/>
                </a:solidFill>
                <a:latin typeface="Franklin Gothic Heavy" pitchFamily="34" charset="0"/>
              </a:rPr>
            </a:br>
            <a:r>
              <a:rPr lang="ru-RU" sz="6700" dirty="0" smtClean="0">
                <a:solidFill>
                  <a:schemeClr val="accent1"/>
                </a:solidFill>
                <a:latin typeface="Franklin Gothic Heavy" pitchFamily="34" charset="0"/>
              </a:rPr>
              <a:t>нужно?</a:t>
            </a:r>
            <a:r>
              <a:rPr lang="ru-RU" dirty="0" smtClean="0">
                <a:solidFill>
                  <a:schemeClr val="bg1"/>
                </a:solidFill>
                <a:latin typeface="Panton Black Caps" pitchFamily="50" charset="-52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Panton Black Caps" pitchFamily="50" charset="-52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3354924"/>
      </p:ext>
    </p:extLst>
  </p:cSld>
  <p:clrMapOvr>
    <a:masterClrMapping/>
  </p:clrMapOvr>
  <p:transition advTm="892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Folodia\Desktop\New Canv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>
          <a:xfrm>
            <a:off x="123923" y="260648"/>
            <a:ext cx="885698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/>
                </a:solidFill>
              </a:rPr>
              <a:t>Имидж</a:t>
            </a:r>
            <a:r>
              <a:rPr lang="ru-RU" dirty="0">
                <a:solidFill>
                  <a:schemeClr val="bg1"/>
                </a:solidFill>
              </a:rPr>
              <a:t> - достаточно сильное, но в то же время достаточно опасное для нее же оружие в руках фирмы. Имидж создается очень долго, для его создания требуются большие усилия и средства. Но подорвать его можно в одночасье. При этом негативный эффект для фирмы иногда может быть просто катастрофическим. Поэтому, создавая имидж, фирма должна понимать, что в дальнейшем ей необходимо будет прилагать соответствующие усилия для того, чтобы этот имидж поддерживать.</a:t>
            </a:r>
          </a:p>
          <a:p>
            <a:r>
              <a:rPr lang="ru-RU" dirty="0">
                <a:solidFill>
                  <a:schemeClr val="bg1"/>
                </a:solidFill>
              </a:rPr>
              <a:t>Имидж как составляющая продукта приносит фирме положительные результаты только в том случае, если он имеет </a:t>
            </a:r>
            <a:r>
              <a:rPr lang="ru-RU" dirty="0">
                <a:solidFill>
                  <a:schemeClr val="accent3"/>
                </a:solidFill>
              </a:rPr>
              <a:t>привлекательность для покупателя</a:t>
            </a:r>
            <a:r>
              <a:rPr lang="ru-RU" dirty="0">
                <a:solidFill>
                  <a:schemeClr val="bg1"/>
                </a:solidFill>
              </a:rPr>
              <a:t>.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Товары</a:t>
            </a:r>
            <a:r>
              <a:rPr lang="ru-RU" dirty="0">
                <a:solidFill>
                  <a:schemeClr val="bg1"/>
                </a:solidFill>
              </a:rPr>
              <a:t>, имеющие одинаковые характеристики, но разных производителей имеют зачастую значительную разницу в цене. Эту разницу иногда называют </a:t>
            </a:r>
            <a:r>
              <a:rPr lang="ru-RU" dirty="0">
                <a:solidFill>
                  <a:schemeClr val="accent3"/>
                </a:solidFill>
              </a:rPr>
              <a:t>стоимостью имиджа</a:t>
            </a:r>
            <a:r>
              <a:rPr lang="ru-RU" dirty="0" smtClean="0">
                <a:solidFill>
                  <a:schemeClr val="accent3"/>
                </a:solidFill>
              </a:rPr>
              <a:t>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accent3"/>
                </a:solidFill>
              </a:rPr>
              <a:t>Марка и имидж </a:t>
            </a:r>
            <a:r>
              <a:rPr lang="ru-RU" dirty="0">
                <a:solidFill>
                  <a:schemeClr val="bg1"/>
                </a:solidFill>
              </a:rPr>
              <a:t>очень тесно связаны между собой. Марка способствует созданию имиджа, в свою очередь, марка отражает определенный имидж продуктов фирмы. 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Имидж </a:t>
            </a:r>
            <a:r>
              <a:rPr lang="ru-RU" dirty="0">
                <a:solidFill>
                  <a:schemeClr val="bg1"/>
                </a:solidFill>
              </a:rPr>
              <a:t>продукта не может существовать, если продукт не имеет марки, товарного знака, отличающего его от других продуктов. В то же время в большинстве случаев покупатель отдает предпочтение продукции той или иной марки только потому, что эта продукция имеет определенный имидж. Однако, хотя </a:t>
            </a:r>
            <a:r>
              <a:rPr lang="ru-RU" dirty="0">
                <a:solidFill>
                  <a:schemeClr val="accent3"/>
                </a:solidFill>
              </a:rPr>
              <a:t>марка и имидж - это две составляющие продукта</a:t>
            </a:r>
            <a:r>
              <a:rPr lang="ru-RU" dirty="0">
                <a:solidFill>
                  <a:schemeClr val="bg1"/>
                </a:solidFill>
              </a:rPr>
              <a:t>, которые очень тесно переплетены между собой, они ни при каких обстоятельствах не совпадают и не подменяют друг друга.</a:t>
            </a:r>
          </a:p>
        </p:txBody>
      </p:sp>
    </p:spTree>
    <p:extLst>
      <p:ext uri="{BB962C8B-B14F-4D97-AF65-F5344CB8AC3E}">
        <p14:creationId xmlns:p14="http://schemas.microsoft.com/office/powerpoint/2010/main" xmlns="" val="84836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 descr="C:\Users\Folodia\Desktop\New Canv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388" y="692150"/>
            <a:ext cx="8569325" cy="544764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3"/>
                </a:solidFill>
                <a:latin typeface="Panton Black Caps" pitchFamily="50" charset="-52"/>
                <a:cs typeface="+mn-cs"/>
              </a:rPr>
              <a:t>Задачи.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bg1"/>
              </a:solidFill>
              <a:latin typeface="Panton Light Caps" pitchFamily="50" charset="-52"/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bg1"/>
                </a:solidFill>
                <a:latin typeface="Panton Light Caps" pitchFamily="50" charset="-52"/>
                <a:cs typeface="+mn-cs"/>
              </a:rPr>
              <a:t>Имидж товара решает </a:t>
            </a:r>
            <a:r>
              <a:rPr lang="ru-RU" sz="2000" dirty="0">
                <a:solidFill>
                  <a:schemeClr val="bg1"/>
                </a:solidFill>
                <a:latin typeface="Panton Light Caps" pitchFamily="50" charset="-52"/>
                <a:cs typeface="+mn-cs"/>
              </a:rPr>
              <a:t>одновременно две важные задачи — эстетическую и функциональную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bg1"/>
              </a:solidFill>
              <a:latin typeface="Panton Light Caps" pitchFamily="50" charset="-52"/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Panton Light Caps" pitchFamily="50" charset="-52"/>
                <a:cs typeface="+mn-cs"/>
              </a:rPr>
              <a:t> </a:t>
            </a:r>
            <a:r>
              <a:rPr lang="ru-RU" sz="2000" b="1" dirty="0">
                <a:solidFill>
                  <a:schemeClr val="accent2"/>
                </a:solidFill>
                <a:latin typeface="Panton Light Caps" pitchFamily="50" charset="-52"/>
                <a:cs typeface="+mn-cs"/>
              </a:rPr>
              <a:t>Эстетика</a:t>
            </a:r>
            <a:r>
              <a:rPr lang="ru-RU" sz="2800" b="1" dirty="0">
                <a:solidFill>
                  <a:schemeClr val="bg1"/>
                </a:solidFill>
                <a:latin typeface="Panton Light Caps" pitchFamily="50" charset="-52"/>
                <a:cs typeface="+mn-cs"/>
              </a:rPr>
              <a:t>:</a:t>
            </a:r>
            <a:r>
              <a:rPr lang="ru-RU" sz="2000" dirty="0">
                <a:solidFill>
                  <a:schemeClr val="bg1"/>
                </a:solidFill>
                <a:latin typeface="Panton Light Caps" pitchFamily="50" charset="-52"/>
                <a:cs typeface="+mn-cs"/>
              </a:rPr>
              <a:t> то что изображается, должно изображаться красиво. Притягивать взгляд, стимулировать появление заданных эмоций</a:t>
            </a:r>
            <a:r>
              <a:rPr lang="ru-RU" sz="2000" dirty="0" smtClean="0">
                <a:solidFill>
                  <a:schemeClr val="bg1"/>
                </a:solidFill>
                <a:latin typeface="Panton Light Caps" pitchFamily="50" charset="-52"/>
                <a:cs typeface="+mn-cs"/>
              </a:rPr>
              <a:t>. </a:t>
            </a:r>
            <a:r>
              <a:rPr lang="ru-RU" sz="2000" dirty="0" smtClean="0">
                <a:solidFill>
                  <a:schemeClr val="bg1"/>
                </a:solidFill>
                <a:latin typeface="Panton Light Caps" pitchFamily="50" charset="-52"/>
              </a:rPr>
              <a:t>Провоцировать потребителя выбрать именно «этот» товар.</a:t>
            </a:r>
            <a:endParaRPr lang="ru-RU" sz="2000" dirty="0">
              <a:solidFill>
                <a:schemeClr val="bg1"/>
              </a:solidFill>
              <a:latin typeface="Panton Light Caps" pitchFamily="50" charset="-52"/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bg1"/>
              </a:solidFill>
              <a:latin typeface="Panton Light Caps" pitchFamily="50" charset="-52"/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2"/>
                </a:solidFill>
                <a:latin typeface="Panton Light Caps" pitchFamily="50" charset="-52"/>
                <a:cs typeface="+mn-cs"/>
              </a:rPr>
              <a:t> Функция</a:t>
            </a:r>
            <a:r>
              <a:rPr lang="ru-RU" sz="2800" b="1" dirty="0">
                <a:solidFill>
                  <a:schemeClr val="bg1"/>
                </a:solidFill>
                <a:latin typeface="Panton Light Caps" pitchFamily="50" charset="-52"/>
                <a:cs typeface="+mn-cs"/>
              </a:rPr>
              <a:t>:</a:t>
            </a:r>
            <a:r>
              <a:rPr lang="ru-RU" sz="2000" b="1" dirty="0">
                <a:solidFill>
                  <a:schemeClr val="bg1"/>
                </a:solidFill>
                <a:latin typeface="Panton Light Caps" pitchFamily="50" charset="-52"/>
                <a:cs typeface="+mn-cs"/>
              </a:rPr>
              <a:t> </a:t>
            </a:r>
            <a:r>
              <a:rPr lang="ru-RU" sz="2000" dirty="0">
                <a:solidFill>
                  <a:schemeClr val="bg1"/>
                </a:solidFill>
                <a:latin typeface="Panton Light Caps" pitchFamily="50" charset="-52"/>
                <a:cs typeface="+mn-cs"/>
              </a:rPr>
              <a:t>информация, заложенная в </a:t>
            </a:r>
            <a:r>
              <a:rPr lang="ru-RU" sz="2000" dirty="0" smtClean="0">
                <a:solidFill>
                  <a:schemeClr val="bg1"/>
                </a:solidFill>
                <a:latin typeface="Panton Light Caps" pitchFamily="50" charset="-52"/>
                <a:cs typeface="+mn-cs"/>
              </a:rPr>
              <a:t>имидже товара, </a:t>
            </a:r>
            <a:r>
              <a:rPr lang="ru-RU" sz="2000" dirty="0">
                <a:solidFill>
                  <a:schemeClr val="bg1"/>
                </a:solidFill>
                <a:latin typeface="Panton Light Caps" pitchFamily="50" charset="-52"/>
                <a:cs typeface="+mn-cs"/>
              </a:rPr>
              <a:t>должна донести до зрителя сообщение эффективно. Зритель, в свою очередь, должен </a:t>
            </a:r>
            <a:r>
              <a:rPr lang="ru-RU" sz="2000" dirty="0" smtClean="0">
                <a:solidFill>
                  <a:schemeClr val="bg1"/>
                </a:solidFill>
                <a:latin typeface="Panton Light Caps" pitchFamily="50" charset="-52"/>
                <a:cs typeface="+mn-cs"/>
              </a:rPr>
              <a:t>:</a:t>
            </a:r>
            <a:endParaRPr lang="ru-RU" sz="2000" dirty="0">
              <a:solidFill>
                <a:schemeClr val="bg1"/>
              </a:solidFill>
              <a:latin typeface="Panton Light Caps" pitchFamily="50" charset="-52"/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000" dirty="0">
              <a:solidFill>
                <a:schemeClr val="bg1"/>
              </a:solidFill>
              <a:latin typeface="Panton Light Caps" pitchFamily="50" charset="-52"/>
              <a:cs typeface="+mn-cs"/>
            </a:endParaRP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bg1"/>
                </a:solidFill>
                <a:latin typeface="Panton Light italic Caps" pitchFamily="50" charset="-52"/>
                <a:cs typeface="+mn-cs"/>
              </a:rPr>
              <a:t>а) увидеть 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bg1"/>
                </a:solidFill>
                <a:latin typeface="Panton Light italic Caps" pitchFamily="50" charset="-52"/>
                <a:cs typeface="+mn-cs"/>
              </a:rPr>
              <a:t>б) рассмотреть </a:t>
            </a:r>
          </a:p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bg1"/>
                </a:solidFill>
                <a:latin typeface="Panton Light italic Caps" pitchFamily="50" charset="-52"/>
                <a:cs typeface="+mn-cs"/>
              </a:rPr>
              <a:t>в) запомнить.</a:t>
            </a:r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175" y="4941888"/>
            <a:ext cx="230505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788" y="5114925"/>
            <a:ext cx="1871662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92805222"/>
      </p:ext>
    </p:extLst>
  </p:cSld>
  <p:clrMapOvr>
    <a:masterClrMapping/>
  </p:clrMapOvr>
  <p:transition advTm="121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Folodia\Desktop\New Canv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>
          <a:xfrm>
            <a:off x="428596" y="47526"/>
            <a:ext cx="85011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  <a:latin typeface="Franklin Gothic Heavy" pitchFamily="34" charset="0"/>
              </a:rPr>
              <a:t>ИЗ чего</a:t>
            </a:r>
          </a:p>
          <a:p>
            <a:pPr algn="ctr"/>
            <a:r>
              <a:rPr lang="ru-RU" sz="3200" b="1" dirty="0" smtClean="0">
                <a:solidFill>
                  <a:schemeClr val="accent1"/>
                </a:solidFill>
              </a:rPr>
              <a:t>ФОРМИРУЕТСЯ?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124744"/>
            <a:ext cx="916915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2"/>
                </a:solidFill>
              </a:rPr>
              <a:t>Имидж товара складывается под влиянием четырех факторов:</a:t>
            </a:r>
          </a:p>
          <a:p>
            <a:r>
              <a:rPr lang="ru-RU" dirty="0">
                <a:solidFill>
                  <a:schemeClr val="bg1"/>
                </a:solidFill>
              </a:rPr>
              <a:t>· имидж фирмы (марки), производящей либо же реализующей данный продукт;</a:t>
            </a:r>
          </a:p>
          <a:p>
            <a:r>
              <a:rPr lang="ru-RU" dirty="0">
                <a:solidFill>
                  <a:schemeClr val="bg1"/>
                </a:solidFill>
              </a:rPr>
              <a:t>· качество продукта, отражающее его соответствие заключенным в нем основным потребительским функциям;</a:t>
            </a:r>
          </a:p>
          <a:p>
            <a:r>
              <a:rPr lang="ru-RU" dirty="0">
                <a:solidFill>
                  <a:schemeClr val="bg1"/>
                </a:solidFill>
              </a:rPr>
              <a:t>· состояние аналогичной продукции других фирм;</a:t>
            </a:r>
          </a:p>
          <a:p>
            <a:r>
              <a:rPr lang="ru-RU" dirty="0">
                <a:solidFill>
                  <a:schemeClr val="bg1"/>
                </a:solidFill>
              </a:rPr>
              <a:t>· критерии, нормы и предпочтения покупателей данного продукта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pPr fontAlgn="base"/>
            <a:r>
              <a:rPr lang="ru-RU" b="1" dirty="0">
                <a:solidFill>
                  <a:schemeClr val="accent2"/>
                </a:solidFill>
              </a:rPr>
              <a:t>Психологические аспекты формирования имиджа </a:t>
            </a:r>
            <a:r>
              <a:rPr lang="ru-RU" b="1" dirty="0" smtClean="0">
                <a:solidFill>
                  <a:schemeClr val="accent2"/>
                </a:solidFill>
              </a:rPr>
              <a:t>товара:</a:t>
            </a:r>
            <a:endParaRPr lang="ru-RU" b="1" dirty="0">
              <a:solidFill>
                <a:schemeClr val="accent2"/>
              </a:solidFill>
            </a:endParaRPr>
          </a:p>
          <a:p>
            <a:pPr fontAlgn="base"/>
            <a:r>
              <a:rPr lang="ru-RU" dirty="0">
                <a:solidFill>
                  <a:schemeClr val="bg1"/>
                </a:solidFill>
              </a:rPr>
              <a:t>Приступая к формированию имиджа нового товара необходимо взять во внимание некоторые важные моменты, а точнее, источники, с помощью которых каждый человек черпает информацию для создания определенного представления о товаре.</a:t>
            </a:r>
          </a:p>
          <a:p>
            <a:pPr fontAlgn="base"/>
            <a:endParaRPr lang="ru-RU" dirty="0" smtClean="0">
              <a:solidFill>
                <a:schemeClr val="bg1"/>
              </a:solidFill>
            </a:endParaRP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•визуализация </a:t>
            </a:r>
            <a:r>
              <a:rPr lang="ru-RU" dirty="0">
                <a:solidFill>
                  <a:schemeClr val="bg1"/>
                </a:solidFill>
              </a:rPr>
              <a:t>составляет 55 %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впечатления о товаре – цвет, форма, дизайн, реклама;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•слуховые </a:t>
            </a:r>
            <a:r>
              <a:rPr lang="ru-RU" dirty="0">
                <a:solidFill>
                  <a:schemeClr val="bg1"/>
                </a:solidFill>
              </a:rPr>
              <a:t>восприятия — 38 </a:t>
            </a:r>
            <a:r>
              <a:rPr lang="ru-RU" dirty="0" smtClean="0">
                <a:solidFill>
                  <a:schemeClr val="bg1"/>
                </a:solidFill>
              </a:rPr>
              <a:t>% </a:t>
            </a:r>
            <a:r>
              <a:rPr lang="ru-RU" dirty="0">
                <a:solidFill>
                  <a:schemeClr val="bg1"/>
                </a:solidFill>
              </a:rPr>
              <a:t>(тембр голоса диктора в рекламе, звуковой ряд);</a:t>
            </a: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•слова </a:t>
            </a:r>
            <a:r>
              <a:rPr lang="ru-RU" dirty="0">
                <a:solidFill>
                  <a:schemeClr val="bg1"/>
                </a:solidFill>
              </a:rPr>
              <a:t>– только 7 </a:t>
            </a:r>
            <a:r>
              <a:rPr lang="ru-RU" dirty="0" smtClean="0">
                <a:solidFill>
                  <a:schemeClr val="bg1"/>
                </a:solidFill>
              </a:rPr>
              <a:t>% </a:t>
            </a:r>
            <a:r>
              <a:rPr lang="ru-RU" dirty="0">
                <a:solidFill>
                  <a:schemeClr val="bg1"/>
                </a:solidFill>
              </a:rPr>
              <a:t>(то о чем говорят или пишут</a:t>
            </a:r>
            <a:r>
              <a:rPr lang="ru-RU" dirty="0" smtClean="0">
                <a:solidFill>
                  <a:schemeClr val="bg1"/>
                </a:solidFill>
              </a:rPr>
              <a:t>).</a:t>
            </a:r>
          </a:p>
          <a:p>
            <a:pPr fontAlgn="base"/>
            <a:endParaRPr lang="ru-RU" dirty="0">
              <a:solidFill>
                <a:schemeClr val="bg1"/>
              </a:solidFill>
            </a:endParaRPr>
          </a:p>
          <a:p>
            <a:pPr fontAlgn="base"/>
            <a:r>
              <a:rPr lang="ru-RU" dirty="0">
                <a:solidFill>
                  <a:schemeClr val="bg1"/>
                </a:solidFill>
              </a:rPr>
              <a:t>Поэтому при формировании имиджа товара очень большое значение уделяется для изучения и использования различных психологических средств воздействия и массовой коммуникации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214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Folodia\Desktop\New Canv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Прямоугольник 1"/>
          <p:cNvSpPr/>
          <p:nvPr/>
        </p:nvSpPr>
        <p:spPr>
          <a:xfrm>
            <a:off x="1151620" y="188640"/>
            <a:ext cx="68407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КАКИЕ СВОЙСТВА ДОЛЖЕН ОТРАЖАТЬ ИМИДЖ?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836712"/>
            <a:ext cx="89289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-</a:t>
            </a:r>
            <a:r>
              <a:rPr lang="ru-RU" dirty="0" smtClean="0">
                <a:solidFill>
                  <a:schemeClr val="accent3"/>
                </a:solidFill>
              </a:rPr>
              <a:t>Продукт </a:t>
            </a:r>
            <a:r>
              <a:rPr lang="ru-RU" dirty="0">
                <a:solidFill>
                  <a:schemeClr val="accent3"/>
                </a:solidFill>
              </a:rPr>
              <a:t>наделен особыми качествами. </a:t>
            </a:r>
            <a:r>
              <a:rPr lang="ru-RU" dirty="0">
                <a:solidFill>
                  <a:schemeClr val="bg1"/>
                </a:solidFill>
              </a:rPr>
              <a:t>Такими качествами могут быть надежность в эксплуатации, удобство в использовании, или, например, содержание большого количества витаминов, высокая продолжительность хранения, отсутствие вредных веществ и т.п. Например, Московский университет имеет имидж вуза, в котором дается очень хорошее образование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-</a:t>
            </a:r>
            <a:r>
              <a:rPr lang="ru-RU" dirty="0">
                <a:solidFill>
                  <a:schemeClr val="accent3"/>
                </a:solidFill>
              </a:rPr>
              <a:t>Продукт наделен лучшими качествами</a:t>
            </a:r>
            <a:r>
              <a:rPr lang="ru-RU" dirty="0">
                <a:solidFill>
                  <a:schemeClr val="bg1"/>
                </a:solidFill>
              </a:rPr>
              <a:t>, чем аналогичная продукция других фирм. Это может быть самый чистый продукт, или самый дешевый среди аналогичных, или самый потребляемый в стране и т.п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-</a:t>
            </a:r>
            <a:r>
              <a:rPr lang="ru-RU" dirty="0" smtClean="0">
                <a:solidFill>
                  <a:schemeClr val="accent3"/>
                </a:solidFill>
              </a:rPr>
              <a:t>Продукт </a:t>
            </a:r>
            <a:r>
              <a:rPr lang="ru-RU" dirty="0">
                <a:solidFill>
                  <a:schemeClr val="accent3"/>
                </a:solidFill>
              </a:rPr>
              <a:t>отражает статус покупателя</a:t>
            </a:r>
            <a:r>
              <a:rPr lang="ru-RU" dirty="0">
                <a:solidFill>
                  <a:schemeClr val="bg1"/>
                </a:solidFill>
              </a:rPr>
              <a:t>. Имеются продукты, имидж которых состоит в том, что их потребляют определенные социальные слои населения</a:t>
            </a:r>
            <a:r>
              <a:rPr lang="ru-RU" dirty="0" smtClean="0">
                <a:solidFill>
                  <a:schemeClr val="bg1"/>
                </a:solidFill>
              </a:rPr>
              <a:t>. (например часы «</a:t>
            </a:r>
            <a:r>
              <a:rPr lang="en-US" dirty="0" smtClean="0">
                <a:solidFill>
                  <a:schemeClr val="bg1"/>
                </a:solidFill>
              </a:rPr>
              <a:t>ROLEX</a:t>
            </a:r>
            <a:r>
              <a:rPr lang="ru-RU" dirty="0" smtClean="0">
                <a:solidFill>
                  <a:schemeClr val="bg1"/>
                </a:solidFill>
              </a:rPr>
              <a:t>»).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-</a:t>
            </a:r>
            <a:r>
              <a:rPr lang="ru-RU" dirty="0">
                <a:solidFill>
                  <a:schemeClr val="accent3"/>
                </a:solidFill>
              </a:rPr>
              <a:t>Продукт связан с особой ситуацией</a:t>
            </a:r>
            <a:r>
              <a:rPr lang="ru-RU" dirty="0">
                <a:solidFill>
                  <a:schemeClr val="bg1"/>
                </a:solidFill>
              </a:rPr>
              <a:t>. Обычно эти продукты имеют характер памятного сувенира, ритуального продукта либо же продукта, соответствующего определенным ситуациям. Например, шампанское в нашей стране имеет имидж напитка, который необходимо пить в торжественной обстановке.</a:t>
            </a:r>
          </a:p>
        </p:txBody>
      </p:sp>
    </p:spTree>
    <p:extLst>
      <p:ext uri="{BB962C8B-B14F-4D97-AF65-F5344CB8AC3E}">
        <p14:creationId xmlns:p14="http://schemas.microsoft.com/office/powerpoint/2010/main" xmlns="" val="373967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C:\Users\Folodia\Desktop\New Canv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00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Прямоугольник 3"/>
          <p:cNvSpPr/>
          <p:nvPr/>
        </p:nvSpPr>
        <p:spPr>
          <a:xfrm>
            <a:off x="179512" y="751344"/>
            <a:ext cx="8784976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b="1" dirty="0">
                <a:solidFill>
                  <a:schemeClr val="accent1"/>
                </a:solidFill>
              </a:rPr>
              <a:t>Этапы формирования </a:t>
            </a:r>
            <a:r>
              <a:rPr lang="ru-RU" sz="2800" b="1" dirty="0" smtClean="0">
                <a:solidFill>
                  <a:schemeClr val="accent1"/>
                </a:solidFill>
              </a:rPr>
              <a:t>имиджа:</a:t>
            </a:r>
          </a:p>
          <a:p>
            <a:pPr fontAlgn="base"/>
            <a:endParaRPr lang="ru-RU" sz="2000" b="1" dirty="0">
              <a:solidFill>
                <a:schemeClr val="accent1"/>
              </a:solidFill>
            </a:endParaRPr>
          </a:p>
          <a:p>
            <a:pPr fontAlgn="base"/>
            <a:r>
              <a:rPr lang="ru-RU" sz="2000" b="1" dirty="0">
                <a:solidFill>
                  <a:schemeClr val="accent3"/>
                </a:solidFill>
              </a:rPr>
              <a:t>Технология формирования имиджа состоит из следующих этапов</a:t>
            </a:r>
            <a:r>
              <a:rPr lang="ru-RU" sz="2000" b="1" dirty="0" smtClean="0">
                <a:solidFill>
                  <a:schemeClr val="accent3"/>
                </a:solidFill>
              </a:rPr>
              <a:t>:</a:t>
            </a:r>
          </a:p>
          <a:p>
            <a:pPr fontAlgn="base"/>
            <a:endParaRPr lang="ru-RU" dirty="0">
              <a:solidFill>
                <a:schemeClr val="accent3"/>
              </a:solidFill>
            </a:endParaRP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•Детально </a:t>
            </a:r>
            <a:r>
              <a:rPr lang="ru-RU" dirty="0">
                <a:solidFill>
                  <a:schemeClr val="bg1"/>
                </a:solidFill>
              </a:rPr>
              <a:t>исследование товара, для которого создается имидж. Выявление его преимуществ, достоинств, особенностей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fontAlgn="base"/>
            <a:endParaRPr lang="ru-RU" dirty="0">
              <a:solidFill>
                <a:schemeClr val="bg1"/>
              </a:solidFill>
            </a:endParaRP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•Определение </a:t>
            </a:r>
            <a:r>
              <a:rPr lang="ru-RU" dirty="0">
                <a:solidFill>
                  <a:schemeClr val="bg1"/>
                </a:solidFill>
              </a:rPr>
              <a:t>конкретной цели и задач формирования имиджа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fontAlgn="base"/>
            <a:endParaRPr lang="ru-RU" dirty="0">
              <a:solidFill>
                <a:schemeClr val="bg1"/>
              </a:solidFill>
            </a:endParaRP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•Акцентирование </a:t>
            </a:r>
            <a:r>
              <a:rPr lang="ru-RU" dirty="0">
                <a:solidFill>
                  <a:schemeClr val="bg1"/>
                </a:solidFill>
              </a:rPr>
              <a:t>внимания на тех качествах, которые будут пропагандироваться. Например, это могут быть такие качества, как </a:t>
            </a:r>
            <a:r>
              <a:rPr lang="ru-RU" dirty="0">
                <a:solidFill>
                  <a:schemeClr val="accent2"/>
                </a:solidFill>
              </a:rPr>
              <a:t>экологичность, безопасность, эксклюзивность товара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</a:p>
          <a:p>
            <a:pPr fontAlgn="base"/>
            <a:endParaRPr lang="ru-RU" dirty="0">
              <a:solidFill>
                <a:schemeClr val="bg1"/>
              </a:solidFill>
            </a:endParaRP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•Создание </a:t>
            </a:r>
            <a:r>
              <a:rPr lang="ru-RU" dirty="0">
                <a:solidFill>
                  <a:schemeClr val="bg1"/>
                </a:solidFill>
              </a:rPr>
              <a:t>имиджа может проводится не только в позитивном ключе, для этой цели могут быть использованы такие приемы как </a:t>
            </a:r>
            <a:r>
              <a:rPr lang="ru-RU" dirty="0" err="1">
                <a:solidFill>
                  <a:schemeClr val="accent2"/>
                </a:solidFill>
              </a:rPr>
              <a:t>эпатажность</a:t>
            </a:r>
            <a:r>
              <a:rPr lang="ru-RU" dirty="0">
                <a:solidFill>
                  <a:schemeClr val="bg1"/>
                </a:solidFill>
              </a:rPr>
              <a:t> или </a:t>
            </a:r>
            <a:r>
              <a:rPr lang="ru-RU" dirty="0">
                <a:solidFill>
                  <a:schemeClr val="accent2"/>
                </a:solidFill>
              </a:rPr>
              <a:t>скандальность</a:t>
            </a:r>
            <a:r>
              <a:rPr lang="ru-RU" dirty="0">
                <a:solidFill>
                  <a:schemeClr val="bg1"/>
                </a:solidFill>
              </a:rPr>
              <a:t>. </a:t>
            </a:r>
            <a:endParaRPr lang="ru-RU" dirty="0" smtClean="0">
              <a:solidFill>
                <a:schemeClr val="bg1"/>
              </a:solidFill>
            </a:endParaRPr>
          </a:p>
          <a:p>
            <a:pPr fontAlgn="base"/>
            <a:r>
              <a:rPr lang="ru-RU" dirty="0" smtClean="0">
                <a:solidFill>
                  <a:schemeClr val="bg1"/>
                </a:solidFill>
              </a:rPr>
              <a:t>Главное</a:t>
            </a:r>
            <a:r>
              <a:rPr lang="ru-RU" dirty="0">
                <a:solidFill>
                  <a:schemeClr val="bg1"/>
                </a:solidFill>
              </a:rPr>
              <a:t>, привлечь внимание наибольшего количества потенциальных потребителей.</a:t>
            </a:r>
          </a:p>
        </p:txBody>
      </p:sp>
    </p:spTree>
    <p:extLst>
      <p:ext uri="{BB962C8B-B14F-4D97-AF65-F5344CB8AC3E}">
        <p14:creationId xmlns:p14="http://schemas.microsoft.com/office/powerpoint/2010/main" xmlns="" val="378983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 descr="C:\Users\Folodia\Desktop\New Canv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333375"/>
            <a:ext cx="8424862" cy="597535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endParaRPr lang="ru-RU" sz="2000" dirty="0" smtClean="0">
              <a:latin typeface="Panton Light Caps"/>
            </a:endParaRPr>
          </a:p>
          <a:p>
            <a:pPr eaLnBrk="1" hangingPunct="1">
              <a:buFont typeface="Arial" pitchFamily="34" charset="0"/>
              <a:buNone/>
            </a:pPr>
            <a:r>
              <a:rPr lang="ru-RU" sz="2400" dirty="0" smtClean="0">
                <a:solidFill>
                  <a:schemeClr val="accent1"/>
                </a:solidFill>
                <a:latin typeface="Panton Black Caps"/>
              </a:rPr>
              <a:t>Области применения :</a:t>
            </a:r>
          </a:p>
          <a:p>
            <a:pPr eaLnBrk="1" hangingPunct="1"/>
            <a:endParaRPr lang="ru-RU" sz="2000" dirty="0" smtClean="0">
              <a:solidFill>
                <a:schemeClr val="bg1"/>
              </a:solidFill>
              <a:latin typeface="Panton Light Caps"/>
            </a:endParaRPr>
          </a:p>
          <a:p>
            <a:pPr eaLnBrk="1" hangingPunct="1"/>
            <a:endParaRPr lang="ru-RU" sz="2000" dirty="0" smtClean="0">
              <a:solidFill>
                <a:schemeClr val="bg1"/>
              </a:solidFill>
              <a:latin typeface="Panton Light Caps"/>
            </a:endParaRPr>
          </a:p>
          <a:p>
            <a:pPr eaLnBrk="1" hangingPunct="1"/>
            <a:r>
              <a:rPr lang="ru-RU" sz="2000" dirty="0" smtClean="0">
                <a:solidFill>
                  <a:schemeClr val="bg1"/>
                </a:solidFill>
                <a:latin typeface="Panton Light Caps"/>
              </a:rPr>
              <a:t>книжные макеты и иллюстрации</a:t>
            </a:r>
          </a:p>
          <a:p>
            <a:pPr eaLnBrk="1" hangingPunct="1"/>
            <a:r>
              <a:rPr lang="ru-RU" sz="2000" dirty="0" smtClean="0">
                <a:solidFill>
                  <a:schemeClr val="bg1"/>
                </a:solidFill>
                <a:latin typeface="Panton Light Caps"/>
              </a:rPr>
              <a:t>рекламные и информационные плакаты</a:t>
            </a:r>
          </a:p>
          <a:p>
            <a:pPr eaLnBrk="1" hangingPunct="1"/>
            <a:r>
              <a:rPr lang="ru-RU" sz="2000" dirty="0" smtClean="0">
                <a:solidFill>
                  <a:schemeClr val="bg1"/>
                </a:solidFill>
                <a:latin typeface="Panton Light Caps"/>
              </a:rPr>
              <a:t>графическое решение открыток и почтовых марок</a:t>
            </a:r>
          </a:p>
          <a:p>
            <a:pPr eaLnBrk="1" hangingPunct="1"/>
            <a:r>
              <a:rPr lang="ru-RU" sz="2000" dirty="0" smtClean="0">
                <a:solidFill>
                  <a:schemeClr val="bg1"/>
                </a:solidFill>
                <a:latin typeface="Panton Light Caps"/>
              </a:rPr>
              <a:t>оформление грампластинок и DVD дисков</a:t>
            </a:r>
          </a:p>
          <a:p>
            <a:pPr eaLnBrk="1" hangingPunct="1"/>
            <a:r>
              <a:rPr lang="ru-RU" sz="2000" dirty="0" smtClean="0">
                <a:solidFill>
                  <a:schemeClr val="bg1"/>
                </a:solidFill>
                <a:latin typeface="Panton Light Caps"/>
              </a:rPr>
              <a:t>корпоративный стиль компании - логотип</a:t>
            </a:r>
          </a:p>
          <a:p>
            <a:pPr eaLnBrk="1" hangingPunct="1"/>
            <a:r>
              <a:rPr lang="ru-RU" sz="2000" dirty="0" smtClean="0">
                <a:solidFill>
                  <a:schemeClr val="bg1"/>
                </a:solidFill>
                <a:latin typeface="Panton Light Caps"/>
              </a:rPr>
              <a:t>буклеты, брошюры, календари и другая рекламная полиграфическая продукция</a:t>
            </a:r>
          </a:p>
          <a:p>
            <a:pPr eaLnBrk="1" hangingPunct="1"/>
            <a:r>
              <a:rPr lang="ru-RU" sz="2000" dirty="0" smtClean="0">
                <a:solidFill>
                  <a:schemeClr val="bg1"/>
                </a:solidFill>
                <a:latin typeface="Panton Light Caps"/>
              </a:rPr>
              <a:t>упаковки, этикетки, обложки</a:t>
            </a:r>
          </a:p>
          <a:p>
            <a:pPr eaLnBrk="1" hangingPunct="1"/>
            <a:r>
              <a:rPr lang="ru-RU" sz="2000" dirty="0" smtClean="0">
                <a:solidFill>
                  <a:schemeClr val="bg1"/>
                </a:solidFill>
                <a:latin typeface="Panton Light Caps"/>
              </a:rPr>
              <a:t>сувенирная продукция</a:t>
            </a:r>
          </a:p>
          <a:p>
            <a:pPr eaLnBrk="1" hangingPunct="1"/>
            <a:r>
              <a:rPr lang="ru-RU" sz="2000" dirty="0" smtClean="0">
                <a:solidFill>
                  <a:schemeClr val="bg1"/>
                </a:solidFill>
                <a:latin typeface="Panton Light Caps"/>
              </a:rPr>
              <a:t>интернет-сайты</a:t>
            </a:r>
          </a:p>
        </p:txBody>
      </p:sp>
      <p:sp>
        <p:nvSpPr>
          <p:cNvPr id="6148" name="AutoShape 2" descr="data:image/jpeg;base64,/9j/4AAQSkZJRgABAQAAAQABAAD/2wCEAAkGBggGBQkIBwgKCQkKDRYODQwMDRoTFBARHxwhIB8cHh4jJygqIxk7JR4eKzssLy0wRDU4Gy4xNTA6QSY3LCkBCQoKCgwNGQwMGSkYEhg1MSkpKSkpKSkpKSkpNTUpKSkpKSkpKSkpKSkpKSkpKSkpKSkpKSkpKSkpKSkpKSkpKf/AABEIAMIBAwMBIgACEQEDEQH/xAAXAAEAAwAAAAAAAAAAAAAAAAAABQYH/8QAHhABAAMAAgIDAAAAAAAAAAAAAAECAwURBCEGEzH/xAAVAQEBAAAAAAAAAAAAAAAAAAAAAf/EABURAQEAAAAAAAAAAAAAAAAAAAAB/9oADAMBAAIRAxEAPwDD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SnLY55+Bx1s86VtfKZtNa9TafX6iwVIAIoAAAAACx8X4uGnxXydb4520r9nV5pEzHVY69q4CqAIgAAAAAAAAAAAAAAAAAAA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614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4663" y="4797425"/>
            <a:ext cx="4484687" cy="181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93823770"/>
      </p:ext>
    </p:extLst>
  </p:cSld>
  <p:clrMapOvr>
    <a:masterClrMapping/>
  </p:clrMapOvr>
  <p:transition advTm="1491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972</Words>
  <Application>Microsoft Office PowerPoint</Application>
  <PresentationFormat>Экран (4:3)</PresentationFormat>
  <Paragraphs>126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Что  это? </vt:lpstr>
      <vt:lpstr>Зачемэто нужно?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ПОДВЕДЕМ ИТОГИ: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KABMAKS</cp:lastModifiedBy>
  <cp:revision>21</cp:revision>
  <dcterms:created xsi:type="dcterms:W3CDTF">2017-01-22T17:27:03Z</dcterms:created>
  <dcterms:modified xsi:type="dcterms:W3CDTF">2017-01-25T11:56:05Z</dcterms:modified>
</cp:coreProperties>
</file>