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9" r:id="rId12"/>
    <p:sldId id="267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A08FC8-8B28-4E41-ADD4-44307447899E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B0AE0-B469-4515-8FDA-8602F2059F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850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3B0AE0-B469-4515-8FDA-8602F2059F31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15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30AD3C93-1C8A-4E44-AA9E-8334FC255ABC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14F3D29-DF4C-49BD-BEAD-080272E96FD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298" y="620688"/>
            <a:ext cx="7743150" cy="57284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827584" y="1688034"/>
            <a:ext cx="6624736" cy="206210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40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6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«НАМ 3 ГОДА»</a:t>
            </a:r>
            <a:endParaRPr lang="ru-RU" sz="1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2800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КОНСУЛЬТАЦИЯ ДЛЯ РОДИТЕЛЕЙ</a:t>
            </a:r>
            <a:endParaRPr lang="ru-RU" sz="2800" b="1" i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769137"/>
            <a:ext cx="82089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Государственное Бюджетное Общеобразовательное Учреждение</a:t>
            </a:r>
          </a:p>
          <a:p>
            <a:pPr algn="ctr"/>
            <a:r>
              <a:rPr lang="ru-RU" b="1" i="1" dirty="0" smtClean="0"/>
              <a:t>«Инженерно-техническая школа»</a:t>
            </a:r>
          </a:p>
          <a:p>
            <a:pPr algn="ctr"/>
            <a:r>
              <a:rPr lang="ru-RU" b="1" i="1" dirty="0" smtClean="0"/>
              <a:t>имени Дважды Героя Советского Союза П.Р. Поповича</a:t>
            </a:r>
            <a:endParaRPr lang="ru-RU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5445224"/>
            <a:ext cx="388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Воспитатель:  </a:t>
            </a:r>
            <a:r>
              <a:rPr lang="ru-RU" b="1" i="1" dirty="0" err="1" smtClean="0"/>
              <a:t>Гуторова</a:t>
            </a:r>
            <a:r>
              <a:rPr lang="ru-RU" b="1" i="1" dirty="0" smtClean="0"/>
              <a:t> Г.А.</a:t>
            </a:r>
          </a:p>
          <a:p>
            <a:r>
              <a:rPr lang="ru-RU" b="1" i="1" dirty="0" smtClean="0"/>
              <a:t>2-я младшая группа № 1</a:t>
            </a:r>
          </a:p>
          <a:p>
            <a:r>
              <a:rPr lang="ru-RU" b="1" i="1" dirty="0" smtClean="0"/>
              <a:t>ДГ, ул. Черняховского, дом 5а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4117134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836712"/>
            <a:ext cx="784887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8"/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Берегите своих детей, - 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Их за шалости не ругайте !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Зло своих неудачных дней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Никогда на них не срывайте !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Не сердитесь на них всерьёз,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Даже если они провинились,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Ничего нет дороже слёз,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Что с ресничек родных скатились ! . Если валит усталость с ног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Совладать с нею нету мочи,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Ну, а к Вам подойдет сынок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Или руки протянет дочка ? -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Обнимите покрепче их,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Детской ласкою дорожите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Это счастья короткий миг ! -</a:t>
            </a:r>
            <a:b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Быть счастливыми поспешите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!</a:t>
            </a:r>
          </a:p>
          <a:p>
            <a:pPr lvl="8"/>
            <a:endParaRPr lang="ru-RU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8"/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                         Эдуард Асадов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052736"/>
            <a:ext cx="3600400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2841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11560" y="764704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Игры, которые научат управлять</a:t>
            </a:r>
          </a:p>
          <a:p>
            <a:pPr algn="ctr"/>
            <a:r>
              <a:rPr lang="ru-RU" sz="2400" b="1" i="1" dirty="0" smtClean="0">
                <a:solidFill>
                  <a:schemeClr val="bg2">
                    <a:lumMod val="50000"/>
                  </a:schemeClr>
                </a:solidFill>
              </a:rPr>
              <a:t>                                                          своими эмоциями</a:t>
            </a:r>
            <a:endParaRPr lang="ru-RU" sz="24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412777"/>
            <a:ext cx="374441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«Мешочек со злостью»</a:t>
            </a:r>
          </a:p>
          <a:p>
            <a:pPr algn="just"/>
            <a:r>
              <a:rPr lang="ru-RU" i="1" dirty="0" smtClean="0"/>
              <a:t>Взрослый показывает мешочек ребенку и объясняет, что он не простой, а волшебный: все плохое, что накопится у ребенка, можно класть именно в него. Обязательное условие: злиться и кричать можно только в этот мешочек. После этого мешочек завязывается, и все отрицательные эмоции остаются в нем.</a:t>
            </a:r>
            <a:endParaRPr lang="ru-RU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1595701"/>
            <a:ext cx="36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«Сварливый жук»</a:t>
            </a:r>
          </a:p>
          <a:p>
            <a:pPr algn="just"/>
            <a:r>
              <a:rPr lang="ru-RU" i="1" dirty="0" smtClean="0"/>
              <a:t>Тщательно обыщите вашего малыша на наличие воображаемого сварливого жука. Проверьте у него на рубашке, в карманах…найдите его, а когда найдете, поймайте и выбросьте в окно. </a:t>
            </a:r>
            <a:endParaRPr lang="ru-RU" i="1" dirty="0"/>
          </a:p>
        </p:txBody>
      </p:sp>
      <p:sp>
        <p:nvSpPr>
          <p:cNvPr id="6" name="TextBox 5"/>
          <p:cNvSpPr txBox="1"/>
          <p:nvPr/>
        </p:nvSpPr>
        <p:spPr>
          <a:xfrm>
            <a:off x="4716016" y="4181024"/>
            <a:ext cx="35283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«Выпусти пар»</a:t>
            </a:r>
          </a:p>
          <a:p>
            <a:pPr algn="just"/>
            <a:r>
              <a:rPr lang="ru-RU" i="1" dirty="0" smtClean="0"/>
              <a:t>Комкать и рвать бумагу, колотить специальную «злую подушку», а так же кричать в нее, можно так же кидать мячик или кубик (мягкий) в угол.</a:t>
            </a:r>
            <a:endParaRPr lang="ru-RU" i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555805"/>
            <a:ext cx="1570500" cy="158019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25" y="4767827"/>
            <a:ext cx="1723760" cy="1463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85998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87624" y="1052739"/>
            <a:ext cx="69847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Mistral" pitchFamily="66" charset="0"/>
              </a:rPr>
              <a:t>Классические произведения для снятия эмоционального напряжения детей</a:t>
            </a:r>
            <a:endParaRPr lang="ru-RU" sz="40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253068"/>
            <a:ext cx="73448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И.Брамс</a:t>
            </a:r>
            <a:r>
              <a:rPr lang="ru-RU" dirty="0" smtClean="0"/>
              <a:t> «Колыбельная», Ф. Шуберта «Аве Мария».</a:t>
            </a:r>
          </a:p>
          <a:p>
            <a:r>
              <a:rPr lang="ru-RU" dirty="0" err="1" smtClean="0"/>
              <a:t>А.Вивальди</a:t>
            </a:r>
            <a:r>
              <a:rPr lang="ru-RU" dirty="0" smtClean="0"/>
              <a:t>, Л.В. Бетховен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Избавиться от тревожных переживаний:</a:t>
            </a:r>
          </a:p>
          <a:p>
            <a:r>
              <a:rPr lang="ru-RU" dirty="0" smtClean="0"/>
              <a:t>Ф. Шопена. Мазурки, Р. Штрауса Вальсы.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Уменьшат раздражительность и нервное возбуждение:</a:t>
            </a:r>
          </a:p>
          <a:p>
            <a:r>
              <a:rPr lang="ru-RU" dirty="0" smtClean="0"/>
              <a:t>И.С. Бах «Итальянский концерт», Л.В. Бетховена «Симфония </a:t>
            </a:r>
          </a:p>
          <a:p>
            <a:r>
              <a:rPr lang="ru-RU" dirty="0" smtClean="0"/>
              <a:t>Ля-минор».</a:t>
            </a:r>
          </a:p>
          <a:p>
            <a:endParaRPr lang="ru-RU" dirty="0"/>
          </a:p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Отлично поднимают настроение:</a:t>
            </a:r>
          </a:p>
          <a:p>
            <a:r>
              <a:rPr lang="ru-RU" dirty="0" smtClean="0"/>
              <a:t>В.А. Моцарт, Л.И. Чайковский, отрывки из оперы «Кармен» </a:t>
            </a:r>
          </a:p>
          <a:p>
            <a:r>
              <a:rPr lang="ru-RU" dirty="0" smtClean="0"/>
              <a:t>Ж. Безе, А. Вивальди «Времена года».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83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052736"/>
            <a:ext cx="770485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256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89466"/>
            <a:ext cx="7704856" cy="579186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836712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  <a:latin typeface="Mistral" pitchFamily="66" charset="0"/>
              </a:rPr>
              <a:t>СПАСИБО ЗА ВНИМАНИЕ</a:t>
            </a:r>
            <a:endParaRPr lang="ru-RU" sz="4000" b="1" i="1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2290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764704"/>
            <a:ext cx="7560840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46680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057" y="764704"/>
            <a:ext cx="7182544" cy="527105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9807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2644" y="16560"/>
            <a:ext cx="9144000" cy="98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80205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580" y="1"/>
            <a:ext cx="7812868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791580" y="1247443"/>
            <a:ext cx="75608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i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НЕГАТИВИЗМ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i="1" dirty="0" smtClean="0"/>
              <a:t>– избирателен. Ребенок игнорирует требования одного взрослого, а с другими достаточно послушен.</a:t>
            </a:r>
          </a:p>
          <a:p>
            <a:pPr algn="just"/>
            <a:endParaRPr lang="ru-RU" dirty="0"/>
          </a:p>
          <a:p>
            <a:pPr algn="just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УПРЯМСТВ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О</a:t>
            </a:r>
            <a:r>
              <a:rPr lang="ru-RU" sz="2800" dirty="0" smtClean="0">
                <a:latin typeface="Mistral" pitchFamily="66" charset="0"/>
              </a:rPr>
              <a:t> </a:t>
            </a:r>
            <a:r>
              <a:rPr lang="ru-RU" dirty="0" smtClean="0"/>
              <a:t>– </a:t>
            </a:r>
            <a:r>
              <a:rPr lang="ru-RU" sz="2000" i="1" dirty="0" smtClean="0"/>
              <a:t>это реакция ребенка, который настаивает на чем-то, не потому, что ему этого хочется, а потому, что он этого потребовал у взрослого.</a:t>
            </a:r>
          </a:p>
          <a:p>
            <a:pPr algn="just"/>
            <a:endParaRPr lang="ru-RU" sz="2000" i="1" dirty="0"/>
          </a:p>
          <a:p>
            <a:pPr algn="just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СТРОПТИВНОСТЬ</a:t>
            </a:r>
            <a:r>
              <a:rPr lang="ru-RU" dirty="0" smtClean="0"/>
              <a:t> – </a:t>
            </a:r>
            <a:r>
              <a:rPr lang="ru-RU" sz="2000" i="1" dirty="0" smtClean="0"/>
              <a:t>направлена в целом против норм воспитания, а не против конкретного взрослого.</a:t>
            </a:r>
          </a:p>
          <a:p>
            <a:pPr algn="just"/>
            <a:endParaRPr lang="ru-RU" dirty="0"/>
          </a:p>
          <a:p>
            <a:pPr algn="just"/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СВОЕВОЛИЕ</a:t>
            </a:r>
            <a:r>
              <a:rPr lang="ru-RU" dirty="0" smtClean="0"/>
              <a:t> – </a:t>
            </a:r>
            <a:r>
              <a:rPr lang="ru-RU" sz="2000" i="1" dirty="0" smtClean="0"/>
              <a:t>это стремление ребенка все делать самому. Ключевые слова «Я САМ».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val="8235071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"/>
            <a:ext cx="7920880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99592" y="1192715"/>
            <a:ext cx="7272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ПРОТЕСТ-БУНТ</a:t>
            </a:r>
            <a:r>
              <a:rPr lang="ru-RU" dirty="0" smtClean="0"/>
              <a:t> – </a:t>
            </a:r>
            <a:r>
              <a:rPr lang="ru-RU" sz="2000" i="1" dirty="0" smtClean="0"/>
              <a:t>если ребенок не чувствует, что с ним считаются, что уважают его мнение и желания – он начинает протестовать.</a:t>
            </a:r>
          </a:p>
          <a:p>
            <a:endParaRPr lang="ru-RU" sz="1000" i="1" dirty="0"/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ОБЕСЦЕНИВАНИЕ</a:t>
            </a:r>
            <a:r>
              <a:rPr lang="ru-RU" dirty="0" smtClean="0"/>
              <a:t> – </a:t>
            </a:r>
            <a:r>
              <a:rPr lang="ru-RU" sz="2000" i="1" dirty="0" smtClean="0"/>
              <a:t>в глазах ребенка обесценивается </a:t>
            </a:r>
          </a:p>
          <a:p>
            <a:r>
              <a:rPr lang="ru-RU" sz="2000" i="1" dirty="0" smtClean="0"/>
              <a:t>все то, что было для него привычно, интересно, дорого раньше.</a:t>
            </a:r>
          </a:p>
          <a:p>
            <a:endParaRPr lang="ru-RU" sz="1000" i="1" dirty="0"/>
          </a:p>
          <a:p>
            <a:r>
              <a:rPr lang="ru-RU" sz="2800" b="1" dirty="0" smtClean="0">
                <a:solidFill>
                  <a:schemeClr val="bg2">
                    <a:lumMod val="50000"/>
                  </a:schemeClr>
                </a:solidFill>
                <a:latin typeface="Mistral" pitchFamily="66" charset="0"/>
              </a:rPr>
              <a:t>ДЕСПОТИЗМ</a:t>
            </a:r>
            <a:r>
              <a:rPr lang="ru-RU" dirty="0" smtClean="0"/>
              <a:t> </a:t>
            </a:r>
            <a:r>
              <a:rPr lang="ru-RU" sz="2000" i="1" dirty="0" smtClean="0"/>
              <a:t>– ребенок проявляет деспотическую власть по отношению к близким людям, заставляет родителей делать все, что он требует.</a:t>
            </a:r>
            <a:endParaRPr lang="ru-RU" sz="2000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4653136"/>
            <a:ext cx="4392488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95576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896" y="2924944"/>
            <a:ext cx="489654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ДЕТЯМ СВОЙСТВЕННО ПОДРАЖАТЬ ВЗРОСЛЫМ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2569" y="927037"/>
            <a:ext cx="2189312" cy="2351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3933056"/>
            <a:ext cx="3660665" cy="19673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6695" y="3870897"/>
            <a:ext cx="2808313" cy="200505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032171"/>
            <a:ext cx="3172968" cy="1699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832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2"/>
            <a:ext cx="7848872" cy="95745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75656" y="908720"/>
            <a:ext cx="6192688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100" b="1" dirty="0" smtClean="0">
              <a:solidFill>
                <a:schemeClr val="tx1">
                  <a:lumMod val="65000"/>
                  <a:lumOff val="35000"/>
                </a:schemeClr>
              </a:solidFill>
              <a:latin typeface="Mistral" pitchFamily="66" charset="0"/>
            </a:endParaRPr>
          </a:p>
          <a:p>
            <a:pPr algn="ctr"/>
            <a:r>
              <a:rPr lang="ru-RU" sz="28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stral" pitchFamily="66" charset="0"/>
              </a:rPr>
              <a:t>ОСНОВНЫЕ ПРИЧИНЫ ДЕТСКОЙ </a:t>
            </a:r>
            <a:r>
              <a:rPr lang="ru-RU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Mistral" pitchFamily="66" charset="0"/>
              </a:rPr>
              <a:t>АГРЕССИИ</a:t>
            </a:r>
            <a:endParaRPr lang="ru-RU" sz="3600" b="1" dirty="0">
              <a:solidFill>
                <a:schemeClr val="tx1">
                  <a:lumMod val="65000"/>
                  <a:lumOff val="35000"/>
                </a:schemeClr>
              </a:solidFill>
              <a:latin typeface="Mistral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844823"/>
            <a:ext cx="70567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«Холодное» поведение мамы (отчужденность, равнодушие);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Авторитарное поведение мамы (излишняя критика);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err="1" smtClean="0"/>
              <a:t>Гиперопека</a:t>
            </a:r>
            <a:r>
              <a:rPr lang="ru-RU" dirty="0" smtClean="0"/>
              <a:t> в воспитании.</a:t>
            </a:r>
            <a:endParaRPr lang="ru-RU" dirty="0"/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Игнорирование близкими людьми его агрессивных проявлений – ребенок воспринимает это, как поощрение </a:t>
            </a:r>
          </a:p>
          <a:p>
            <a:r>
              <a:rPr lang="ru-RU" dirty="0"/>
              <a:t> </a:t>
            </a:r>
            <a:r>
              <a:rPr lang="ru-RU" dirty="0" smtClean="0"/>
              <a:t>    и принятие такого поведения.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Агрессивные родители, и тут важен даже не столько дурной пример, сколько то, что родители не умеют справляться со своей агрессивностью.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ru-RU" dirty="0" smtClean="0"/>
              <a:t>Слишком суровое воспитание – физические наказания, унижения, ребенок может взять такой способ общения «на вооружение», он просто посчитает, что так принято, и так он сможет защитить себя.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66377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908720"/>
            <a:ext cx="633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Mistral" pitchFamily="66" charset="0"/>
              </a:rPr>
              <a:t>СОВЕТЫ ДЛЯ РОДИТЕЛЕЙ</a:t>
            </a:r>
            <a:endParaRPr lang="ru-RU" sz="4800" b="1" dirty="0">
              <a:solidFill>
                <a:srgbClr val="FF0000"/>
              </a:solidFill>
              <a:latin typeface="Mistral" pitchFamily="66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3757" y="4149080"/>
            <a:ext cx="2230793" cy="163108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9" y="1628801"/>
            <a:ext cx="756084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Возьмите агрессию </a:t>
            </a:r>
          </a:p>
          <a:p>
            <a:pPr algn="ctr"/>
            <a:r>
              <a:rPr lang="ru-RU" sz="2400" b="1" i="1" dirty="0" smtClean="0"/>
              <a:t>                          под свой жесткий контроль</a:t>
            </a:r>
          </a:p>
          <a:p>
            <a:endParaRPr lang="ru-RU" i="1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Физическое напряжение спровоцированное агрессией ребенок, может сбросить в двигательных нагрузках, которые совместно с любимыми родителями можно выполнить на прогулке (для которой нужно увеличить время) – дайте ребенку возможность вволю набегаться. Будьте веселыми и легкими в общении с ребенком.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i="1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Полностью исключайте просмотры передач</a:t>
            </a:r>
          </a:p>
          <a:p>
            <a:pPr algn="just"/>
            <a:r>
              <a:rPr lang="ru-RU" i="1" dirty="0" smtClean="0"/>
              <a:t>    и мультипликационных фильмов с насилием.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44495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9144000" cy="105273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27584" y="1772816"/>
            <a:ext cx="741682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Следите за тем какой пример вы подаете ребенку, если ребенок судит других детей, награждает их «ярлыками», возможно, он повторяет ваши слова.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Обратите особое внимание на игры ребенка. В играх дети осуществляют свои мечты, фантазии и страхи.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Всегда разговаривайте с ребенком обо всем, что ему интересно, поощряйте ребенка говорить о том, что его волнует, что он переживает. Научите ребенка прямо говорить о своих чувствах, о том, что ему нравиться, а что нет. Не откладывайте разговор на потом.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Не сбрасывайте на ребенка свой негатив.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Никогда не игнорируйте драки между детьми.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Договоритесь в семье о единой тактике воспитания в семье.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i="1" dirty="0" smtClean="0"/>
              <a:t>Чаще читайте ребенку добрые сказки, где «Добро всегда побеждает зло», а главные герои ведут себя достойно.</a:t>
            </a:r>
            <a:endParaRPr lang="ru-RU" i="1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052737"/>
            <a:ext cx="62646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Возьмите агрессию под свой жесткий контроль</a:t>
            </a:r>
          </a:p>
        </p:txBody>
      </p:sp>
    </p:spTree>
    <p:extLst>
      <p:ext uri="{BB962C8B-B14F-4D97-AF65-F5344CB8AC3E}">
        <p14:creationId xmlns:p14="http://schemas.microsoft.com/office/powerpoint/2010/main" val="3189895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337</TotalTime>
  <Words>731</Words>
  <Application>Microsoft Office PowerPoint</Application>
  <PresentationFormat>Экран (4:3)</PresentationFormat>
  <Paragraphs>76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Кнопка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Гуля</dc:creator>
  <cp:lastModifiedBy>Гуля</cp:lastModifiedBy>
  <cp:revision>47</cp:revision>
  <dcterms:created xsi:type="dcterms:W3CDTF">2018-02-11T10:43:18Z</dcterms:created>
  <dcterms:modified xsi:type="dcterms:W3CDTF">2018-04-08T18:59:32Z</dcterms:modified>
</cp:coreProperties>
</file>