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4" r:id="rId6"/>
    <p:sldId id="265" r:id="rId7"/>
    <p:sldId id="266" r:id="rId8"/>
    <p:sldId id="267" r:id="rId9"/>
    <p:sldId id="270" r:id="rId10"/>
    <p:sldId id="269" r:id="rId11"/>
    <p:sldId id="258" r:id="rId12"/>
    <p:sldId id="259" r:id="rId13"/>
    <p:sldId id="26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9" r:id="rId29"/>
    <p:sldId id="286" r:id="rId30"/>
    <p:sldId id="287" r:id="rId31"/>
    <p:sldId id="288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6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17" autoAdjust="0"/>
    <p:restoredTop sz="94660"/>
  </p:normalViewPr>
  <p:slideViewPr>
    <p:cSldViewPr>
      <p:cViewPr varScale="1">
        <p:scale>
          <a:sx n="76" d="100"/>
          <a:sy n="76" d="100"/>
        </p:scale>
        <p:origin x="183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ea typeface="SimSun-ExtB" pitchFamily="49" charset="-122"/>
                <a:cs typeface="Times New Roman" pitchFamily="18" charset="0"/>
              </a:rPr>
              <a:t>«Хлеб- всему голова»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20" y="4714884"/>
            <a:ext cx="4286280" cy="170973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старшей группе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«Антошка»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Д/с №9 «Светлячок»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Железногорск, 2017г.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0" y="4500570"/>
            <a:ext cx="7143768" cy="1928826"/>
          </a:xfrm>
        </p:spPr>
        <p:txBody>
          <a:bodyPr>
            <a:no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/>
              <a:t>Из муки на хлебозаводе пекут хлеб.</a:t>
            </a:r>
          </a:p>
        </p:txBody>
      </p:sp>
      <p:pic>
        <p:nvPicPr>
          <p:cNvPr id="8194" name="Picture 2" descr="C:\Users\Данил\Desktop\Новая папка\hle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3251200" cy="2251075"/>
          </a:xfrm>
          <a:prstGeom prst="rect">
            <a:avLst/>
          </a:prstGeom>
          <a:noFill/>
        </p:spPr>
      </p:pic>
      <p:pic>
        <p:nvPicPr>
          <p:cNvPr id="8195" name="Picture 3" descr="C:\Users\Данил\Desktop\Новая папка\KOV_2453_8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85728"/>
            <a:ext cx="3071834" cy="2003892"/>
          </a:xfrm>
          <a:prstGeom prst="rect">
            <a:avLst/>
          </a:prstGeom>
          <a:noFill/>
        </p:spPr>
      </p:pic>
      <p:pic>
        <p:nvPicPr>
          <p:cNvPr id="8196" name="Picture 4" descr="C:\Users\Данил\Desktop\Новая папка\1308671884_dsc423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428868"/>
            <a:ext cx="3419255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3000396" cy="428628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Польза хлеба: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1428736"/>
            <a:ext cx="3357585" cy="404812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br>
              <a:rPr lang="ru-RU" sz="1600" b="1" dirty="0"/>
            </a:br>
            <a:r>
              <a:rPr lang="ru-RU" sz="1600" dirty="0"/>
              <a:t> Хлеб даёт нашему организму белки, углеводы, полезные микроэлементы, что необходимо для работы мозга. В хлебе содержится витамин В, который укрепляет нервную систему, память, улучшает пищеварение.</a:t>
            </a:r>
            <a:endParaRPr lang="ru-RU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4143380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Содержимое 8" descr="baked-goods-1024x624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1357298"/>
            <a:ext cx="4786318" cy="392908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008313" cy="29843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История: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714356"/>
            <a:ext cx="7758138" cy="4000527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sz="2300" b="1" dirty="0"/>
              <a:t>Когда и где родился хлеб?</a:t>
            </a:r>
          </a:p>
          <a:p>
            <a:pPr>
              <a:lnSpc>
                <a:spcPct val="150000"/>
              </a:lnSpc>
            </a:pPr>
            <a:r>
              <a:rPr lang="ru-RU" sz="1600" b="1" dirty="0"/>
              <a:t> Впервые хлеб появился на земле свыше 15 тысяч лет назад. Жизнь наших предков в те далекие времена была нелегкой. Главной заботой была забота о пропитании. В поисках пищи они и обратили внимание на злаковые растения. Эти злаки являются предками пшеницы, ржи, овса, ячменя.</a:t>
            </a:r>
          </a:p>
          <a:p>
            <a:pPr>
              <a:lnSpc>
                <a:spcPct val="150000"/>
              </a:lnSpc>
            </a:pPr>
            <a:r>
              <a:rPr lang="ru-RU" sz="1600" b="1" dirty="0"/>
              <a:t>Древние люди заметили, что брошенное в землю зерно возвращает несколько зерен, что на рыхлой и влажной земле вырастает больше зерен. Долгое время люди употребляли в пищу зерна в сыром виде, затем научились растирать их между камнями, получая крупу, и варить её. Так появились первые жернова, первая мука, первый хлеб. Первый хлеб имел0 вид жидкой каши. Она и является прародительницей хлеба.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328850" cy="441306"/>
          </a:xfrm>
        </p:spPr>
        <p:txBody>
          <a:bodyPr/>
          <a:lstStyle/>
          <a:p>
            <a:r>
              <a:rPr lang="ru-RU" dirty="0"/>
              <a:t>Наш итог: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28736"/>
            <a:ext cx="3543296" cy="4697427"/>
          </a:xfrm>
        </p:spPr>
        <p:txBody>
          <a:bodyPr>
            <a:normAutofit/>
          </a:bodyPr>
          <a:lstStyle/>
          <a:p>
            <a:r>
              <a:rPr lang="ru-RU" sz="2400" dirty="0"/>
              <a:t>Вместе с мамой из муки,</a:t>
            </a:r>
          </a:p>
          <a:p>
            <a:r>
              <a:rPr lang="ru-RU" sz="2400" dirty="0"/>
              <a:t>Напекли мы пироги.</a:t>
            </a:r>
          </a:p>
        </p:txBody>
      </p:sp>
      <p:pic>
        <p:nvPicPr>
          <p:cNvPr id="1026" name="Picture 2" descr="I:\DCIM\101D5200\DSC_06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460978"/>
            <a:ext cx="4714908" cy="3146185"/>
          </a:xfrm>
          <a:prstGeom prst="rect">
            <a:avLst/>
          </a:prstGeom>
          <a:noFill/>
        </p:spPr>
      </p:pic>
      <p:pic>
        <p:nvPicPr>
          <p:cNvPr id="1028" name="Picture 4" descr="I:\DCIM\101D5200\DSC_06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142852"/>
            <a:ext cx="4644888" cy="3099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471593" cy="428628"/>
          </a:xfrm>
        </p:spPr>
        <p:txBody>
          <a:bodyPr>
            <a:normAutofit/>
          </a:bodyPr>
          <a:lstStyle/>
          <a:p>
            <a:r>
              <a:rPr lang="ru-RU" dirty="0"/>
              <a:t>Наш итог: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00042"/>
            <a:ext cx="7901014" cy="5626121"/>
          </a:xfrm>
        </p:spPr>
        <p:txBody>
          <a:bodyPr>
            <a:normAutofit/>
          </a:bodyPr>
          <a:lstStyle/>
          <a:p>
            <a:r>
              <a:rPr lang="ru-RU" sz="2400" dirty="0"/>
              <a:t>Вот он хлебушек душистый</a:t>
            </a:r>
          </a:p>
          <a:p>
            <a:r>
              <a:rPr lang="ru-RU" sz="2400" dirty="0"/>
              <a:t>Вот он теплый, золотистый</a:t>
            </a:r>
          </a:p>
          <a:p>
            <a:r>
              <a:rPr lang="ru-RU" sz="2400" dirty="0"/>
              <a:t>В каждый дом, на  каждый стол</a:t>
            </a:r>
          </a:p>
          <a:p>
            <a:r>
              <a:rPr lang="ru-RU" sz="2400" dirty="0"/>
              <a:t>Он пожаловал, пришел.</a:t>
            </a:r>
          </a:p>
        </p:txBody>
      </p:sp>
      <p:pic>
        <p:nvPicPr>
          <p:cNvPr id="2050" name="Picture 2" descr="I:\DCIM\101D5200\DSC_06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2643182"/>
            <a:ext cx="5524132" cy="3686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471593" cy="428628"/>
          </a:xfrm>
        </p:spPr>
        <p:txBody>
          <a:bodyPr>
            <a:normAutofit/>
          </a:bodyPr>
          <a:lstStyle/>
          <a:p>
            <a:r>
              <a:rPr lang="ru-RU" dirty="0"/>
              <a:t>Наш итог: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00042"/>
            <a:ext cx="7901014" cy="5626121"/>
          </a:xfrm>
        </p:spPr>
        <p:txBody>
          <a:bodyPr>
            <a:normAutofit/>
          </a:bodyPr>
          <a:lstStyle/>
          <a:p>
            <a:r>
              <a:rPr lang="ru-RU" sz="2400" dirty="0"/>
              <a:t>Раскатали скалкой</a:t>
            </a:r>
          </a:p>
          <a:p>
            <a:r>
              <a:rPr lang="ru-RU" sz="2400" dirty="0"/>
              <a:t>Тесто на кружочки</a:t>
            </a:r>
          </a:p>
          <a:p>
            <a:r>
              <a:rPr lang="ru-RU" sz="2400" dirty="0"/>
              <a:t>Вырезали формочкой</a:t>
            </a:r>
          </a:p>
          <a:p>
            <a:r>
              <a:rPr lang="ru-RU" sz="2400" dirty="0"/>
              <a:t>Животных и цветочки</a:t>
            </a:r>
          </a:p>
        </p:txBody>
      </p:sp>
      <p:pic>
        <p:nvPicPr>
          <p:cNvPr id="3074" name="Picture 2" descr="I:\DCIM\101D5200\DSC_06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641072" y="2091446"/>
            <a:ext cx="4236978" cy="3054433"/>
          </a:xfrm>
          <a:prstGeom prst="rect">
            <a:avLst/>
          </a:prstGeom>
          <a:noFill/>
        </p:spPr>
      </p:pic>
      <p:pic>
        <p:nvPicPr>
          <p:cNvPr id="3075" name="Picture 3" descr="I:\DCIM\101D5200\DSC_06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857496"/>
            <a:ext cx="4248954" cy="28352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471593" cy="428628"/>
          </a:xfrm>
        </p:spPr>
        <p:txBody>
          <a:bodyPr>
            <a:normAutofit/>
          </a:bodyPr>
          <a:lstStyle/>
          <a:p>
            <a:r>
              <a:rPr lang="ru-RU" dirty="0"/>
              <a:t>Наш итог: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00042"/>
            <a:ext cx="7901014" cy="5626121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4099" name="Picture 3" descr="I:\DCIM\101D5200\DSC_06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071678"/>
            <a:ext cx="5088765" cy="3395654"/>
          </a:xfrm>
          <a:prstGeom prst="rect">
            <a:avLst/>
          </a:prstGeom>
          <a:noFill/>
        </p:spPr>
      </p:pic>
      <p:pic>
        <p:nvPicPr>
          <p:cNvPr id="4100" name="Picture 4" descr="I:\DCIM\101D5200\DSC_06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680680" y="2320188"/>
            <a:ext cx="4929222" cy="32891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471593" cy="428628"/>
          </a:xfrm>
        </p:spPr>
        <p:txBody>
          <a:bodyPr>
            <a:normAutofit/>
          </a:bodyPr>
          <a:lstStyle/>
          <a:p>
            <a:r>
              <a:rPr lang="ru-RU" dirty="0"/>
              <a:t>Наш итог: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00042"/>
            <a:ext cx="7901014" cy="5626121"/>
          </a:xfrm>
        </p:spPr>
        <p:txBody>
          <a:bodyPr>
            <a:normAutofit/>
          </a:bodyPr>
          <a:lstStyle/>
          <a:p>
            <a:r>
              <a:rPr lang="ru-RU" sz="2400" dirty="0"/>
              <a:t>Мы печенье все лепили</a:t>
            </a:r>
          </a:p>
          <a:p>
            <a:r>
              <a:rPr lang="ru-RU" sz="2400" dirty="0"/>
              <a:t>Кто какое хочет</a:t>
            </a:r>
          </a:p>
        </p:txBody>
      </p:sp>
      <p:pic>
        <p:nvPicPr>
          <p:cNvPr id="5122" name="Picture 2" descr="I:\DCIM\101D5200\DSC_06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714752"/>
            <a:ext cx="4405972" cy="2940037"/>
          </a:xfrm>
          <a:prstGeom prst="rect">
            <a:avLst/>
          </a:prstGeom>
          <a:noFill/>
        </p:spPr>
      </p:pic>
      <p:pic>
        <p:nvPicPr>
          <p:cNvPr id="5123" name="Picture 3" descr="I:\DCIM\101D5200\DSC_067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9124" y="285728"/>
            <a:ext cx="4603485" cy="3071834"/>
          </a:xfrm>
          <a:prstGeom prst="rect">
            <a:avLst/>
          </a:prstGeom>
          <a:noFill/>
        </p:spPr>
      </p:pic>
      <p:pic>
        <p:nvPicPr>
          <p:cNvPr id="5124" name="Picture 4" descr="I:\DCIM\101D5200\DSC_068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929066"/>
            <a:ext cx="3687514" cy="24606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471593" cy="428628"/>
          </a:xfrm>
        </p:spPr>
        <p:txBody>
          <a:bodyPr>
            <a:normAutofit/>
          </a:bodyPr>
          <a:lstStyle/>
          <a:p>
            <a:r>
              <a:rPr lang="ru-RU" dirty="0"/>
              <a:t>Наш итог: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00042"/>
            <a:ext cx="7901014" cy="5626121"/>
          </a:xfrm>
        </p:spPr>
        <p:txBody>
          <a:bodyPr>
            <a:normAutofit/>
          </a:bodyPr>
          <a:lstStyle/>
          <a:p>
            <a:r>
              <a:rPr lang="ru-RU" sz="2400" dirty="0"/>
              <a:t>Испекли в духовке,</a:t>
            </a:r>
          </a:p>
          <a:p>
            <a:r>
              <a:rPr lang="ru-RU" sz="2400" dirty="0"/>
              <a:t>Мы свое печенье</a:t>
            </a:r>
          </a:p>
          <a:p>
            <a:r>
              <a:rPr lang="ru-RU" sz="2400" dirty="0"/>
              <a:t>Получилось вкусно,</a:t>
            </a:r>
          </a:p>
          <a:p>
            <a:r>
              <a:rPr lang="ru-RU" sz="2400" dirty="0"/>
              <a:t>Просто объедение!</a:t>
            </a:r>
          </a:p>
        </p:txBody>
      </p:sp>
      <p:pic>
        <p:nvPicPr>
          <p:cNvPr id="6146" name="Picture 2" descr="I:\DCIM\101D5200\DSC_06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14290"/>
            <a:ext cx="4714908" cy="3146184"/>
          </a:xfrm>
          <a:prstGeom prst="rect">
            <a:avLst/>
          </a:prstGeom>
          <a:noFill/>
        </p:spPr>
      </p:pic>
      <p:pic>
        <p:nvPicPr>
          <p:cNvPr id="6148" name="Picture 4" descr="I:\DCIM\101D5200\DSC_06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643314"/>
            <a:ext cx="4587604" cy="3061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471593" cy="4286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00042"/>
            <a:ext cx="7901014" cy="5626121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/>
              <a:t>Прожить не трудно без котлет,</a:t>
            </a:r>
            <a:br>
              <a:rPr lang="ru-RU" sz="2400" dirty="0"/>
            </a:br>
            <a:r>
              <a:rPr lang="ru-RU" sz="2400" dirty="0"/>
              <a:t>Кисель не часто нужен,</a:t>
            </a:r>
            <a:br>
              <a:rPr lang="ru-RU" sz="2400" dirty="0"/>
            </a:br>
            <a:r>
              <a:rPr lang="ru-RU" sz="2400" dirty="0"/>
              <a:t>Но плохо, если хлеба нет</a:t>
            </a:r>
            <a:br>
              <a:rPr lang="ru-RU" sz="2400" dirty="0"/>
            </a:br>
            <a:r>
              <a:rPr lang="ru-RU" sz="2400" dirty="0"/>
              <a:t>В обед, на завтрак, в ужин.</a:t>
            </a:r>
          </a:p>
          <a:p>
            <a:r>
              <a:rPr lang="ru-RU" sz="2400" dirty="0"/>
              <a:t>Он — царь еды, хоть скромен вид.</a:t>
            </a:r>
            <a:br>
              <a:rPr lang="ru-RU" sz="2400" dirty="0"/>
            </a:br>
            <a:r>
              <a:rPr lang="ru-RU" sz="2400" dirty="0"/>
              <a:t>От древности доныне</a:t>
            </a:r>
            <a:br>
              <a:rPr lang="ru-RU" sz="2400" dirty="0"/>
            </a:br>
            <a:r>
              <a:rPr lang="ru-RU" sz="2400" dirty="0"/>
              <a:t>Средь блюд различных хлеб стоит</a:t>
            </a:r>
            <a:br>
              <a:rPr lang="ru-RU" sz="2400" dirty="0"/>
            </a:br>
            <a:r>
              <a:rPr lang="ru-RU" sz="2400" dirty="0"/>
              <a:t>В почете посредине.</a:t>
            </a:r>
          </a:p>
          <a:p>
            <a:r>
              <a:rPr lang="ru-RU" sz="2400" dirty="0"/>
              <a:t>Ему десятки тысяч лет.</a:t>
            </a:r>
            <a:br>
              <a:rPr lang="ru-RU" sz="2400" dirty="0"/>
            </a:br>
            <a:r>
              <a:rPr lang="ru-RU" sz="2400" dirty="0"/>
              <a:t>Веками бились люди,</a:t>
            </a:r>
            <a:br>
              <a:rPr lang="ru-RU" sz="2400" dirty="0"/>
            </a:br>
            <a:r>
              <a:rPr lang="ru-RU" sz="2400" dirty="0"/>
              <a:t>Пока не стал таким наш хлеб,</a:t>
            </a:r>
            <a:br>
              <a:rPr lang="ru-RU" sz="2400" dirty="0"/>
            </a:br>
            <a:r>
              <a:rPr lang="ru-RU" sz="2400" dirty="0"/>
              <a:t>Каким лежит на блюде.</a:t>
            </a:r>
          </a:p>
          <a:p>
            <a:r>
              <a:rPr lang="ru-RU" sz="2400" dirty="0"/>
              <a:t>Его найдешь ты на столе</a:t>
            </a:r>
            <a:br>
              <a:rPr lang="ru-RU" sz="2400" dirty="0"/>
            </a:br>
            <a:r>
              <a:rPr lang="ru-RU" sz="2400" dirty="0"/>
              <a:t>У римлян и у грека,</a:t>
            </a:r>
            <a:br>
              <a:rPr lang="ru-RU" sz="2400" dirty="0"/>
            </a:br>
            <a:r>
              <a:rPr lang="ru-RU" sz="2400" dirty="0"/>
              <a:t>В войну, в годину лютых бед,</a:t>
            </a:r>
            <a:br>
              <a:rPr lang="ru-RU" sz="2400" dirty="0"/>
            </a:br>
            <a:r>
              <a:rPr lang="ru-RU" sz="2400" dirty="0"/>
              <a:t>Спасал хлеб человека.</a:t>
            </a:r>
          </a:p>
          <a:p>
            <a:r>
              <a:rPr lang="ru-RU" sz="2400" dirty="0"/>
              <a:t>И ныне кормит хлеб людей —</a:t>
            </a:r>
            <a:br>
              <a:rPr lang="ru-RU" sz="2400" dirty="0"/>
            </a:br>
            <a:r>
              <a:rPr lang="ru-RU" sz="2400" dirty="0"/>
              <a:t>Врачей, солдат, рабочих.</a:t>
            </a:r>
            <a:br>
              <a:rPr lang="ru-RU" sz="2400" dirty="0"/>
            </a:br>
            <a:r>
              <a:rPr lang="ru-RU" sz="2400" dirty="0"/>
              <a:t>И этот дар земли своей</a:t>
            </a:r>
            <a:br>
              <a:rPr lang="ru-RU" sz="2400" dirty="0"/>
            </a:br>
            <a:r>
              <a:rPr lang="ru-RU" sz="2400" dirty="0"/>
              <a:t>Должны беречь мы очень!</a:t>
            </a:r>
          </a:p>
          <a:p>
            <a:pPr algn="r"/>
            <a:r>
              <a:rPr lang="ru-RU" sz="2400" dirty="0"/>
              <a:t>Ольга Стратонович.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6578" y="500042"/>
            <a:ext cx="1285884" cy="876322"/>
          </a:xfrm>
        </p:spPr>
        <p:txBody>
          <a:bodyPr>
            <a:normAutofit/>
          </a:bodyPr>
          <a:lstStyle/>
          <a:p>
            <a:r>
              <a:rPr lang="ru-RU" sz="2400" dirty="0"/>
              <a:t>Цель:</a:t>
            </a:r>
          </a:p>
        </p:txBody>
      </p:sp>
      <p:pic>
        <p:nvPicPr>
          <p:cNvPr id="6" name="Содержимое 5" descr="food-bread-wheat-free-1024x576-wallpaper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071546"/>
            <a:ext cx="5111750" cy="287535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86446" y="1285860"/>
            <a:ext cx="3008313" cy="469106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/>
              <a:t>познакомиться с процессом выращивания хлеба</a:t>
            </a: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/>
              <a:t> рассказать о ценности хлеба и уважительном отношении к нему и людям, его вырастившим.</a:t>
            </a:r>
            <a:br>
              <a:rPr lang="ru-RU" sz="1600" b="1" dirty="0"/>
            </a:br>
            <a:endParaRPr lang="ru-RU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4143380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/>
              <a:t>Хлеб это символ благополучия, достатка.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Хлеб на столе - это богатство в доме.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4929198"/>
            <a:ext cx="7329510" cy="554023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А.Венецианов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"На пашне. Весна"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Picture 2" descr="D:\Работа\дем.мат.для работы\Картинки по грамоте\image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3618" y="88401"/>
            <a:ext cx="6172200" cy="47177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4929198"/>
            <a:ext cx="7329510" cy="554023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Т.Мясоедов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"Дорога во ржи"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Работа\дем.мат.для работы\Картинки по грамоте\image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571480"/>
            <a:ext cx="7377113" cy="3962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4929198"/>
            <a:ext cx="7329510" cy="554023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И.Шишкин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"Рожь"</a:t>
            </a:r>
          </a:p>
          <a:p>
            <a:pPr algn="ctr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Работа\дем.мат.для работы\Картинки по грамоте\img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285728"/>
            <a:ext cx="6563212" cy="4495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4429132"/>
            <a:ext cx="6215106" cy="928694"/>
          </a:xfrm>
        </p:spPr>
        <p:txBody>
          <a:bodyPr>
            <a:normAutofit fontScale="85000" lnSpcReduction="10000"/>
          </a:bodyPr>
          <a:lstStyle/>
          <a:p>
            <a:pPr algn="ctr"/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900" b="1" i="1" dirty="0">
                <a:latin typeface="Times New Roman" pitchFamily="18" charset="0"/>
                <a:cs typeface="Times New Roman" pitchFamily="18" charset="0"/>
              </a:rPr>
              <a:t>Т. Мясоедов </a:t>
            </a:r>
            <a:r>
              <a:rPr lang="ru-RU" sz="39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«Страдная пора»</a:t>
            </a:r>
          </a:p>
          <a:p>
            <a:pPr algn="ctr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Работа\дем.мат.для работы\Картинки по грамоте\загруженное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500042"/>
            <a:ext cx="7094483" cy="411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4929198"/>
            <a:ext cx="7329510" cy="55402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Т.Мясоедов </a:t>
            </a: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"Страдная жатва"</a:t>
            </a:r>
          </a:p>
          <a:p>
            <a:pPr algn="ctr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Работа\дем.мат.для работы\Картинки по грамоте\2100012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428604"/>
            <a:ext cx="7239000" cy="4509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4929198"/>
            <a:ext cx="7329510" cy="554023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П. Грузинский </a:t>
            </a: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«Уборка хлеба»</a:t>
            </a:r>
          </a:p>
        </p:txBody>
      </p:sp>
      <p:pic>
        <p:nvPicPr>
          <p:cNvPr id="7" name="Picture 2" descr="D:\Работа\дем.мат.для работы\Картинки по грамоте\f1183bfdf4cc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42852"/>
            <a:ext cx="7239000" cy="4648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4929198"/>
            <a:ext cx="7329510" cy="554023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Т.Яблонская </a:t>
            </a: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«Хлеб»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Работа\дем.мат.для работы\Картинки по грамоте\51563295_1259015424_DSC07209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04"/>
            <a:ext cx="7680960" cy="411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4929198"/>
            <a:ext cx="7329510" cy="554023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А.Венецианов </a:t>
            </a: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"Гумно"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Работа\дем.мат.для работы\Картинки по грамоте\image0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85728"/>
            <a:ext cx="6019800" cy="4648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00200" y="685800"/>
            <a:ext cx="58870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>
                <a:ln w="19050" cmpd="sng">
                  <a:solidFill>
                    <a:srgbClr val="663300"/>
                  </a:solidFill>
                  <a:prstDash val="solid"/>
                </a:ln>
                <a:solidFill>
                  <a:srgbClr val="CC33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«Загадки о хлебе»</a:t>
            </a:r>
          </a:p>
        </p:txBody>
      </p:sp>
      <p:pic>
        <p:nvPicPr>
          <p:cNvPr id="5125" name="Picture 5" descr="D:\Работа\дем.мат.для работы\Картинки по грамоте\bread-wallpaper_640x480_834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1752600"/>
            <a:ext cx="5486400" cy="411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143000" y="1219200"/>
            <a:ext cx="327659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Поле дружно колосится,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Даст нам хлебушек</a:t>
            </a:r>
            <a:r>
              <a:rPr kumimoji="0" lang="ru-RU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34290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(пшеница)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Работа\дем.мат.для работы\Картинки по грамоте\Yellow-ears-of-corn-03-vector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990600"/>
            <a:ext cx="3611975" cy="4343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Задачи:</a:t>
            </a:r>
          </a:p>
        </p:txBody>
      </p:sp>
      <p:pic>
        <p:nvPicPr>
          <p:cNvPr id="7" name="Содержимое 6" descr="DSC_0635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928670"/>
            <a:ext cx="5354668" cy="44291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500" dirty="0"/>
              <a:t> способствовать формированию у детей представления о значимости хлеба, как основного продукта питания человека</a:t>
            </a:r>
          </a:p>
          <a:p>
            <a:pPr>
              <a:buFont typeface="Wingdings" pitchFamily="2" charset="2"/>
              <a:buChar char="Ø"/>
            </a:pPr>
            <a:r>
              <a:rPr lang="ru-RU" sz="1500" dirty="0"/>
              <a:t>Воспитывать уважение и благодарность к людям создающим своим трудом такой важный и ценный продукт</a:t>
            </a:r>
          </a:p>
          <a:p>
            <a:pPr>
              <a:buFont typeface="Wingdings" pitchFamily="2" charset="2"/>
              <a:buChar char="Ø"/>
            </a:pPr>
            <a:r>
              <a:rPr lang="ru-RU" sz="1500" dirty="0"/>
              <a:t>Обогащать знания детей о профессиях : тракторист, комбайнер, пекарь</a:t>
            </a:r>
          </a:p>
          <a:p>
            <a:pPr>
              <a:buFont typeface="Wingdings" pitchFamily="2" charset="2"/>
              <a:buChar char="Ø"/>
            </a:pPr>
            <a:r>
              <a:rPr lang="ru-RU" sz="1500" dirty="0"/>
              <a:t>Расширять словарный запас детей :жатва, комбайн, хлебороб</a:t>
            </a:r>
          </a:p>
          <a:p>
            <a:pPr>
              <a:buFont typeface="Wingdings" pitchFamily="2" charset="2"/>
              <a:buChar char="Ø"/>
            </a:pPr>
            <a:r>
              <a:rPr lang="ru-RU" sz="1500" dirty="0"/>
              <a:t>Способствовать созданию эмоционально-комфортной среды для самостоятельного проявления творческой  активности обогащения личного опыта каждого ребенка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219200" y="1143000"/>
            <a:ext cx="2743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Черный хлебушек хорош!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его подарит…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400" y="38100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(рожь)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Работа\дем.мат.для работы\Картинки по грамоте\400_F_17262295_4v6VTd0MYIbZuG1rIEbBY33xOrf1V3W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143000"/>
            <a:ext cx="3124200" cy="38570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14400" y="685800"/>
            <a:ext cx="762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>
                <a:ln w="19050" cmpd="sng">
                  <a:solidFill>
                    <a:srgbClr val="663300"/>
                  </a:solidFill>
                  <a:prstDash val="solid"/>
                </a:ln>
                <a:solidFill>
                  <a:srgbClr val="CC33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«Пословицы»</a:t>
            </a:r>
          </a:p>
        </p:txBody>
      </p:sp>
      <p:pic>
        <p:nvPicPr>
          <p:cNvPr id="36866" name="Picture 2" descr="D:\Работа\дем.мат.для работы\Картинки по грамоте\978-5-86775-903-2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1981200"/>
            <a:ext cx="4482618" cy="3152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14400" y="2133600"/>
            <a:ext cx="266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Хорошо трудиться – хлеб уродится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47800" y="11430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828800" y="762000"/>
            <a:ext cx="5562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Отгадать легко и быстро: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Мягкий, пышный и душистый,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и чёрный, он и белый,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бывает подгорелый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29200" y="31242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(хлеб)</a:t>
            </a:r>
          </a:p>
        </p:txBody>
      </p:sp>
      <p:pic>
        <p:nvPicPr>
          <p:cNvPr id="38914" name="Picture 2" descr="D:\Работа\дем.мат.для работы\Картинки по грамоте\hlyeb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3124200"/>
            <a:ext cx="3621024" cy="2590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600200" y="1066800"/>
            <a:ext cx="5562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на сковородку наливают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 вчетверо сгибают? 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22098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(блины.)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D:\Работа\дем.мат.для работы\Картинки по грамоте\dc2552ba52a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2514600"/>
            <a:ext cx="4190107" cy="27955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981200" y="304800"/>
            <a:ext cx="5638800" cy="349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печь сперва его сажают,</a:t>
            </a:r>
            <a:b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как выйдет он оттуда,</a:t>
            </a:r>
            <a:b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кладут его на блюдо.</a:t>
            </a:r>
            <a:b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Ну, теперь зови ребят!</a:t>
            </a:r>
            <a:b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кусочку все съедят.</a:t>
            </a:r>
            <a:endParaRPr kumimoji="0" lang="ru-RU" sz="3200" b="0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br>
              <a:rPr kumimoji="0" lang="ru-RU" sz="11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10200" y="28956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66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(пирог.)</a:t>
            </a:r>
            <a:endParaRPr lang="ru-RU" sz="3200" b="1" dirty="0">
              <a:solidFill>
                <a:srgbClr val="663300"/>
              </a:solidFill>
            </a:endParaRPr>
          </a:p>
        </p:txBody>
      </p:sp>
      <p:pic>
        <p:nvPicPr>
          <p:cNvPr id="8194" name="Picture 2" descr="D:\Работа\дем.мат.для работы\Картинки по грамоте\syagodo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2895600"/>
            <a:ext cx="4114800" cy="27370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95400" y="457200"/>
            <a:ext cx="6934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не клюй меня, дружок, голосистый петушок.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землю теплую уйду, к солнцу колосом взойду.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нем тогда, таких как я, будет целая семья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2600" y="31242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(зерно) </a:t>
            </a:r>
            <a:endParaRPr lang="ru-RU" sz="3200" b="1" dirty="0">
              <a:solidFill>
                <a:srgbClr val="663300"/>
              </a:solidFill>
            </a:endParaRPr>
          </a:p>
        </p:txBody>
      </p:sp>
      <p:pic>
        <p:nvPicPr>
          <p:cNvPr id="7170" name="Picture 2" descr="D:\Работа\дем.мат.для работы\Картинки по грамоте\kalin_b_152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3886200" cy="24045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286000" y="457200"/>
            <a:ext cx="6324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 один брат все в один ряд,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Вместе связаны, стоят.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6400" y="15240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(снопы)</a:t>
            </a:r>
            <a:endParaRPr lang="ru-RU" sz="3200" b="1" dirty="0">
              <a:solidFill>
                <a:srgbClr val="663300"/>
              </a:solidFill>
            </a:endParaRPr>
          </a:p>
        </p:txBody>
      </p:sp>
      <p:pic>
        <p:nvPicPr>
          <p:cNvPr id="6146" name="Picture 2" descr="D:\Работа\дем.мат.для работы\Картинки по грамоте\m_165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2209800"/>
            <a:ext cx="4279208" cy="3187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895600" y="533400"/>
            <a:ext cx="4953000" cy="349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Кольцо не простое,</a:t>
            </a:r>
            <a:b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Кольцо золотое,</a:t>
            </a:r>
            <a:b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Блестящее, хрустящее,</a:t>
            </a:r>
            <a:b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 на загляденье…</a:t>
            </a:r>
            <a:b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 и объеденье!</a:t>
            </a:r>
            <a:endParaRPr kumimoji="0" lang="ru-RU" sz="3200" b="0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32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br>
              <a:rPr kumimoji="0" lang="ru-RU" sz="11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9600" y="312420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66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(баранка или бублик.)</a:t>
            </a:r>
            <a:endParaRPr lang="ru-RU" sz="3200" b="1" dirty="0">
              <a:solidFill>
                <a:srgbClr val="663300"/>
              </a:solidFill>
            </a:endParaRPr>
          </a:p>
        </p:txBody>
      </p:sp>
      <p:pic>
        <p:nvPicPr>
          <p:cNvPr id="44034" name="Picture 2" descr="D:\Работа\дем.мат.для работы\Картинки по грамоте\43388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3276600"/>
            <a:ext cx="3312795" cy="281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133600" y="533400"/>
            <a:ext cx="5943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идет – волну сечет,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трубы зерно течет. 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9600" y="16002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(комбайн) 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D:\Работа\дем.мат.для работы\Картинки по грамоте\СК-5М-1-Нива-эффект,145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2438400"/>
            <a:ext cx="4279900" cy="32099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/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7105" name="Picture 1" descr="D:\Документы\работа\фон для презентаций\57185640-404815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286000"/>
            <a:ext cx="5238750" cy="3609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04800" y="457200"/>
            <a:ext cx="853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>
                <a:ln w="19050" cmpd="sng">
                  <a:solidFill>
                    <a:srgbClr val="663300"/>
                  </a:solidFill>
                  <a:prstDash val="solid"/>
                </a:ln>
                <a:solidFill>
                  <a:srgbClr val="CC33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«Путешествие по сказкам»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1162050"/>
          </a:xfrm>
        </p:spPr>
        <p:txBody>
          <a:bodyPr>
            <a:normAutofit/>
          </a:bodyPr>
          <a:lstStyle/>
          <a:p>
            <a:r>
              <a:rPr lang="ru-RU" dirty="0"/>
              <a:t>Вид проекта: Творческо-информационный.</a:t>
            </a:r>
            <a:br>
              <a:rPr lang="ru-RU" dirty="0"/>
            </a:br>
            <a:r>
              <a:rPr lang="ru-RU" dirty="0"/>
              <a:t>Время реализации проекта: Октябрь – Ноябрь 2015г. </a:t>
            </a:r>
            <a:br>
              <a:rPr lang="ru-RU" dirty="0"/>
            </a:br>
            <a:r>
              <a:rPr lang="ru-RU" dirty="0"/>
              <a:t>Участники проекта: Воспитатели, дети, родители.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500174"/>
            <a:ext cx="8429684" cy="3554419"/>
          </a:xfrm>
        </p:spPr>
        <p:txBody>
          <a:bodyPr>
            <a:normAutofit/>
          </a:bodyPr>
          <a:lstStyle/>
          <a:p>
            <a:r>
              <a:rPr lang="ru-RU" sz="2000" b="1" dirty="0"/>
              <a:t>Предполагаемый результат:</a:t>
            </a:r>
          </a:p>
          <a:p>
            <a:r>
              <a:rPr lang="ru-RU" sz="1800" dirty="0"/>
              <a:t>Расширение знаний у детей о ценности хлеба; об этапах выращивания и выпечки хлеба; труде хлебороба в старину и  как это происходит </a:t>
            </a:r>
            <a:r>
              <a:rPr lang="ru-RU" sz="1800" dirty="0" err="1"/>
              <a:t>сейчас;понимания,что</a:t>
            </a:r>
            <a:r>
              <a:rPr lang="ru-RU" sz="1800" dirty="0"/>
              <a:t> хлеб- это итог большой работы многих людей.</a:t>
            </a:r>
          </a:p>
          <a:p>
            <a:r>
              <a:rPr lang="ru-RU" sz="1800" dirty="0"/>
              <a:t>АКТУАЛЬНОСТЬ: Наш народ хлебосолен. Хлеб- это символ благополучия, достатка. Хлеб на столе- это богатство в доме. </a:t>
            </a:r>
          </a:p>
          <a:p>
            <a:r>
              <a:rPr lang="ru-RU" sz="1800" dirty="0"/>
              <a:t>Как научить детей уважать хлеб? </a:t>
            </a:r>
          </a:p>
          <a:p>
            <a:r>
              <a:rPr lang="ru-RU" sz="1800" dirty="0"/>
              <a:t>Вместе с детьми мы решили выяснить, где растет хлеб? Проследить весь путь хлеба: от зернышка до нашего стола. Увидеть разнообразие хлебобулочной продукции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219200" y="685800"/>
            <a:ext cx="7162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какой русской народной сказке пекут круглое хлебное изделие? </a:t>
            </a:r>
            <a:endParaRPr kumimoji="0" lang="ru-RU" sz="32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1752600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(«колобок»)</a:t>
            </a:r>
            <a:endParaRPr lang="ru-RU" sz="3200" b="1" dirty="0">
              <a:solidFill>
                <a:srgbClr val="663300"/>
              </a:solidFill>
            </a:endParaRPr>
          </a:p>
        </p:txBody>
      </p:sp>
      <p:pic>
        <p:nvPicPr>
          <p:cNvPr id="48130" name="Picture 2" descr="D:\Работа\дем.мат.для работы\Картинки по грамоте\1339048906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2362200"/>
            <a:ext cx="4789714" cy="335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1295400" y="990600"/>
            <a:ext cx="701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несла Красная Шапочка бабушке? 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0" y="17526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(пирожки)</a:t>
            </a:r>
            <a:endParaRPr lang="ru-RU" sz="2800" b="1" dirty="0">
              <a:solidFill>
                <a:srgbClr val="663300"/>
              </a:solidFill>
            </a:endParaRPr>
          </a:p>
        </p:txBody>
      </p:sp>
      <p:pic>
        <p:nvPicPr>
          <p:cNvPr id="49154" name="Picture 2" descr="D:\Работа\дем.мат.для работы\Картинки по грамоте\79475689_0__6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2438400"/>
            <a:ext cx="5029200" cy="335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9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3" grpId="0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447800" y="762000"/>
            <a:ext cx="6934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съедала за день </a:t>
            </a:r>
            <a:r>
              <a:rPr kumimoji="0" lang="ru-RU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Дюймовочка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живя у мыши? 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10200" y="1752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(зернышко)</a:t>
            </a:r>
            <a:endParaRPr lang="ru-RU" sz="3200" b="1" dirty="0">
              <a:solidFill>
                <a:srgbClr val="663300"/>
              </a:solidFill>
            </a:endParaRPr>
          </a:p>
        </p:txBody>
      </p:sp>
      <p:pic>
        <p:nvPicPr>
          <p:cNvPr id="50178" name="Picture 2" descr="D:\Работа\дем.мат.для работы\Картинки по грамоте\332605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2667000"/>
            <a:ext cx="4495800" cy="34061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7" grpId="0"/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295400" y="685800"/>
            <a:ext cx="7315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одной сказке Маша приготовила своим бабушке и дедушке гостинец из муки. Какой? 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0200" y="2133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(пирожки)</a:t>
            </a:r>
            <a:endParaRPr lang="ru-RU" sz="3200" b="1" dirty="0">
              <a:solidFill>
                <a:srgbClr val="663300"/>
              </a:solidFill>
            </a:endParaRPr>
          </a:p>
        </p:txBody>
      </p:sp>
      <p:pic>
        <p:nvPicPr>
          <p:cNvPr id="51202" name="Picture 2" descr="D:\Работа\дем.мат.для работы\Картинки по грамоте\f3d9d7669be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2362200"/>
            <a:ext cx="4038600" cy="37605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1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2225" name="Picture 1" descr="D:\Работа\дем.мат.для работы\Картинки по грамоте\79498917_0__12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142999" y="2971800"/>
            <a:ext cx="4153525" cy="2895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295400" y="762000"/>
            <a:ext cx="731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Чем тушили пожар персонажи произведения К. Чуковского «Путаница»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00400" y="198120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(пирогами и блинами)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52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3250" name="Picture 2" descr="D:\Работа\дем.мат.для работы\Картинки по грамоте\432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2590800"/>
            <a:ext cx="4613945" cy="335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447800" y="609600"/>
            <a:ext cx="716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Чем питался пылесос в произведении А.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Лингренд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«Малыш 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карлсон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62600" y="1752600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(плюшками)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357826"/>
            <a:ext cx="6072230" cy="85725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prstTxWarp prst="textWave2">
              <a:avLst/>
            </a:prstTxWarp>
            <a:normAutofit/>
          </a:bodyPr>
          <a:lstStyle/>
          <a:p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</a:p>
        </p:txBody>
      </p:sp>
      <p:pic>
        <p:nvPicPr>
          <p:cNvPr id="7170" name="Picture 2" descr="I:\DCIM\101D5200\DSC_06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785794"/>
            <a:ext cx="6357982" cy="4259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3857628"/>
            <a:ext cx="4786314" cy="3000372"/>
          </a:xfrm>
        </p:spPr>
        <p:txBody>
          <a:bodyPr>
            <a:normAutofit lnSpcReduction="10000"/>
          </a:bodyPr>
          <a:lstStyle/>
          <a:p>
            <a:r>
              <a:rPr lang="ru-RU" sz="1800" b="1" i="1" dirty="0"/>
              <a:t>Хлеб ржаной, батоны, булки</a:t>
            </a:r>
          </a:p>
          <a:p>
            <a:r>
              <a:rPr lang="ru-RU" sz="1800" b="1" i="1" dirty="0"/>
              <a:t>Не добудешь на прогулке.</a:t>
            </a:r>
          </a:p>
          <a:p>
            <a:r>
              <a:rPr lang="ru-RU" sz="1800" b="1" i="1" dirty="0"/>
              <a:t>Люди хлеб в полях лелеют,</a:t>
            </a:r>
          </a:p>
          <a:p>
            <a:r>
              <a:rPr lang="ru-RU" sz="1800" b="1" i="1" dirty="0"/>
              <a:t>Сил для хлеба не жалеют.</a:t>
            </a:r>
          </a:p>
          <a:p>
            <a:endParaRPr lang="ru-RU" sz="2800" b="1" i="1" dirty="0"/>
          </a:p>
          <a:p>
            <a:r>
              <a:rPr lang="ru-RU" sz="2400" b="1" i="1" dirty="0"/>
              <a:t>Сначала пашут и боронят </a:t>
            </a:r>
          </a:p>
          <a:p>
            <a:r>
              <a:rPr lang="ru-RU" sz="2400" b="1" i="1" dirty="0"/>
              <a:t>землю. Сажают зерно специальными машинами.</a:t>
            </a:r>
          </a:p>
        </p:txBody>
      </p:sp>
      <p:pic>
        <p:nvPicPr>
          <p:cNvPr id="4098" name="Picture 2" descr="C:\Users\Данил\Desktop\Новая папка\l--vspashka_zemli_traktorom_picN120174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2898346" cy="3492508"/>
          </a:xfrm>
          <a:prstGeom prst="rect">
            <a:avLst/>
          </a:prstGeom>
          <a:noFill/>
        </p:spPr>
      </p:pic>
      <p:pic>
        <p:nvPicPr>
          <p:cNvPr id="4099" name="Picture 3" descr="C:\Users\Данил\Desktop\Новая папка\Image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285728"/>
            <a:ext cx="5338755" cy="3414007"/>
          </a:xfrm>
          <a:prstGeom prst="rect">
            <a:avLst/>
          </a:prstGeom>
          <a:noFill/>
        </p:spPr>
      </p:pic>
      <p:pic>
        <p:nvPicPr>
          <p:cNvPr id="4100" name="Picture 4" descr="C:\Users\Данил\Desktop\Новая папка\21f47b21d83b87b2b4696c5df87971b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071942"/>
            <a:ext cx="3924279" cy="26161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786322"/>
            <a:ext cx="4429124" cy="1000108"/>
          </a:xfrm>
        </p:spPr>
        <p:txBody>
          <a:bodyPr>
            <a:normAutofit/>
          </a:bodyPr>
          <a:lstStyle/>
          <a:p>
            <a:r>
              <a:rPr lang="ru-RU" sz="2800" b="1" i="1" dirty="0"/>
              <a:t>Потом вырастают такие колосья.</a:t>
            </a:r>
          </a:p>
        </p:txBody>
      </p:sp>
      <p:pic>
        <p:nvPicPr>
          <p:cNvPr id="5123" name="Picture 3" descr="C:\Users\Данил\Desktop\Новая папка\dc54e3fb189635ecf57cb6f5aadcd6d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14290"/>
            <a:ext cx="7000924" cy="4656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786322"/>
            <a:ext cx="4429124" cy="1000108"/>
          </a:xfrm>
        </p:spPr>
        <p:txBody>
          <a:bodyPr>
            <a:normAutofit/>
          </a:bodyPr>
          <a:lstStyle/>
          <a:p>
            <a:r>
              <a:rPr lang="ru-RU" sz="2800" b="1" i="1" dirty="0"/>
              <a:t>Зерно убирают машины- комбайны.</a:t>
            </a:r>
          </a:p>
        </p:txBody>
      </p:sp>
      <p:pic>
        <p:nvPicPr>
          <p:cNvPr id="6146" name="Picture 2" descr="C:\Users\Данил\Desktop\Новая папка\091_10_2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85728"/>
            <a:ext cx="6859943" cy="4568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0" y="3857628"/>
            <a:ext cx="7143768" cy="2000240"/>
          </a:xfrm>
        </p:spPr>
        <p:txBody>
          <a:bodyPr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Хлеб созрел, но к нам на стол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Прямо с поля не пошел,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поля даже в магазин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Хлебец ездить не привык.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уселся на машину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спешит на элеватор.</a:t>
            </a:r>
            <a:endParaRPr lang="ru-RU" sz="2400" b="1" i="1" dirty="0"/>
          </a:p>
        </p:txBody>
      </p:sp>
      <p:pic>
        <p:nvPicPr>
          <p:cNvPr id="5" name="Picture 2" descr="D:\Работа\дем.мат.для работы\Картинки по грамоте\article3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714356"/>
            <a:ext cx="3810000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Данил\Desktop\wheat-na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Users\Данил\Desktop\1439908342_elevator-foto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4370322" cy="1857387"/>
          </a:xfrm>
          <a:prstGeom prst="rect">
            <a:avLst/>
          </a:prstGeom>
          <a:noFill/>
        </p:spPr>
      </p:pic>
      <p:pic>
        <p:nvPicPr>
          <p:cNvPr id="9219" name="Picture 3" descr="C:\Users\Данил\Desktop\47523382308eedc32a975559a5eb6d3e87c4eca0cc_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142984"/>
            <a:ext cx="3959302" cy="2652733"/>
          </a:xfrm>
          <a:prstGeom prst="rect">
            <a:avLst/>
          </a:prstGeom>
          <a:noFill/>
        </p:spPr>
      </p:pic>
      <p:pic>
        <p:nvPicPr>
          <p:cNvPr id="9220" name="Picture 4" descr="C:\Users\Данил\Desktop\elevator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928802"/>
            <a:ext cx="3357575" cy="223838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0" y="3857628"/>
            <a:ext cx="7143768" cy="2000240"/>
          </a:xfrm>
        </p:spPr>
        <p:txBody>
          <a:bodyPr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/>
              <a:t>И везут машины зерно в особые хранилища- </a:t>
            </a:r>
            <a:r>
              <a:rPr lang="ru-RU" sz="2400" b="1" i="1" dirty="0" err="1"/>
              <a:t>элеваторы.Там</a:t>
            </a:r>
            <a:r>
              <a:rPr lang="ru-RU" sz="2400" b="1" i="1" dirty="0"/>
              <a:t> хранят по нескольку месяцев. Зерно сохраняют от холода, от сырости, от вредных жучков. Из элеваторов попадает зерно в цеха мельзавода, там где мелят зерна, перетирают машины. Получается мука.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886</Words>
  <Application>Microsoft Office PowerPoint</Application>
  <PresentationFormat>Экран (4:3)</PresentationFormat>
  <Paragraphs>130</Paragraphs>
  <Slides>46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2" baseType="lpstr">
      <vt:lpstr>SimSun-ExtB</vt:lpstr>
      <vt:lpstr>Arial</vt:lpstr>
      <vt:lpstr>Calibri</vt:lpstr>
      <vt:lpstr>Times New Roman</vt:lpstr>
      <vt:lpstr>Wingdings</vt:lpstr>
      <vt:lpstr>Тема Office</vt:lpstr>
      <vt:lpstr>«Хлеб- всему голова»</vt:lpstr>
      <vt:lpstr>Цель:</vt:lpstr>
      <vt:lpstr>Задачи:</vt:lpstr>
      <vt:lpstr>Вид проекта: Творческо-информационный. Время реализации проекта: Октябрь – Ноябрь 2015г.  Участники проекта: Воспитатели, дети, родители.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Польза хлеба:</vt:lpstr>
      <vt:lpstr>История:</vt:lpstr>
      <vt:lpstr>Наш итог:</vt:lpstr>
      <vt:lpstr>Наш итог:</vt:lpstr>
      <vt:lpstr>Наш итог:</vt:lpstr>
      <vt:lpstr>Наш итог:</vt:lpstr>
      <vt:lpstr>Наш итог:</vt:lpstr>
      <vt:lpstr>Наш итог: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«Хлеб- всему голова»</dc:title>
  <dc:creator>Данил</dc:creator>
  <cp:lastModifiedBy>Данила Буршин</cp:lastModifiedBy>
  <cp:revision>33</cp:revision>
  <dcterms:created xsi:type="dcterms:W3CDTF">2015-11-04T17:14:04Z</dcterms:created>
  <dcterms:modified xsi:type="dcterms:W3CDTF">2018-04-08T05:05:29Z</dcterms:modified>
</cp:coreProperties>
</file>