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2390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Программа </a:t>
            </a:r>
            <a:br>
              <a:rPr lang="ru-RU" dirty="0" smtClean="0"/>
            </a:br>
            <a:r>
              <a:rPr lang="ru-RU" dirty="0" smtClean="0"/>
              <a:t>Элективного курса «Основы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7239000" cy="3746816"/>
          </a:xfrm>
        </p:spPr>
        <p:txBody>
          <a:bodyPr/>
          <a:lstStyle/>
          <a:p>
            <a:r>
              <a:rPr lang="ru-RU" dirty="0" smtClean="0"/>
              <a:t>Разработчик: Ковригина Ю.Р. (школа№1795 «</a:t>
            </a:r>
            <a:r>
              <a:rPr lang="ru-RU" dirty="0" err="1" smtClean="0"/>
              <a:t>Лосииноостровская</a:t>
            </a:r>
            <a:r>
              <a:rPr lang="ru-RU" dirty="0" smtClean="0"/>
              <a:t>»)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56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692696"/>
            <a:ext cx="7239000" cy="5763040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 smtClean="0"/>
              <a:t>Цель курса</a:t>
            </a:r>
            <a:r>
              <a:rPr lang="ru-RU" b="1" dirty="0" smtClean="0"/>
              <a:t> </a:t>
            </a:r>
            <a:r>
              <a:rPr lang="ru-RU" dirty="0" smtClean="0"/>
              <a:t>- привлечь внимание учащихся к этой важной области технологии будущего.</a:t>
            </a:r>
          </a:p>
          <a:p>
            <a:r>
              <a:rPr lang="ru-RU" dirty="0" smtClean="0"/>
              <a:t>Данный курс решает </a:t>
            </a:r>
            <a:r>
              <a:rPr lang="ru-RU" b="1" u="sng" dirty="0" smtClean="0"/>
              <a:t>задачи:</a:t>
            </a:r>
            <a:endParaRPr lang="ru-RU" b="1" dirty="0" smtClean="0"/>
          </a:p>
          <a:p>
            <a:pPr lvl="0"/>
            <a:r>
              <a:rPr lang="ru-RU" dirty="0" smtClean="0"/>
              <a:t>формирования представления о том, что такое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 и что они могут предложить для решения многих текущих проблем человечества с помощью высокоэффективных материалов, компонентов и систем;</a:t>
            </a:r>
          </a:p>
          <a:p>
            <a:pPr lvl="0"/>
            <a:r>
              <a:rPr lang="ru-RU" dirty="0" smtClean="0"/>
              <a:t>формирования представления, что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 обладают потенциалом создания умных, высокоэффективных и универсальных  систем, подобных уже существующим в природе и появившимся в ходе эволюции;</a:t>
            </a:r>
          </a:p>
          <a:p>
            <a:pPr lvl="0"/>
            <a:r>
              <a:rPr lang="ru-RU" dirty="0" smtClean="0"/>
              <a:t>формирования физического мышления : умения выдвигать гипотезы; наблюдать и изучать явления, свойства веществ и тел; анализировать результаты и делать выводы;</a:t>
            </a:r>
          </a:p>
          <a:p>
            <a:pPr lvl="0"/>
            <a:r>
              <a:rPr lang="ru-RU" dirty="0" smtClean="0"/>
              <a:t>развития познавательных  интересов, </a:t>
            </a:r>
            <a:r>
              <a:rPr lang="ru-RU" dirty="0" err="1" smtClean="0"/>
              <a:t>интелектуальных</a:t>
            </a:r>
            <a:r>
              <a:rPr lang="ru-RU" dirty="0" smtClean="0"/>
              <a:t> творческих способностей обучающихся;</a:t>
            </a:r>
          </a:p>
          <a:p>
            <a:pPr lvl="0"/>
            <a:r>
              <a:rPr lang="ru-RU" dirty="0" smtClean="0"/>
              <a:t>углубления знаний основного курса физики и повышения интереса к его изучению;</a:t>
            </a:r>
          </a:p>
          <a:p>
            <a:pPr lvl="0"/>
            <a:r>
              <a:rPr lang="ru-RU" dirty="0" smtClean="0"/>
              <a:t>реализации </a:t>
            </a:r>
            <a:r>
              <a:rPr lang="ru-RU" dirty="0" err="1" smtClean="0"/>
              <a:t>межпредметных</a:t>
            </a:r>
            <a:r>
              <a:rPr lang="ru-RU" dirty="0" smtClean="0"/>
              <a:t> связей, так как для развития </a:t>
            </a:r>
            <a:r>
              <a:rPr lang="ru-RU" dirty="0" err="1" smtClean="0"/>
              <a:t>нанотехнологий</a:t>
            </a:r>
            <a:r>
              <a:rPr lang="ru-RU" dirty="0" smtClean="0"/>
              <a:t> требуются знания физики, биологии, химии и др. наук.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46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239000" cy="5907056"/>
          </a:xfrm>
        </p:spPr>
        <p:txBody>
          <a:bodyPr>
            <a:normAutofit fontScale="77500" lnSpcReduction="20000"/>
          </a:bodyPr>
          <a:lstStyle/>
          <a:p>
            <a:r>
              <a:rPr lang="ru-RU" b="1" u="sng" dirty="0" smtClean="0"/>
              <a:t>Программой предусмотрено изучение следующих разделов: </a:t>
            </a:r>
          </a:p>
          <a:p>
            <a:r>
              <a:rPr lang="ru-RU" dirty="0" smtClean="0"/>
              <a:t>	Введение.</a:t>
            </a:r>
          </a:p>
          <a:p>
            <a:r>
              <a:rPr lang="ru-RU" dirty="0" smtClean="0"/>
              <a:t>	1.Сканирующий туннельный и атомно-силовой микроскопы - “глаза и пальцы”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	2.Нанокластеры, квантовые точки.</a:t>
            </a:r>
          </a:p>
          <a:p>
            <a:r>
              <a:rPr lang="ru-RU" dirty="0" smtClean="0"/>
              <a:t>	3.Магнитные кластеры и </a:t>
            </a:r>
            <a:r>
              <a:rPr lang="ru-RU" dirty="0" err="1" smtClean="0"/>
              <a:t>нанослои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	4.Фуллерены и </a:t>
            </a:r>
            <a:r>
              <a:rPr lang="ru-RU" dirty="0" err="1" smtClean="0"/>
              <a:t>нанотрубки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	5.Фотонные кристаллы - оптические </a:t>
            </a:r>
            <a:r>
              <a:rPr lang="ru-RU" dirty="0" err="1" smtClean="0"/>
              <a:t>сверхрешетки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	6.Наноэлектроника.</a:t>
            </a:r>
          </a:p>
          <a:p>
            <a:r>
              <a:rPr lang="ru-RU" dirty="0" smtClean="0"/>
              <a:t>	7. </a:t>
            </a:r>
            <a:r>
              <a:rPr lang="ru-RU" dirty="0" err="1" smtClean="0"/>
              <a:t>Наноматериалы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	8.Ассемблер. МЭМС и НЭМС. </a:t>
            </a:r>
            <a:r>
              <a:rPr lang="ru-RU" dirty="0" err="1" smtClean="0"/>
              <a:t>Наомоторы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	9. </a:t>
            </a:r>
            <a:r>
              <a:rPr lang="ru-RU" dirty="0" err="1" smtClean="0"/>
              <a:t>Нанотехнология</a:t>
            </a:r>
            <a:r>
              <a:rPr lang="ru-RU" dirty="0" smtClean="0"/>
              <a:t> и медицина.</a:t>
            </a:r>
          </a:p>
          <a:p>
            <a:r>
              <a:rPr lang="ru-RU" dirty="0" smtClean="0"/>
              <a:t>	10.Нанотехнология в быту. “Умная”  одежда и обувь.</a:t>
            </a:r>
          </a:p>
          <a:p>
            <a:r>
              <a:rPr lang="ru-RU" dirty="0" smtClean="0"/>
              <a:t>	11.Нанотехнология в военном деле.</a:t>
            </a:r>
          </a:p>
          <a:p>
            <a:r>
              <a:rPr lang="ru-RU" dirty="0" smtClean="0"/>
              <a:t>	12. Перспективы и проблемы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МЕСТО КУРСА В УЧЕБНОМ ПЛАНЕ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Данный курс рассчитан на 34 часа в год (1 час в неделю) для профильного обучения в инженерном классе для учащихся 10-11 классов (старшей ступени обучения).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836712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ПЛАНИРУЕМЫЕ </a:t>
            </a:r>
            <a:br>
              <a:rPr lang="ru-RU" sz="2800" dirty="0" smtClean="0"/>
            </a:br>
            <a:r>
              <a:rPr lang="ru-RU" sz="2800" dirty="0" smtClean="0"/>
              <a:t>РЕЗУЛЬТАТЫ ОБУЧЕНИЯ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7239000" cy="6093296"/>
          </a:xfrm>
        </p:spPr>
        <p:txBody>
          <a:bodyPr>
            <a:noAutofit/>
          </a:bodyPr>
          <a:lstStyle/>
          <a:p>
            <a:r>
              <a:rPr lang="ru-RU" sz="1100" b="1" u="sng" dirty="0" smtClean="0"/>
              <a:t>Личностные результаты: </a:t>
            </a:r>
          </a:p>
          <a:p>
            <a:pPr lvl="0"/>
            <a:r>
              <a:rPr lang="ru-RU" sz="1100" dirty="0" smtClean="0"/>
              <a:t>в ценностно-ориентационной сфере - чувство гордости за российскую физическую науку, гуманизм, положительное отношение к труду, целеустремленность;</a:t>
            </a:r>
          </a:p>
          <a:p>
            <a:pPr lvl="0"/>
            <a:r>
              <a:rPr lang="ru-RU" sz="1100" dirty="0" smtClean="0"/>
              <a:t>в трудовой сфере - готовность осознанному выбору дальнейшей образовательной траектории;</a:t>
            </a:r>
          </a:p>
          <a:p>
            <a:pPr lvl="0"/>
            <a:r>
              <a:rPr lang="ru-RU" sz="1100" dirty="0" smtClean="0"/>
              <a:t>в познавательной (когнитивной, интеллектуальной) сфере - умение управлять своей познавательной деятельностью.</a:t>
            </a:r>
          </a:p>
          <a:p>
            <a:r>
              <a:rPr lang="ru-RU" sz="1100" b="1" u="sng" dirty="0" err="1" smtClean="0"/>
              <a:t>Метапредметные</a:t>
            </a:r>
            <a:r>
              <a:rPr lang="ru-RU" sz="1100" b="1" u="sng" dirty="0" smtClean="0"/>
              <a:t> результаты:</a:t>
            </a:r>
          </a:p>
          <a:p>
            <a:pPr lvl="0"/>
            <a:r>
              <a:rPr lang="ru-RU" sz="1100" dirty="0" smtClean="0"/>
              <a:t>использование умений и навыков различных видов познавательной деятельности, применение основных методов познания (системно-информационный анализ, моделирование и т.д.) для изучения различных сторон окружающей действительности;</a:t>
            </a:r>
          </a:p>
          <a:p>
            <a:pPr lvl="0"/>
            <a:r>
              <a:rPr lang="ru-RU" sz="1100" dirty="0" smtClean="0"/>
              <a:t>использование основных интеллектуальных операций: формулирование гипотез, анализ и синтез, сравнение, обобщение, систематизация, выявление причинно-следственных связей, поиск аналогов;</a:t>
            </a:r>
          </a:p>
          <a:p>
            <a:pPr lvl="0"/>
            <a:r>
              <a:rPr lang="ru-RU" sz="1100" dirty="0" smtClean="0"/>
              <a:t>умение генерировать идеи и определять средства, необходимые для их реализации;</a:t>
            </a:r>
          </a:p>
          <a:p>
            <a:pPr lvl="0"/>
            <a:r>
              <a:rPr lang="ru-RU" sz="1100" dirty="0" smtClean="0"/>
              <a:t>умение определять цели и задачи деятельности, выбирать средства реализации целей  и применять их на практике;</a:t>
            </a:r>
          </a:p>
          <a:p>
            <a:pPr lvl="0"/>
            <a:r>
              <a:rPr lang="ru-RU" sz="1100" dirty="0" smtClean="0"/>
              <a:t>использование различных источников для получения физической информации, понимание зависимости содержания и формы представления информации от целей коммуникации и адресата.</a:t>
            </a:r>
          </a:p>
          <a:p>
            <a:r>
              <a:rPr lang="ru-RU" sz="1100" b="1" u="sng" dirty="0" smtClean="0"/>
              <a:t>Предметные результаты:</a:t>
            </a:r>
          </a:p>
          <a:p>
            <a:pPr lvl="0"/>
            <a:r>
              <a:rPr lang="ru-RU" sz="1100" dirty="0" smtClean="0"/>
              <a:t>в познавательной сфере : давать определения изученным понятиям; называть основные положения изученных теорий и гипотез; описывать демонстрационные и самостоятельно проведенные эксперименты, используя для этого естественный русский язык и язык физики; классифицировать изученные объекты и явления; делать выводы и умозаключения из полученной информации; </a:t>
            </a:r>
            <a:r>
              <a:rPr lang="ru-RU" sz="1100" dirty="0" err="1" smtClean="0"/>
              <a:t>структуировать</a:t>
            </a:r>
            <a:r>
              <a:rPr lang="ru-RU" sz="1100" dirty="0" smtClean="0"/>
              <a:t> изученный материал; интерпретировать физическую информацию, полученную из других источников; применять приобретенные знания для практических задач, безопасного использования технических устройств, рационального природопользования и охраны окружающей среды;</a:t>
            </a:r>
          </a:p>
          <a:p>
            <a:pPr lvl="0"/>
            <a:r>
              <a:rPr lang="ru-RU" sz="1100" dirty="0" smtClean="0"/>
              <a:t>в ценностно-ориентационной сфере - анализировать и оценивать последствия для окружающей среды применения человеком </a:t>
            </a:r>
            <a:r>
              <a:rPr lang="ru-RU" sz="1100" dirty="0" err="1" smtClean="0"/>
              <a:t>нанотехнологий</a:t>
            </a:r>
            <a:r>
              <a:rPr lang="ru-RU" sz="1100" dirty="0" smtClean="0"/>
              <a:t>;</a:t>
            </a:r>
          </a:p>
          <a:p>
            <a:r>
              <a:rPr lang="ru-RU" sz="1100" dirty="0" smtClean="0"/>
              <a:t>в трудовой сфере - определиться с выбором профессии</a:t>
            </a:r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446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Формы работы с учащимися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7239000" cy="5547016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Уроки изучения нового</a:t>
            </a:r>
            <a:r>
              <a:rPr lang="ru-RU" dirty="0" smtClean="0"/>
              <a:t> – лекция, собеседование, исследовательская работа, учебный практикум.</a:t>
            </a:r>
          </a:p>
          <a:p>
            <a:r>
              <a:rPr lang="ru-RU" u="sng" dirty="0" smtClean="0"/>
              <a:t>Уроки закрепления и применения знаний </a:t>
            </a:r>
            <a:r>
              <a:rPr lang="ru-RU" dirty="0" smtClean="0"/>
              <a:t>– экскурсии в ЦМИТ </a:t>
            </a:r>
            <a:r>
              <a:rPr lang="ru-RU" dirty="0" err="1" smtClean="0"/>
              <a:t>им.М.В.Ломоносова</a:t>
            </a:r>
            <a:r>
              <a:rPr lang="ru-RU" dirty="0" smtClean="0"/>
              <a:t> и МГТУ </a:t>
            </a:r>
            <a:r>
              <a:rPr lang="ru-RU" dirty="0" err="1" smtClean="0"/>
              <a:t>им.Н.Э.Баумана</a:t>
            </a:r>
            <a:r>
              <a:rPr lang="ru-RU" dirty="0" smtClean="0"/>
              <a:t>, трудовой практикум, лабораторная работа, выполнение проектных работ.</a:t>
            </a:r>
          </a:p>
          <a:p>
            <a:r>
              <a:rPr lang="ru-RU" u="sng" dirty="0" smtClean="0"/>
              <a:t>Уроки обобщения и систематизации знаний </a:t>
            </a:r>
            <a:r>
              <a:rPr lang="ru-RU" dirty="0" smtClean="0"/>
              <a:t>– круглый стол, диспут, дискуссия, конференция, подготовка докладов и сообщений.</a:t>
            </a:r>
          </a:p>
          <a:p>
            <a:r>
              <a:rPr lang="ru-RU" u="sng" dirty="0" smtClean="0"/>
              <a:t>Уроки контроля и оценки знаний </a:t>
            </a:r>
            <a:r>
              <a:rPr lang="ru-RU" dirty="0" smtClean="0"/>
              <a:t>– </a:t>
            </a:r>
            <a:r>
              <a:rPr lang="ru-RU" dirty="0" err="1" smtClean="0"/>
              <a:t>коллоквиум,зачет</a:t>
            </a:r>
            <a:r>
              <a:rPr lang="ru-RU" dirty="0" smtClean="0"/>
              <a:t>, контрольная работа, смотр знаний, семинар, защита проектов.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err="1" smtClean="0"/>
              <a:t>ВИДы</a:t>
            </a:r>
            <a:r>
              <a:rPr lang="ru-RU" dirty="0" smtClean="0"/>
              <a:t> деятельности учащихся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Работают с различными видами  ЭОР информации, конкретизируют, систематизируют, анализируют полученные знания. Делают опорные конспекты.</a:t>
            </a:r>
          </a:p>
          <a:p>
            <a:r>
              <a:rPr lang="ru-RU" dirty="0" smtClean="0"/>
              <a:t>Участвуют в учебном практикуме ,выполняют  практические задания, ликвидируют неверные представления и типичные ошибки, корректируют пробелы.</a:t>
            </a:r>
          </a:p>
          <a:p>
            <a:r>
              <a:rPr lang="ru-RU" dirty="0" smtClean="0"/>
              <a:t>Делают презентации своих сообщений. Развивают монологическую речь, учатся вести диалог и учитывать мнение окружающих, работать в команде.</a:t>
            </a:r>
          </a:p>
          <a:p>
            <a:r>
              <a:rPr lang="ru-RU" dirty="0" smtClean="0"/>
              <a:t>Самостоятельно выполняют задания, требующие применения знаний в знакомой и измененной ситуации.</a:t>
            </a:r>
          </a:p>
          <a:p>
            <a:r>
              <a:rPr lang="ru-RU" dirty="0" smtClean="0"/>
              <a:t> Выявляют </a:t>
            </a:r>
            <a:r>
              <a:rPr lang="ru-RU" dirty="0" err="1" smtClean="0"/>
              <a:t>внутрипредметные</a:t>
            </a:r>
            <a:r>
              <a:rPr lang="ru-RU" dirty="0" smtClean="0"/>
              <a:t> и межкурсовые связи, включают части в целое, проверяют достоверность полученной в самостоятельном поиске информации.</a:t>
            </a:r>
          </a:p>
          <a:p>
            <a:r>
              <a:rPr lang="ru-RU" dirty="0" smtClean="0"/>
              <a:t>Анализируют  и оценивают свою успешность, производят самооценку своей деятельности и оценки учителя и др.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УЧЕБНО-МЕТОДИЧЕСКОЕ ОБЕСПЕЧЕНИЕ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rmAutofit fontScale="55000" lnSpcReduction="20000"/>
          </a:bodyPr>
          <a:lstStyle/>
          <a:p>
            <a:r>
              <a:rPr lang="ru-RU" b="1" u="sng" dirty="0" smtClean="0"/>
              <a:t>Литература для учителя</a:t>
            </a:r>
            <a:r>
              <a:rPr lang="ru-RU" u="sng" dirty="0" smtClean="0"/>
              <a:t>:</a:t>
            </a:r>
          </a:p>
          <a:p>
            <a:r>
              <a:rPr lang="ru-RU" dirty="0" smtClean="0"/>
              <a:t>1.    И.В. Разумовская, «</a:t>
            </a:r>
            <a:r>
              <a:rPr lang="ru-RU" dirty="0" err="1" smtClean="0"/>
              <a:t>Нанотехнология</a:t>
            </a:r>
            <a:r>
              <a:rPr lang="ru-RU" dirty="0" smtClean="0"/>
              <a:t>», М.: Дрофа, 2009.</a:t>
            </a:r>
          </a:p>
          <a:p>
            <a:r>
              <a:rPr lang="ru-RU" dirty="0" smtClean="0"/>
              <a:t>2.	</a:t>
            </a:r>
            <a:r>
              <a:rPr lang="ru-RU" dirty="0" err="1" smtClean="0"/>
              <a:t>Наноматериалы</a:t>
            </a:r>
            <a:r>
              <a:rPr lang="ru-RU" dirty="0" smtClean="0"/>
              <a:t>.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. </a:t>
            </a:r>
            <a:r>
              <a:rPr lang="ru-RU" dirty="0" err="1" smtClean="0"/>
              <a:t>Наносистемная</a:t>
            </a:r>
            <a:r>
              <a:rPr lang="ru-RU" dirty="0" smtClean="0"/>
              <a:t> техника/ Сборник статей под редакцией П.П. Мальцева, М., </a:t>
            </a:r>
            <a:r>
              <a:rPr lang="ru-RU" dirty="0" err="1" smtClean="0"/>
              <a:t>Техносфера</a:t>
            </a:r>
            <a:r>
              <a:rPr lang="ru-RU" dirty="0" smtClean="0"/>
              <a:t>, 2006.</a:t>
            </a:r>
          </a:p>
          <a:p>
            <a:r>
              <a:rPr lang="ru-RU" dirty="0" smtClean="0"/>
              <a:t>3.    Р.А.Андриевский, </a:t>
            </a:r>
            <a:r>
              <a:rPr lang="ru-RU" dirty="0" err="1" smtClean="0"/>
              <a:t>А.В.Рагул</a:t>
            </a:r>
            <a:r>
              <a:rPr lang="ru-RU" dirty="0" smtClean="0"/>
              <a:t>, «</a:t>
            </a:r>
            <a:r>
              <a:rPr lang="ru-RU" dirty="0" err="1" smtClean="0"/>
              <a:t>Наноструктурные</a:t>
            </a:r>
            <a:r>
              <a:rPr lang="ru-RU" dirty="0" smtClean="0"/>
              <a:t> материалы» - М.: Академия, 2005</a:t>
            </a:r>
          </a:p>
          <a:p>
            <a:r>
              <a:rPr lang="ru-RU" dirty="0" smtClean="0"/>
              <a:t>4.    Е.А.Андрюшин, «Сила </a:t>
            </a:r>
            <a:r>
              <a:rPr lang="ru-RU" dirty="0" err="1" smtClean="0"/>
              <a:t>нанотехнологий</a:t>
            </a:r>
            <a:r>
              <a:rPr lang="ru-RU" dirty="0" smtClean="0"/>
              <a:t>: наука &amp; бизнес», М.: Фонд «Успехи физики», 2007,</a:t>
            </a:r>
          </a:p>
          <a:p>
            <a:r>
              <a:rPr lang="ru-RU" dirty="0" smtClean="0"/>
              <a:t>5.    </a:t>
            </a:r>
            <a:r>
              <a:rPr lang="ru-RU" dirty="0" err="1" smtClean="0"/>
              <a:t>Н.Кобаяси</a:t>
            </a:r>
            <a:r>
              <a:rPr lang="ru-RU" dirty="0" smtClean="0"/>
              <a:t>, «Введение в </a:t>
            </a:r>
            <a:r>
              <a:rPr lang="ru-RU" dirty="0" err="1" smtClean="0"/>
              <a:t>Нанотехнологию</a:t>
            </a:r>
            <a:r>
              <a:rPr lang="ru-RU" dirty="0" smtClean="0"/>
              <a:t>», М.: Бином, 2007</a:t>
            </a:r>
          </a:p>
          <a:p>
            <a:r>
              <a:rPr lang="ru-RU" dirty="0" smtClean="0"/>
              <a:t>6.    Ч. Пул, Ф. </a:t>
            </a:r>
            <a:r>
              <a:rPr lang="ru-RU" dirty="0" err="1" smtClean="0"/>
              <a:t>Оуэнс</a:t>
            </a:r>
            <a:r>
              <a:rPr lang="ru-RU" dirty="0" smtClean="0"/>
              <a:t>,  «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», М.: </a:t>
            </a:r>
            <a:r>
              <a:rPr lang="ru-RU" dirty="0" err="1" smtClean="0"/>
              <a:t>Техносфера</a:t>
            </a:r>
            <a:r>
              <a:rPr lang="ru-RU" dirty="0" smtClean="0"/>
              <a:t>, 2006</a:t>
            </a:r>
          </a:p>
          <a:p>
            <a:r>
              <a:rPr lang="ru-RU" dirty="0" smtClean="0"/>
              <a:t>7.	</a:t>
            </a:r>
            <a:r>
              <a:rPr lang="ru-RU" dirty="0" err="1" smtClean="0"/>
              <a:t>Демиховский</a:t>
            </a:r>
            <a:r>
              <a:rPr lang="ru-RU" dirty="0" smtClean="0"/>
              <a:t> В.Я. Квантовые ямы, нити, точки. Что это такое? / В.Я. </a:t>
            </a:r>
            <a:r>
              <a:rPr lang="ru-RU" dirty="0" err="1" smtClean="0"/>
              <a:t>Демиховский</a:t>
            </a:r>
            <a:r>
              <a:rPr lang="ru-RU" dirty="0" smtClean="0"/>
              <a:t> // </a:t>
            </a:r>
            <a:r>
              <a:rPr lang="ru-RU" dirty="0" err="1" smtClean="0"/>
              <a:t>Соросовский</a:t>
            </a:r>
            <a:r>
              <a:rPr lang="ru-RU" dirty="0" smtClean="0"/>
              <a:t> образовательный журнал. 1997. № 5.</a:t>
            </a:r>
          </a:p>
          <a:p>
            <a:r>
              <a:rPr lang="ru-RU" b="1" u="sng" dirty="0" smtClean="0"/>
              <a:t>Литература для учащихся:</a:t>
            </a:r>
          </a:p>
          <a:p>
            <a:pPr lvl="0"/>
            <a:r>
              <a:rPr lang="ru-RU" dirty="0" smtClean="0"/>
              <a:t>1. Гольдин Л.Л. Квантовая физика. Вводный курс / Л.Л. Гольдин, Г.И. Новикова. М.: Институт компьютерных исследований, 2005.</a:t>
            </a:r>
          </a:p>
          <a:p>
            <a:pPr lvl="0"/>
            <a:r>
              <a:rPr lang="ru-RU" dirty="0" smtClean="0"/>
              <a:t>2.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: Азбука для всех/ Под редакцией Ю. Третьякова, М.: </a:t>
            </a:r>
            <a:r>
              <a:rPr lang="ru-RU" dirty="0" err="1" smtClean="0"/>
              <a:t>Физматлит</a:t>
            </a:r>
            <a:r>
              <a:rPr lang="ru-RU" dirty="0" smtClean="0"/>
              <a:t>, 2007.</a:t>
            </a:r>
          </a:p>
          <a:p>
            <a:pPr lvl="0"/>
            <a:r>
              <a:rPr lang="ru-RU" dirty="0" smtClean="0"/>
              <a:t>3. М. </a:t>
            </a:r>
            <a:r>
              <a:rPr lang="ru-RU" dirty="0" err="1" smtClean="0"/>
              <a:t>Ратнер</a:t>
            </a:r>
            <a:r>
              <a:rPr lang="ru-RU" dirty="0" smtClean="0"/>
              <a:t>, Д. </a:t>
            </a:r>
            <a:r>
              <a:rPr lang="ru-RU" dirty="0" err="1" smtClean="0"/>
              <a:t>Ратнер</a:t>
            </a:r>
            <a:r>
              <a:rPr lang="ru-RU" dirty="0" smtClean="0"/>
              <a:t>, «</a:t>
            </a:r>
            <a:r>
              <a:rPr lang="ru-RU" dirty="0" err="1" smtClean="0"/>
              <a:t>Нанотехнология</a:t>
            </a:r>
            <a:r>
              <a:rPr lang="ru-RU" dirty="0" smtClean="0"/>
              <a:t>: простое объяснение очередной гениальной идеи», Вильямс, 2005.</a:t>
            </a:r>
          </a:p>
          <a:p>
            <a:r>
              <a:rPr lang="ru-RU" dirty="0" smtClean="0"/>
              <a:t> </a:t>
            </a:r>
            <a:r>
              <a:rPr lang="ru-RU" b="1" u="sng" dirty="0" smtClean="0"/>
              <a:t>Интернет-сайты</a:t>
            </a:r>
            <a:endParaRPr lang="ru-RU" u="sng" dirty="0" smtClean="0"/>
          </a:p>
          <a:p>
            <a:r>
              <a:rPr lang="ru-RU" dirty="0" smtClean="0"/>
              <a:t>http://www.nanorf.ru/ - журнал «Российские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»</a:t>
            </a:r>
          </a:p>
          <a:p>
            <a:r>
              <a:rPr lang="ru-RU" dirty="0" smtClean="0"/>
              <a:t>http://www.nanoware.ru/ - официальный сайт потребителей </a:t>
            </a:r>
            <a:r>
              <a:rPr lang="ru-RU" dirty="0" err="1" smtClean="0"/>
              <a:t>нанотоваров</a:t>
            </a:r>
            <a:endParaRPr lang="ru-RU" dirty="0" smtClean="0"/>
          </a:p>
          <a:p>
            <a:r>
              <a:rPr lang="ru-RU" dirty="0" smtClean="0"/>
              <a:t>http://www.nanojournal.ru/ - Российский электронный </a:t>
            </a:r>
            <a:r>
              <a:rPr lang="ru-RU" dirty="0" err="1" smtClean="0"/>
              <a:t>наножурнал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72390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Программа </a:t>
            </a:r>
            <a:br>
              <a:rPr lang="ru-RU" dirty="0" smtClean="0"/>
            </a:br>
            <a:r>
              <a:rPr lang="ru-RU" dirty="0" smtClean="0"/>
              <a:t>Элективного курса «Основы </a:t>
            </a:r>
            <a:r>
              <a:rPr lang="ru-RU" dirty="0" err="1" smtClean="0"/>
              <a:t>нанотехнологии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7239000" cy="3746816"/>
          </a:xfrm>
        </p:spPr>
        <p:txBody>
          <a:bodyPr/>
          <a:lstStyle/>
          <a:p>
            <a:r>
              <a:rPr lang="ru-RU" dirty="0" err="1" smtClean="0"/>
              <a:t>Разработчик:Ковригина</a:t>
            </a:r>
            <a:r>
              <a:rPr lang="ru-RU" dirty="0" smtClean="0"/>
              <a:t> Ю.Р. (школа №1795 «</a:t>
            </a:r>
            <a:r>
              <a:rPr lang="ru-RU" dirty="0" err="1" smtClean="0"/>
              <a:t>Лосииноостровская</a:t>
            </a:r>
            <a:r>
              <a:rPr lang="ru-RU" dirty="0" smtClean="0"/>
              <a:t>»)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36</TotalTime>
  <Words>679</Words>
  <Application>Microsoft Office PowerPoint</Application>
  <PresentationFormat>Экран (4:3)</PresentationFormat>
  <Paragraphs>84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Городская</vt:lpstr>
      <vt:lpstr>Программа  Элективного курса «Основы нанотехнологии»</vt:lpstr>
      <vt:lpstr>Слайд 2</vt:lpstr>
      <vt:lpstr>Слайд 3</vt:lpstr>
      <vt:lpstr>МЕСТО КУРСА В УЧЕБНОМ ПЛАНЕ </vt:lpstr>
      <vt:lpstr>ПЛАНИРУЕМЫЕ  РЕЗУЛЬТАТЫ ОБУЧЕНИЯ</vt:lpstr>
      <vt:lpstr>Формы работы с учащимися</vt:lpstr>
      <vt:lpstr>ВИДы деятельности учащихся</vt:lpstr>
      <vt:lpstr>УЧЕБНО-МЕТОДИЧЕСКОЕ ОБЕСПЕЧЕНИЕ</vt:lpstr>
      <vt:lpstr>Программа  Элективного курса «Основы нанотехнологии»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Программа  Элективного курса «Основы нанотехнологии»</dc:title>
  <dc:creator>User</dc:creator>
  <cp:lastModifiedBy>User</cp:lastModifiedBy>
  <cp:revision>7</cp:revision>
  <dcterms:created xsi:type="dcterms:W3CDTF">2016-05-19T02:07:44Z</dcterms:created>
  <dcterms:modified xsi:type="dcterms:W3CDTF">2018-04-08T12:05:24Z</dcterms:modified>
</cp:coreProperties>
</file>