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sldIdLst>
    <p:sldId id="256" r:id="rId2"/>
    <p:sldId id="257" r:id="rId3"/>
    <p:sldId id="258" r:id="rId4"/>
    <p:sldId id="259" r:id="rId5"/>
    <p:sldId id="262" r:id="rId6"/>
    <p:sldId id="263" r:id="rId7"/>
    <p:sldId id="264" r:id="rId8"/>
    <p:sldId id="265" r:id="rId9"/>
    <p:sldId id="266" r:id="rId10"/>
    <p:sldId id="268" r:id="rId11"/>
    <p:sldId id="267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21.12.2011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785926"/>
            <a:ext cx="8929718" cy="3214710"/>
          </a:xfrm>
        </p:spPr>
        <p:txBody>
          <a:bodyPr>
            <a:noAutofit/>
          </a:bodyPr>
          <a:lstStyle/>
          <a:p>
            <a:pPr algn="ctr"/>
            <a:r>
              <a:rPr lang="ru-RU" sz="8000" b="1" dirty="0" smtClean="0"/>
              <a:t>Тема урока: </a:t>
            </a:r>
            <a:br>
              <a:rPr lang="ru-RU" sz="8000" b="1" dirty="0" smtClean="0"/>
            </a:br>
            <a:r>
              <a:rPr lang="ru-RU" sz="8000" b="1" dirty="0" smtClean="0"/>
              <a:t/>
            </a:r>
            <a:br>
              <a:rPr lang="ru-RU" sz="8000" b="1" dirty="0" smtClean="0"/>
            </a:br>
            <a:r>
              <a:rPr lang="ru-RU" sz="8000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«Заправочные супы»</a:t>
            </a:r>
            <a:endParaRPr lang="ru-RU" sz="8000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Общие правила варки супов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565354"/>
          </a:xfrm>
        </p:spPr>
        <p:txBody>
          <a:bodyPr>
            <a:normAutofit fontScale="40000" lnSpcReduction="20000"/>
          </a:bodyPr>
          <a:lstStyle/>
          <a:p>
            <a:pPr>
              <a:lnSpc>
                <a:spcPct val="170000"/>
              </a:lnSpc>
            </a:pPr>
            <a:r>
              <a:rPr lang="ru-RU" sz="3000" b="1" dirty="0" smtClean="0"/>
              <a:t>1.БУЛЬОН ИЛИ ОТВАР   ДОВОДЯТ    ДО   КИПЕНИЯ.</a:t>
            </a:r>
          </a:p>
          <a:p>
            <a:pPr>
              <a:lnSpc>
                <a:spcPct val="170000"/>
              </a:lnSpc>
            </a:pPr>
            <a:r>
              <a:rPr lang="ru-RU" sz="3000" b="1" dirty="0" smtClean="0"/>
              <a:t>2.ПОДГОТОВЛЕННЫЕ   ПРОДУКТЫ  ЗАКЛАДЫВАЮТ   ТОЛЬКО  В  КИПЯЩИЙ  БУЛЬОН В  ОПРЕДЕЛЕННОЙ  ПОСЛЕДОВАТЕЛЬНОСТИ  В   ЗАВИСИМОСТИ  ОТ  ПРОДОЛЖИТЕЛЬНОСТИ  ВАРКИ  ПРОДУКТОВ ,ЧТОБЫ  ОНИ БЫЛИ  ДОВЕДЕНЫ ДО  ГОТОВНОСТИ  ОДНОВРЕМЕННО.</a:t>
            </a:r>
          </a:p>
          <a:p>
            <a:pPr>
              <a:lnSpc>
                <a:spcPct val="170000"/>
              </a:lnSpc>
            </a:pPr>
            <a:r>
              <a:rPr lang="ru-RU" sz="3000" b="1" dirty="0" smtClean="0"/>
              <a:t>3.ПАССЕРОВАННЫЕ  КОРЕНЬЯ  И  ЛУК  ЗАКЛАДЫВАЮТ  В  СУП  ЗА  10-15МИН.  ДО  ГОТОВНОСТИ.</a:t>
            </a:r>
          </a:p>
          <a:p>
            <a:pPr>
              <a:lnSpc>
                <a:spcPct val="170000"/>
              </a:lnSpc>
            </a:pPr>
            <a:r>
              <a:rPr lang="ru-RU" sz="3000" b="1" dirty="0" smtClean="0"/>
              <a:t>4.ЗАПРАВОЧНЫЕ  СУПЫ,КРОМЕ  СУПОВ С   КАРТОФЕЛЕМ  ,КРУПАМИ, МУЧНЫМИ  ИЗДЕЛИЯМИ,  ЗАПРАВЛЯЮТ  МУЧНОЙ   ПАССЕРОВКОЙ  ИЛИ  ПРОТЕРТЫМ  КАРТОФЕЛЕМ  ЗА  10-15МИН.ДО  ОКОНЧАНИЯ  ВАРКИ.</a:t>
            </a:r>
          </a:p>
          <a:p>
            <a:pPr>
              <a:lnSpc>
                <a:spcPct val="170000"/>
              </a:lnSpc>
            </a:pPr>
            <a:r>
              <a:rPr lang="ru-RU" sz="3000" b="1" dirty="0" smtClean="0"/>
              <a:t>5.ВАРЯТ  СУПЫ  ПРИ  СЛАБОМ  КИПЕНИИИ.</a:t>
            </a:r>
          </a:p>
          <a:p>
            <a:pPr>
              <a:lnSpc>
                <a:spcPct val="170000"/>
              </a:lnSpc>
            </a:pPr>
            <a:r>
              <a:rPr lang="ru-RU" sz="3000" b="1" dirty="0" smtClean="0"/>
              <a:t>6.СПЕЦИИ  И  СОЛЬ  КЛАДУТ  В СУП  ЗА  5-7МИН.  ДО  ЕГО  ГОТОВНОСТИ.</a:t>
            </a:r>
          </a:p>
          <a:p>
            <a:pPr>
              <a:lnSpc>
                <a:spcPct val="170000"/>
              </a:lnSpc>
            </a:pPr>
            <a:r>
              <a:rPr lang="ru-RU" sz="3000" b="1" dirty="0" smtClean="0"/>
              <a:t>7.СВАРЕННЫЕ  СУПЫ  ОСТАВЛЯЮТ  БЕЗ  КИПЕНИЯ НА 10-15  МИН.ДЛЯ  НАСТАИВАНИЯ.</a:t>
            </a:r>
          </a:p>
          <a:p>
            <a:pPr>
              <a:lnSpc>
                <a:spcPct val="170000"/>
              </a:lnSpc>
            </a:pPr>
            <a:r>
              <a:rPr lang="ru-RU" sz="3000" b="1" dirty="0" smtClean="0"/>
              <a:t>8.ОТПУСКАЮТ  ГОРЯЧИЕ  СУПЫ  В  ПОДОГРЕТОЙ  ТАРЕЛКЕ  ИЛИ  СУПОВОЙ  МИСКЕ.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/>
              <a:t>Эталон ответов.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3992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 Вариант.        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1.А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2.Б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3.Б</a:t>
                      </a:r>
                    </a:p>
                    <a:p>
                      <a:r>
                        <a:rPr kumimoji="0" lang="ru-RU" sz="3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4.А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5.А</a:t>
                      </a:r>
                    </a:p>
                    <a:p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3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2.Вариант.</a:t>
                      </a:r>
                    </a:p>
                    <a:p>
                      <a:pPr algn="l"/>
                      <a:endParaRPr kumimoji="0" lang="ru-RU" sz="32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kumimoji="0" lang="ru-RU" sz="3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1.В</a:t>
                      </a:r>
                    </a:p>
                    <a:p>
                      <a:pPr algn="l"/>
                      <a:r>
                        <a:rPr kumimoji="0" lang="ru-RU" sz="3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2.А</a:t>
                      </a:r>
                    </a:p>
                    <a:p>
                      <a:pPr algn="l"/>
                      <a:r>
                        <a:rPr kumimoji="0" lang="ru-RU" sz="3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3.А</a:t>
                      </a:r>
                    </a:p>
                    <a:p>
                      <a:pPr algn="l"/>
                      <a:r>
                        <a:rPr kumimoji="0" lang="ru-RU" sz="3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4.Б</a:t>
                      </a:r>
                    </a:p>
                    <a:p>
                      <a:pPr algn="l"/>
                      <a:r>
                        <a:rPr kumimoji="0" lang="ru-RU" sz="3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5. А 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Темы рефератов, сообщений (домашнее задание)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1.ОКРОШКИ.</a:t>
            </a:r>
          </a:p>
          <a:p>
            <a:r>
              <a:rPr lang="ru-RU" dirty="0" smtClean="0"/>
              <a:t>2.СУПЫ-ВОСХИТИТЕЛЬНЫЙ  АРОМАТ НАСЫЩЕННЫЙ  ВКУС  И  ИЗУМИТЕЛЬНЫЙ  ЦВЕТ.</a:t>
            </a:r>
          </a:p>
          <a:p>
            <a:r>
              <a:rPr lang="ru-RU" dirty="0" smtClean="0"/>
              <a:t>3.КАК УКРАСИТЬ   СУП?</a:t>
            </a:r>
          </a:p>
          <a:p>
            <a:r>
              <a:rPr lang="ru-RU" dirty="0" smtClean="0"/>
              <a:t>4.БУЛЬОН  ГЛАЗАМИ  ХИМИКА.</a:t>
            </a:r>
          </a:p>
          <a:p>
            <a:r>
              <a:rPr lang="ru-RU" dirty="0" smtClean="0"/>
              <a:t>5.РУССКИЕ  ЩИ.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357166"/>
            <a:ext cx="8229600" cy="70963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Кулинарный диктант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2844" y="1357298"/>
          <a:ext cx="8858312" cy="52149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29156"/>
                <a:gridCol w="4429156"/>
              </a:tblGrid>
              <a:tr h="5214974">
                <a:tc>
                  <a:txBody>
                    <a:bodyPr/>
                    <a:lstStyle/>
                    <a:p>
                      <a:pPr algn="ctr"/>
                      <a:r>
                        <a:rPr kumimoji="0" lang="ru-RU" sz="2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 вариант </a:t>
                      </a:r>
                    </a:p>
                    <a:p>
                      <a:r>
                        <a:rPr kumimoji="0" lang="ru-RU" sz="2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1.  Бульон - это суп?                                                                                                             </a:t>
                      </a:r>
                    </a:p>
                    <a:p>
                      <a:r>
                        <a:rPr kumimoji="0" lang="ru-RU" sz="2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2. Какой цех используют для  приготовления супов?                                                                                                                                                    </a:t>
                      </a:r>
                    </a:p>
                    <a:p>
                      <a:r>
                        <a:rPr kumimoji="0" lang="ru-RU" sz="2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3. Как первоначально называли  жидкие супы?                                                                                                                                             </a:t>
                      </a:r>
                    </a:p>
                    <a:p>
                      <a:r>
                        <a:rPr kumimoji="0" lang="ru-RU" sz="2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4.Супы относят к …….блюдам.                                                                                                                                                  </a:t>
                      </a:r>
                    </a:p>
                    <a:p>
                      <a:r>
                        <a:rPr kumimoji="0" lang="ru-RU" sz="2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5. Перечислите виды бульонов?</a:t>
                      </a:r>
                    </a:p>
                    <a:p>
                      <a:endParaRPr lang="ru-RU" sz="2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 вариант</a:t>
                      </a:r>
                    </a:p>
                    <a:p>
                      <a:r>
                        <a:rPr kumimoji="0" lang="ru-RU" sz="2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1.Суп состоит из двух частей…………</a:t>
                      </a:r>
                    </a:p>
                    <a:p>
                      <a:r>
                        <a:rPr kumimoji="0" lang="ru-RU" sz="2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2.Супы возбуждают аппетит и   способствуют лучшему усвоению пищи.                                                                                                                                                               3.Вкусовые качества бульона зависят  от вида продукта?                                                                                                                      </a:t>
                      </a:r>
                    </a:p>
                    <a:p>
                      <a:r>
                        <a:rPr kumimoji="0" lang="ru-RU" sz="2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4.Концентрация нормального бульона   1 кг продукта - 4л воды, а концентрированного?                                                                                                                                             5.Что ухудшает вкусовые и ароматические качества    бульона? </a:t>
                      </a:r>
                      <a:endParaRPr lang="ru-RU" sz="2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1033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b="1" dirty="0" smtClean="0"/>
              <a:t>Эталон ответов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1148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0" lang="ru-RU" sz="2400" b="1" kern="1200" dirty="0" smtClean="0"/>
                        <a:t>1 вариант</a:t>
                      </a:r>
                    </a:p>
                    <a:p>
                      <a:r>
                        <a:rPr kumimoji="0" lang="ru-RU" sz="2400" b="1" kern="1200" dirty="0" smtClean="0"/>
                        <a:t> </a:t>
                      </a:r>
                    </a:p>
                    <a:p>
                      <a:r>
                        <a:rPr kumimoji="0" lang="ru-RU" sz="2400" b="1" kern="1200" dirty="0" smtClean="0"/>
                        <a:t>1. Нет.</a:t>
                      </a:r>
                    </a:p>
                    <a:p>
                      <a:r>
                        <a:rPr kumimoji="0" lang="ru-RU" sz="2400" b="1" kern="1200" dirty="0" smtClean="0"/>
                        <a:t>2. Горячие - в суповом                                                                                                                                                                           холодные -в холодном.</a:t>
                      </a:r>
                    </a:p>
                    <a:p>
                      <a:r>
                        <a:rPr kumimoji="0" lang="ru-RU" sz="2400" b="1" kern="1200" dirty="0" smtClean="0"/>
                        <a:t>3. Похлёбками.</a:t>
                      </a:r>
                    </a:p>
                    <a:p>
                      <a:r>
                        <a:rPr kumimoji="0" lang="ru-RU" sz="2400" b="1" kern="1200" dirty="0" smtClean="0"/>
                        <a:t>4. Первым.</a:t>
                      </a:r>
                    </a:p>
                    <a:p>
                      <a:r>
                        <a:rPr kumimoji="0" lang="ru-RU" sz="2400" b="1" kern="1200" dirty="0" smtClean="0"/>
                        <a:t>5. Костный, мясокостный,                                                                                                                                                                            рыбный, из птицы, грибной отвар.</a:t>
                      </a:r>
                    </a:p>
                    <a:p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kern="1200" dirty="0" smtClean="0"/>
                        <a:t>2 вариант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2400" b="1" kern="1200" dirty="0" smtClean="0"/>
                    </a:p>
                    <a:p>
                      <a:r>
                        <a:rPr kumimoji="0" lang="ru-RU" sz="2400" b="1" kern="1200" dirty="0" smtClean="0"/>
                        <a:t>1. Жидкой (основы) и плотной (гарнир)</a:t>
                      </a:r>
                    </a:p>
                    <a:p>
                      <a:r>
                        <a:rPr kumimoji="0" lang="ru-RU" sz="2400" b="1" kern="1200" dirty="0" smtClean="0"/>
                        <a:t>2. Да.</a:t>
                      </a:r>
                    </a:p>
                    <a:p>
                      <a:r>
                        <a:rPr kumimoji="0" lang="ru-RU" sz="2400" b="1" kern="1200" dirty="0" smtClean="0"/>
                        <a:t>3. Нет.</a:t>
                      </a:r>
                    </a:p>
                    <a:p>
                      <a:r>
                        <a:rPr kumimoji="0" lang="ru-RU" sz="2400" b="1" kern="1200" dirty="0" smtClean="0"/>
                        <a:t>4. 1 кг продукта -1,25л воды    </a:t>
                      </a:r>
                    </a:p>
                    <a:p>
                      <a:r>
                        <a:rPr kumimoji="0" lang="ru-RU" sz="2400" b="1" kern="1200" dirty="0" smtClean="0"/>
                        <a:t>5. Длительная варка.</a:t>
                      </a:r>
                    </a:p>
                    <a:p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71438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Схема классификации супов</a:t>
            </a:r>
            <a:endParaRPr lang="ru-RU" dirty="0"/>
          </a:p>
        </p:txBody>
      </p:sp>
      <p:cxnSp>
        <p:nvCxnSpPr>
          <p:cNvPr id="6" name="Прямая со стрелкой 5"/>
          <p:cNvCxnSpPr/>
          <p:nvPr/>
        </p:nvCxnSpPr>
        <p:spPr>
          <a:xfrm rot="10800000" flipV="1">
            <a:off x="1643042" y="1000108"/>
            <a:ext cx="714380" cy="5715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>
            <a:stCxn id="4" idx="2"/>
          </p:cNvCxnSpPr>
          <p:nvPr/>
        </p:nvCxnSpPr>
        <p:spPr>
          <a:xfrm rot="5400000">
            <a:off x="4286248" y="1285860"/>
            <a:ext cx="57150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6715140" y="1000108"/>
            <a:ext cx="1000132" cy="5715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7" name="Содержимое 16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85089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По температуре подачи</a:t>
                      </a:r>
                    </a:p>
                    <a:p>
                      <a:endParaRPr lang="ru-RU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По способу приготовления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По жидкой основе</a:t>
                      </a:r>
                    </a:p>
                    <a:p>
                      <a:endParaRPr lang="ru-RU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71438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Схема классификации супов</a:t>
            </a:r>
            <a:endParaRPr lang="ru-RU" dirty="0"/>
          </a:p>
        </p:txBody>
      </p:sp>
      <p:cxnSp>
        <p:nvCxnSpPr>
          <p:cNvPr id="6" name="Прямая со стрелкой 5"/>
          <p:cNvCxnSpPr/>
          <p:nvPr/>
        </p:nvCxnSpPr>
        <p:spPr>
          <a:xfrm rot="10800000" flipV="1">
            <a:off x="1643042" y="1000108"/>
            <a:ext cx="714380" cy="5715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>
            <a:stCxn id="4" idx="2"/>
          </p:cNvCxnSpPr>
          <p:nvPr/>
        </p:nvCxnSpPr>
        <p:spPr>
          <a:xfrm rot="5400000">
            <a:off x="4286248" y="1285860"/>
            <a:ext cx="57150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6715140" y="1000108"/>
            <a:ext cx="1000132" cy="5715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7" name="Содержимое 16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85089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По температуре подачи</a:t>
                      </a:r>
                    </a:p>
                    <a:p>
                      <a:endParaRPr lang="ru-RU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По способу приготовления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По жидкой основе</a:t>
                      </a:r>
                    </a:p>
                    <a:p>
                      <a:endParaRPr lang="ru-RU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ru-RU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1.Горячие </a:t>
                      </a:r>
                      <a:endParaRPr kumimoji="0" lang="ru-RU" sz="2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(не ниже 75</a:t>
                      </a:r>
                      <a:r>
                        <a:rPr kumimoji="0" lang="ru-RU" sz="2400" b="1" kern="1200" baseline="30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r>
                        <a:rPr kumimoji="0" lang="en-US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</a:t>
                      </a:r>
                      <a:r>
                        <a:rPr kumimoji="0" lang="ru-RU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)</a:t>
                      </a:r>
                      <a:endParaRPr kumimoji="0" lang="ru-RU" sz="2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2.Холодные </a:t>
                      </a:r>
                      <a:endParaRPr kumimoji="0" lang="ru-RU" sz="2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(не выше 14</a:t>
                      </a:r>
                      <a:r>
                        <a:rPr kumimoji="0" lang="ru-RU" sz="2400" b="1" kern="1200" baseline="30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r>
                        <a:rPr kumimoji="0" lang="ru-RU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 )</a:t>
                      </a:r>
                      <a:endParaRPr kumimoji="0" lang="ru-RU" sz="2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1.Заправочные</a:t>
                      </a:r>
                      <a:endParaRPr kumimoji="0" lang="ru-RU" sz="2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2.Прозрачные</a:t>
                      </a:r>
                      <a:endParaRPr kumimoji="0" lang="ru-RU" sz="2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3.Пюреобразные</a:t>
                      </a:r>
                      <a:endParaRPr kumimoji="0" lang="ru-RU" sz="2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4.Разные</a:t>
                      </a:r>
                      <a:endParaRPr kumimoji="0" lang="ru-RU" sz="2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1.На бульонах</a:t>
                      </a:r>
                      <a:endParaRPr kumimoji="0" lang="ru-RU" sz="2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2.Овощных и крупяных отварах</a:t>
                      </a:r>
                      <a:endParaRPr kumimoji="0" lang="ru-RU" sz="2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3.Молоке</a:t>
                      </a:r>
                      <a:endParaRPr kumimoji="0" lang="ru-RU" sz="2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4.Хлебном квасе</a:t>
                      </a:r>
                      <a:endParaRPr kumimoji="0" lang="ru-RU" sz="2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5.Кисломолочных продуктах</a:t>
                      </a:r>
                      <a:endParaRPr kumimoji="0" lang="ru-RU" sz="2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Механическая обработка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28596" y="1935163"/>
          <a:ext cx="8258204" cy="39227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29102"/>
                <a:gridCol w="4129102"/>
              </a:tblGrid>
              <a:tr h="653788"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Операции обработки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Наименования продуктов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53788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Перебрать</a:t>
                      </a:r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53788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Промыть</a:t>
                      </a:r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53788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Замочить</a:t>
                      </a:r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53788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Просеять</a:t>
                      </a:r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53788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Нарезать</a:t>
                      </a:r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Механическая обработка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14282" y="1935162"/>
          <a:ext cx="8472518" cy="37798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36259"/>
                <a:gridCol w="4236259"/>
              </a:tblGrid>
              <a:tr h="561974"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Операции обработки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Наименования продуктов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61974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Перебрать</a:t>
                      </a:r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Крупы, макаронные изделия, овощи.</a:t>
                      </a:r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969983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Промыть</a:t>
                      </a:r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Св. овощи, крупы, бобовые, мясо, рыбу, квашенную капусту.</a:t>
                      </a:r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61974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Замочить</a:t>
                      </a:r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Бобовые.</a:t>
                      </a:r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61974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Просеять</a:t>
                      </a:r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Муку, крупы.</a:t>
                      </a:r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61974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Нарезать</a:t>
                      </a:r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Брусочки, дольки, соломка, кубики.</a:t>
                      </a:r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Тепловая обработка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85720" y="1935161"/>
          <a:ext cx="8401080" cy="34941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00540"/>
                <a:gridCol w="4200540"/>
              </a:tblGrid>
              <a:tr h="736594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Способы тепловой обработки.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Наименование продуктов</a:t>
                      </a:r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89377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Варка</a:t>
                      </a:r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89377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Припускание</a:t>
                      </a:r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89377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Тушение</a:t>
                      </a:r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89377">
                <a:tc>
                  <a:txBody>
                    <a:bodyPr/>
                    <a:lstStyle/>
                    <a:p>
                      <a:r>
                        <a:rPr kumimoji="0" lang="ru-RU" sz="1800" kern="120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Пассерование</a:t>
                      </a:r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Тепловая обработка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85720" y="1935161"/>
          <a:ext cx="8401080" cy="34941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00540"/>
                <a:gridCol w="4200540"/>
              </a:tblGrid>
              <a:tr h="736594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Способы тепловой обработки.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Наименование продуктов</a:t>
                      </a:r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89377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Варка</a:t>
                      </a:r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Картофель, свекла, крупы, мясо, рыба.</a:t>
                      </a:r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89377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Припускание</a:t>
                      </a:r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Солёные огурцы.</a:t>
                      </a:r>
                    </a:p>
                    <a:p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89377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Тушение</a:t>
                      </a:r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Квашеная капуста, свекла.</a:t>
                      </a:r>
                    </a:p>
                    <a:p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89377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Пассерование</a:t>
                      </a:r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Томатное пюре, лук, морковь, мука.</a:t>
                      </a:r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41</TotalTime>
  <Words>370</Words>
  <PresentationFormat>Экран (4:3)</PresentationFormat>
  <Paragraphs>120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Тема урока:   «Заправочные супы»</vt:lpstr>
      <vt:lpstr>Кулинарный диктант</vt:lpstr>
      <vt:lpstr>Эталон ответов</vt:lpstr>
      <vt:lpstr>Схема классификации супов</vt:lpstr>
      <vt:lpstr>Схема классификации супов</vt:lpstr>
      <vt:lpstr>Механическая обработка</vt:lpstr>
      <vt:lpstr>Механическая обработка</vt:lpstr>
      <vt:lpstr>Тепловая обработка</vt:lpstr>
      <vt:lpstr>Тепловая обработка</vt:lpstr>
      <vt:lpstr>Общие правила варки супов</vt:lpstr>
      <vt:lpstr>Эталон ответов.</vt:lpstr>
      <vt:lpstr>Темы рефератов, сообщений (домашнее задание)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урока:   «Заправочные супы»</dc:title>
  <cp:lastModifiedBy>QX</cp:lastModifiedBy>
  <cp:revision>8</cp:revision>
  <dcterms:modified xsi:type="dcterms:W3CDTF">2011-12-21T01:14:22Z</dcterms:modified>
</cp:coreProperties>
</file>