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71" r:id="rId5"/>
    <p:sldId id="259" r:id="rId6"/>
    <p:sldId id="260" r:id="rId7"/>
    <p:sldId id="261" r:id="rId8"/>
    <p:sldId id="262" r:id="rId9"/>
    <p:sldId id="264" r:id="rId10"/>
    <p:sldId id="263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ru.wikipedia.org/wiki/%D0%9D%D0%B5%D0%BC%D0%B5%D1%86%D0%BA%D0%B8%D0%B9_%D1%8F%D0%B7%D1%8B%D0%BA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2348880"/>
            <a:ext cx="6480720" cy="1224136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00B050"/>
                </a:solidFill>
                <a:latin typeface="yandex-sans"/>
                <a:ea typeface="Calibri"/>
                <a:cs typeface="Times New Roman"/>
              </a:rPr>
              <a:t>Развитие навыков артикуляции и интонации при обучении игре на аккордеоне.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908720"/>
            <a:ext cx="7175351" cy="1793167"/>
          </a:xfrm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Открытый урок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05683" y="3861048"/>
            <a:ext cx="302433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Преподаватель:</a:t>
            </a:r>
          </a:p>
          <a:p>
            <a:r>
              <a:rPr lang="ru-RU" dirty="0" smtClean="0"/>
              <a:t>Е.А. Киселева</a:t>
            </a:r>
            <a:r>
              <a:rPr lang="ru-RU" dirty="0"/>
              <a:t>,</a:t>
            </a:r>
            <a:r>
              <a:rPr lang="ru-RU" dirty="0" smtClean="0"/>
              <a:t> </a:t>
            </a:r>
          </a:p>
          <a:p>
            <a:r>
              <a:rPr lang="ru-RU" dirty="0" smtClean="0"/>
              <a:t>Класс аккордеона</a:t>
            </a:r>
          </a:p>
          <a:p>
            <a:r>
              <a:rPr lang="ru-RU" dirty="0" smtClean="0"/>
              <a:t>МБДОУ МГЛ </a:t>
            </a:r>
            <a:r>
              <a:rPr lang="ru-RU" dirty="0" err="1" smtClean="0"/>
              <a:t>им.Д.Аюшеева</a:t>
            </a:r>
            <a:r>
              <a:rPr lang="ru-RU" dirty="0" smtClean="0"/>
              <a:t> </a:t>
            </a:r>
            <a:r>
              <a:rPr lang="ru-RU" dirty="0" err="1" smtClean="0"/>
              <a:t>г.Улан</a:t>
            </a:r>
            <a:r>
              <a:rPr lang="ru-RU" dirty="0" smtClean="0"/>
              <a:t>-Удэ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99161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3284984"/>
            <a:ext cx="7567813" cy="3776632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ru-RU" sz="2800" b="0" dirty="0" smtClean="0">
                <a:solidFill>
                  <a:srgbClr val="000000"/>
                </a:solidFill>
                <a:effectLst/>
                <a:latin typeface="Times New Roman"/>
              </a:rPr>
              <a:t>Постепенно </a:t>
            </a:r>
            <a:r>
              <a:rPr lang="ru-RU" sz="2800" b="0" dirty="0">
                <a:solidFill>
                  <a:srgbClr val="000000"/>
                </a:solidFill>
                <a:effectLst/>
                <a:latin typeface="Times New Roman"/>
              </a:rPr>
              <a:t>в ХХ веке </a:t>
            </a:r>
            <a:r>
              <a:rPr lang="ru-RU" sz="2800" b="0" dirty="0">
                <a:solidFill>
                  <a:schemeClr val="bg2">
                    <a:lumMod val="50000"/>
                  </a:schemeClr>
                </a:solidFill>
                <a:effectLst/>
                <a:latin typeface="Times New Roman"/>
              </a:rPr>
              <a:t>мюзет (волынка) </a:t>
            </a:r>
            <a:r>
              <a:rPr lang="ru-RU" sz="2800" b="0" dirty="0">
                <a:solidFill>
                  <a:srgbClr val="000000"/>
                </a:solidFill>
                <a:effectLst/>
                <a:latin typeface="Times New Roman"/>
              </a:rPr>
              <a:t>уступил свое место </a:t>
            </a:r>
            <a:r>
              <a:rPr lang="ru-RU" sz="2800" b="0" dirty="0" smtClean="0">
                <a:solidFill>
                  <a:schemeClr val="accent5">
                    <a:lumMod val="50000"/>
                  </a:schemeClr>
                </a:solidFill>
                <a:effectLst/>
                <a:latin typeface="Times New Roman"/>
              </a:rPr>
              <a:t>аккордеону.</a:t>
            </a:r>
            <a:br>
              <a:rPr lang="ru-RU" sz="2800" b="0" dirty="0" smtClean="0">
                <a:solidFill>
                  <a:schemeClr val="accent5">
                    <a:lumMod val="50000"/>
                  </a:schemeClr>
                </a:solidFill>
                <a:effectLst/>
                <a:latin typeface="Times New Roman"/>
              </a:rPr>
            </a:br>
            <a:r>
              <a:rPr lang="ru-RU" sz="2800" b="0" dirty="0">
                <a:solidFill>
                  <a:schemeClr val="accent5">
                    <a:lumMod val="50000"/>
                  </a:schemeClr>
                </a:solidFill>
                <a:effectLst/>
                <a:latin typeface="Times New Roman"/>
              </a:rPr>
              <a:t/>
            </a:r>
            <a:br>
              <a:rPr lang="ru-RU" sz="2800" b="0" dirty="0">
                <a:solidFill>
                  <a:schemeClr val="accent5">
                    <a:lumMod val="50000"/>
                  </a:schemeClr>
                </a:solidFill>
                <a:effectLst/>
                <a:latin typeface="Times New Roman"/>
              </a:rPr>
            </a:br>
            <a:r>
              <a:rPr lang="ru-RU" sz="2800" b="0" dirty="0" smtClean="0">
                <a:solidFill>
                  <a:srgbClr val="000000"/>
                </a:solidFill>
                <a:effectLst/>
                <a:latin typeface="Times New Roman"/>
              </a:rPr>
              <a:t>Балы </a:t>
            </a:r>
            <a:r>
              <a:rPr lang="ru-RU" sz="2800" b="0" dirty="0">
                <a:solidFill>
                  <a:srgbClr val="000000"/>
                </a:solidFill>
                <a:effectLst/>
                <a:latin typeface="Times New Roman"/>
              </a:rPr>
              <a:t>мюзет имели большой успех в «Безумные годы» (1900-1914), но уже к концу Первой мировой войны жанр мюзет приобрел ту форму, в которой известен и поныне</a:t>
            </a:r>
            <a:r>
              <a:rPr lang="ru-RU" sz="3200" b="0" dirty="0" smtClean="0">
                <a:solidFill>
                  <a:srgbClr val="000000"/>
                </a:solidFill>
                <a:effectLst/>
                <a:latin typeface="Times New Roman"/>
              </a:rPr>
              <a:t>.</a:t>
            </a:r>
            <a:br>
              <a:rPr lang="ru-RU" sz="3200" b="0" dirty="0" smtClean="0">
                <a:solidFill>
                  <a:srgbClr val="000000"/>
                </a:solidFill>
                <a:effectLst/>
                <a:latin typeface="Times New Roman"/>
              </a:rPr>
            </a:br>
            <a:r>
              <a:rPr lang="ru-RU" sz="3200" b="0" dirty="0" smtClean="0">
                <a:solidFill>
                  <a:srgbClr val="000000"/>
                </a:solidFill>
                <a:effectLst/>
                <a:latin typeface="Times New Roman"/>
              </a:rPr>
              <a:t/>
            </a:r>
            <a:br>
              <a:rPr lang="ru-RU" sz="3200" b="0" dirty="0" smtClean="0">
                <a:solidFill>
                  <a:srgbClr val="000000"/>
                </a:solidFill>
                <a:effectLst/>
                <a:latin typeface="Times New Roman"/>
              </a:rPr>
            </a:br>
            <a:r>
              <a:rPr lang="ru-RU" sz="3200" b="0" dirty="0">
                <a:solidFill>
                  <a:srgbClr val="000000"/>
                </a:solidFill>
                <a:effectLst/>
                <a:latin typeface="Times New Roman"/>
              </a:rPr>
              <a:t/>
            </a:r>
            <a:br>
              <a:rPr lang="ru-RU" sz="3200" b="0" dirty="0">
                <a:solidFill>
                  <a:srgbClr val="000000"/>
                </a:solidFill>
                <a:effectLst/>
                <a:latin typeface="Times New Roman"/>
              </a:rPr>
            </a:br>
            <a:r>
              <a:rPr lang="ru-RU" sz="3200" b="0" dirty="0">
                <a:solidFill>
                  <a:srgbClr val="000000"/>
                </a:solidFill>
                <a:effectLst/>
                <a:latin typeface="Times New Roman"/>
              </a:rPr>
              <a:t/>
            </a:r>
            <a:br>
              <a:rPr lang="ru-RU" sz="3200" b="0" dirty="0">
                <a:solidFill>
                  <a:srgbClr val="000000"/>
                </a:solidFill>
                <a:effectLst/>
                <a:latin typeface="Times New Roman"/>
              </a:rPr>
            </a:br>
            <a:r>
              <a:rPr lang="ru-RU" sz="3200" dirty="0" smtClean="0">
                <a:solidFill>
                  <a:srgbClr val="00B0F0"/>
                </a:solidFill>
                <a:effectLst/>
              </a:rPr>
              <a:t/>
            </a:r>
            <a:br>
              <a:rPr lang="ru-RU" sz="3200" dirty="0" smtClean="0">
                <a:solidFill>
                  <a:srgbClr val="00B0F0"/>
                </a:solidFill>
                <a:effectLst/>
              </a:rPr>
            </a:br>
            <a:r>
              <a:rPr lang="ru-RU" sz="3200" dirty="0">
                <a:solidFill>
                  <a:srgbClr val="00B0F0"/>
                </a:solidFill>
                <a:effectLst/>
              </a:rPr>
              <a:t/>
            </a:r>
            <a:br>
              <a:rPr lang="ru-RU" sz="3200" dirty="0">
                <a:solidFill>
                  <a:srgbClr val="00B0F0"/>
                </a:solidFill>
                <a:effectLst/>
              </a:rPr>
            </a:b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077072"/>
            <a:ext cx="3672408" cy="2561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067944" y="4221088"/>
            <a:ext cx="468052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dirty="0">
                <a:solidFill>
                  <a:srgbClr val="000000"/>
                </a:solidFill>
                <a:latin typeface="Times New Roman"/>
                <a:ea typeface="+mj-ea"/>
                <a:cs typeface="+mj-cs"/>
              </a:rPr>
              <a:t>Появились новые </a:t>
            </a:r>
            <a:r>
              <a:rPr lang="ru-RU" sz="3200" dirty="0" smtClean="0">
                <a:solidFill>
                  <a:srgbClr val="000000"/>
                </a:solidFill>
                <a:latin typeface="Times New Roman"/>
                <a:ea typeface="+mj-ea"/>
                <a:cs typeface="+mj-cs"/>
              </a:rPr>
              <a:t>танцы: </a:t>
            </a:r>
            <a:r>
              <a:rPr lang="ru-RU" sz="3200" dirty="0">
                <a:solidFill>
                  <a:srgbClr val="B4DCFA">
                    <a:lumMod val="50000"/>
                  </a:srgbClr>
                </a:solidFill>
                <a:latin typeface="Times New Roman"/>
                <a:ea typeface="+mj-ea"/>
                <a:cs typeface="+mj-cs"/>
              </a:rPr>
              <a:t>вальс-мюзет, </a:t>
            </a:r>
            <a:r>
              <a:rPr lang="ru-RU" sz="3200" dirty="0" err="1">
                <a:solidFill>
                  <a:srgbClr val="000000"/>
                </a:solidFill>
                <a:latin typeface="Times New Roman"/>
                <a:ea typeface="+mj-ea"/>
                <a:cs typeface="+mj-cs"/>
              </a:rPr>
              <a:t>ява</a:t>
            </a:r>
            <a:r>
              <a:rPr lang="ru-RU" sz="3200" dirty="0">
                <a:solidFill>
                  <a:srgbClr val="000000"/>
                </a:solidFill>
                <a:latin typeface="Times New Roman"/>
                <a:ea typeface="+mj-ea"/>
                <a:cs typeface="+mj-cs"/>
              </a:rPr>
              <a:t> (</a:t>
            </a:r>
            <a:r>
              <a:rPr lang="ru-RU" sz="3200" dirty="0" err="1">
                <a:solidFill>
                  <a:srgbClr val="000000"/>
                </a:solidFill>
                <a:latin typeface="Times New Roman"/>
                <a:ea typeface="+mj-ea"/>
                <a:cs typeface="+mj-cs"/>
              </a:rPr>
              <a:t>жава</a:t>
            </a:r>
            <a:r>
              <a:rPr lang="ru-RU" sz="3200" dirty="0">
                <a:solidFill>
                  <a:srgbClr val="000000"/>
                </a:solidFill>
                <a:latin typeface="Times New Roman"/>
                <a:ea typeface="+mj-ea"/>
                <a:cs typeface="+mj-cs"/>
              </a:rPr>
              <a:t>), </a:t>
            </a:r>
            <a:r>
              <a:rPr lang="ru-RU" sz="3200" dirty="0" err="1">
                <a:solidFill>
                  <a:srgbClr val="000000"/>
                </a:solidFill>
                <a:latin typeface="Times New Roman"/>
                <a:ea typeface="+mj-ea"/>
                <a:cs typeface="+mj-cs"/>
              </a:rPr>
              <a:t>пасодобль</a:t>
            </a:r>
            <a:r>
              <a:rPr lang="ru-RU" sz="3200" dirty="0">
                <a:solidFill>
                  <a:srgbClr val="000000"/>
                </a:solidFill>
                <a:latin typeface="Times New Roman"/>
                <a:ea typeface="+mj-ea"/>
                <a:cs typeface="+mj-cs"/>
              </a:rPr>
              <a:t>, фокстрот.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7704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404664"/>
            <a:ext cx="756084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000000"/>
                </a:solidFill>
                <a:latin typeface="Times New Roman"/>
                <a:ea typeface="+mj-ea"/>
                <a:cs typeface="+mj-cs"/>
              </a:rPr>
              <a:t>Традиционные танцы сменились современными ритмами. Мюзет стал отождествляться с музыкой цыган и </a:t>
            </a:r>
            <a:r>
              <a:rPr lang="ru-RU" sz="3200" dirty="0" err="1">
                <a:solidFill>
                  <a:srgbClr val="000000"/>
                </a:solidFill>
                <a:latin typeface="Times New Roman"/>
                <a:ea typeface="+mj-ea"/>
                <a:cs typeface="+mj-cs"/>
              </a:rPr>
              <a:t>манушей</a:t>
            </a:r>
            <a:r>
              <a:rPr lang="ru-RU" sz="3200" dirty="0">
                <a:solidFill>
                  <a:srgbClr val="000000"/>
                </a:solidFill>
                <a:latin typeface="Times New Roman"/>
                <a:ea typeface="+mj-ea"/>
                <a:cs typeface="+mj-cs"/>
              </a:rPr>
              <a:t>, гитары начали аккомпанировать аккордеону.</a:t>
            </a:r>
            <a:br>
              <a:rPr lang="ru-RU" sz="3200" dirty="0">
                <a:solidFill>
                  <a:srgbClr val="000000"/>
                </a:solidFill>
                <a:latin typeface="Times New Roman"/>
                <a:ea typeface="+mj-ea"/>
                <a:cs typeface="+mj-cs"/>
              </a:rPr>
            </a:br>
            <a:r>
              <a:rPr lang="ru-RU" sz="3200" dirty="0">
                <a:solidFill>
                  <a:srgbClr val="000000"/>
                </a:solidFill>
                <a:latin typeface="Times New Roman"/>
                <a:ea typeface="+mj-ea"/>
                <a:cs typeface="+mj-cs"/>
              </a:rPr>
              <a:t>Появились аккордеонисты-виртуозы. Одними из самых известных были </a:t>
            </a:r>
            <a:r>
              <a:rPr lang="ru-RU" sz="3200" dirty="0">
                <a:solidFill>
                  <a:srgbClr val="00B0F0"/>
                </a:solidFill>
                <a:latin typeface="Times New Roman"/>
                <a:ea typeface="+mj-ea"/>
                <a:cs typeface="+mj-cs"/>
              </a:rPr>
              <a:t>Жозеф Коломбо,</a:t>
            </a:r>
            <a:r>
              <a:rPr lang="ru-RU" sz="3200" dirty="0">
                <a:solidFill>
                  <a:srgbClr val="000000"/>
                </a:solidFill>
                <a:latin typeface="Times New Roman"/>
                <a:ea typeface="+mj-ea"/>
                <a:cs typeface="+mj-cs"/>
              </a:rPr>
              <a:t> Эмиль Каррара, Герино (цыган, которому аккомпанировал сам </a:t>
            </a:r>
            <a:r>
              <a:rPr lang="ru-RU" sz="3200" dirty="0" err="1">
                <a:solidFill>
                  <a:srgbClr val="000000"/>
                </a:solidFill>
                <a:latin typeface="Times New Roman"/>
                <a:ea typeface="+mj-ea"/>
                <a:cs typeface="+mj-cs"/>
              </a:rPr>
              <a:t>Джанго</a:t>
            </a:r>
            <a:r>
              <a:rPr lang="ru-RU" sz="3200" dirty="0">
                <a:solidFill>
                  <a:srgbClr val="000000"/>
                </a:solidFill>
                <a:latin typeface="Times New Roman"/>
                <a:ea typeface="+mj-ea"/>
                <a:cs typeface="+mj-cs"/>
              </a:rPr>
              <a:t> </a:t>
            </a:r>
            <a:r>
              <a:rPr lang="ru-RU" sz="3200" dirty="0" err="1">
                <a:solidFill>
                  <a:srgbClr val="000000"/>
                </a:solidFill>
                <a:latin typeface="Times New Roman"/>
                <a:ea typeface="+mj-ea"/>
                <a:cs typeface="+mj-cs"/>
              </a:rPr>
              <a:t>Рейнхард</a:t>
            </a:r>
            <a:r>
              <a:rPr lang="ru-RU" sz="3200" dirty="0">
                <a:solidFill>
                  <a:srgbClr val="000000"/>
                </a:solidFill>
                <a:latin typeface="Times New Roman"/>
                <a:ea typeface="+mj-ea"/>
                <a:cs typeface="+mj-cs"/>
              </a:rPr>
              <a:t>), Адольф </a:t>
            </a:r>
            <a:r>
              <a:rPr lang="ru-RU" sz="3200" dirty="0" err="1">
                <a:solidFill>
                  <a:srgbClr val="000000"/>
                </a:solidFill>
                <a:latin typeface="Times New Roman"/>
                <a:ea typeface="+mj-ea"/>
                <a:cs typeface="+mj-cs"/>
              </a:rPr>
              <a:t>Депранс</a:t>
            </a:r>
            <a:r>
              <a:rPr lang="ru-RU" sz="3200" dirty="0">
                <a:solidFill>
                  <a:srgbClr val="000000"/>
                </a:solidFill>
                <a:latin typeface="Times New Roman"/>
                <a:ea typeface="+mj-ea"/>
                <a:cs typeface="+mj-cs"/>
              </a:rPr>
              <a:t>, Винсент </a:t>
            </a:r>
            <a:r>
              <a:rPr lang="ru-RU" sz="3200" dirty="0" err="1" smtClean="0">
                <a:solidFill>
                  <a:srgbClr val="000000"/>
                </a:solidFill>
                <a:latin typeface="Times New Roman"/>
                <a:ea typeface="+mj-ea"/>
                <a:cs typeface="+mj-cs"/>
              </a:rPr>
              <a:t>Марсо</a:t>
            </a:r>
            <a:r>
              <a:rPr lang="ru-RU" sz="3200" dirty="0" smtClean="0">
                <a:solidFill>
                  <a:srgbClr val="000000"/>
                </a:solidFill>
                <a:latin typeface="Times New Roman"/>
                <a:ea typeface="+mj-ea"/>
                <a:cs typeface="+mj-cs"/>
              </a:rPr>
              <a:t>, 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Гус </a:t>
            </a:r>
            <a:r>
              <a:rPr lang="ru-RU" sz="2400" dirty="0" err="1">
                <a:solidFill>
                  <a:srgbClr val="000000"/>
                </a:solidFill>
                <a:latin typeface="Times New Roman"/>
              </a:rPr>
              <a:t>Визёр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, </a:t>
            </a:r>
            <a:r>
              <a:rPr lang="ru-RU" sz="2800" dirty="0">
                <a:solidFill>
                  <a:srgbClr val="00B0F0"/>
                </a:solidFill>
                <a:latin typeface="Times New Roman"/>
              </a:rPr>
              <a:t>Тони Мурена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2049378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889844"/>
            <a:ext cx="734481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000000"/>
                </a:solidFill>
                <a:latin typeface="Times New Roman"/>
              </a:rPr>
              <a:t>В течение 1930-х годов некоторые «монстры» начали давать свои первые балы: Гус </a:t>
            </a:r>
            <a:r>
              <a:rPr lang="ru-RU" sz="2400" dirty="0" err="1">
                <a:solidFill>
                  <a:srgbClr val="000000"/>
                </a:solidFill>
                <a:latin typeface="Times New Roman"/>
              </a:rPr>
              <a:t>Визёр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, </a:t>
            </a:r>
            <a:r>
              <a:rPr lang="ru-RU" sz="2400" dirty="0">
                <a:solidFill>
                  <a:srgbClr val="00B0F0"/>
                </a:solidFill>
                <a:latin typeface="Times New Roman"/>
              </a:rPr>
              <a:t>Тони Мурена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, которые исполняли свинг и в дальнейшем сделали себе карьеру в джазе, и </a:t>
            </a:r>
            <a:r>
              <a:rPr lang="ru-RU" sz="2400" dirty="0" err="1">
                <a:solidFill>
                  <a:srgbClr val="000000"/>
                </a:solidFill>
                <a:latin typeface="Times New Roman"/>
              </a:rPr>
              <a:t>Медар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 Ферреро, музыкант, также весьма почитаемый как великий педагог.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rgbClr val="000000"/>
                </a:solidFill>
                <a:latin typeface="Times New Roman"/>
              </a:rPr>
              <a:t>После 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1945 года усилилось влияние американской культуры, появились новые инструменты: банджо, фортепиано, контрабас. Вальс стал эмблемой жанра мюзет. Это сделало музыку мюзет популярной, наполняющей новой радостью жизнь освобожденных французов.</a:t>
            </a:r>
          </a:p>
          <a:p>
            <a:pPr algn="just"/>
            <a:r>
              <a:rPr lang="ru-RU" sz="2400" dirty="0">
                <a:solidFill>
                  <a:srgbClr val="000000"/>
                </a:solidFill>
                <a:latin typeface="Times New Roman"/>
              </a:rPr>
              <a:t>В течение этого периода самые известные аккордеонисты получали громкие 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/>
              </a:rPr>
              <a:t>звания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Times New Roman"/>
              </a:rPr>
              <a:t>Принцев, Королей, Звезд</a:t>
            </a:r>
            <a:endParaRPr lang="ru-RU" sz="2400" b="0" i="0" dirty="0">
              <a:solidFill>
                <a:schemeClr val="accent5">
                  <a:lumMod val="5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09599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551289"/>
            <a:ext cx="8424936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600" b="1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ea typeface="+mj-ea"/>
                <a:cs typeface="+mj-cs"/>
              </a:rPr>
              <a:t>Дж.Коломобо. Т.Мурена.</a:t>
            </a:r>
            <a:br>
              <a:rPr lang="ru-RU" sz="4600" b="1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ea typeface="+mj-ea"/>
                <a:cs typeface="+mj-cs"/>
              </a:rPr>
            </a:br>
            <a:r>
              <a:rPr lang="ru-RU" sz="4600" b="1" dirty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ea typeface="+mj-ea"/>
                <a:cs typeface="+mj-cs"/>
              </a:rPr>
              <a:t>« </a:t>
            </a:r>
            <a:r>
              <a:rPr lang="en-US" sz="4600" b="1" dirty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ea typeface="+mj-ea"/>
                <a:cs typeface="+mj-cs"/>
              </a:rPr>
              <a:t>Indifference»(</a:t>
            </a:r>
            <a:r>
              <a:rPr lang="ru-RU" sz="4600" b="1" dirty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ea typeface="+mj-ea"/>
                <a:cs typeface="+mj-cs"/>
              </a:rPr>
              <a:t>Равнодушие)</a:t>
            </a:r>
            <a:br>
              <a:rPr lang="ru-RU" sz="4600" b="1" dirty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ea typeface="+mj-ea"/>
                <a:cs typeface="+mj-cs"/>
              </a:rPr>
            </a:br>
            <a:r>
              <a:rPr lang="ru-RU" sz="4600" b="1" dirty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ea typeface="+mj-ea"/>
                <a:cs typeface="+mj-cs"/>
              </a:rPr>
              <a:t>Вальс-мюзет. </a:t>
            </a:r>
            <a:r>
              <a:rPr lang="ru-RU" sz="4600" b="1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ea typeface="+mj-ea"/>
                <a:cs typeface="+mj-cs"/>
              </a:rPr>
              <a:t/>
            </a:r>
            <a:br>
              <a:rPr lang="ru-RU" sz="4600" b="1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ea typeface="+mj-ea"/>
                <a:cs typeface="+mj-cs"/>
              </a:rPr>
            </a:br>
            <a:r>
              <a:rPr lang="ru-RU" sz="4600" b="1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ea typeface="+mj-ea"/>
                <a:cs typeface="+mj-cs"/>
              </a:rPr>
              <a:t>Обр. В. Семенова 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556222"/>
            <a:ext cx="2768600" cy="2189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055512" y="5099053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dirty="0" err="1">
                <a:solidFill>
                  <a:prstClr val="black"/>
                </a:solidFill>
              </a:rPr>
              <a:t>Исп.Чжан</a:t>
            </a:r>
            <a:r>
              <a:rPr lang="ru-RU" dirty="0">
                <a:solidFill>
                  <a:prstClr val="black"/>
                </a:solidFill>
              </a:rPr>
              <a:t>-</a:t>
            </a:r>
            <a:r>
              <a:rPr lang="ru-RU" dirty="0" err="1">
                <a:solidFill>
                  <a:prstClr val="black"/>
                </a:solidFill>
              </a:rPr>
              <a:t>Ден</a:t>
            </a:r>
            <a:r>
              <a:rPr lang="ru-RU" dirty="0">
                <a:solidFill>
                  <a:prstClr val="black"/>
                </a:solidFill>
              </a:rPr>
              <a:t>-Шин Ефим, 12 лет, 6 класс (аккордеон</a:t>
            </a:r>
            <a:r>
              <a:rPr lang="ru-RU" dirty="0" smtClean="0">
                <a:solidFill>
                  <a:prstClr val="black"/>
                </a:solidFill>
              </a:rPr>
              <a:t>), </a:t>
            </a:r>
            <a:r>
              <a:rPr lang="ru-RU" dirty="0" err="1" smtClean="0">
                <a:solidFill>
                  <a:prstClr val="black"/>
                </a:solidFill>
              </a:rPr>
              <a:t>преп.Киселева</a:t>
            </a:r>
            <a:r>
              <a:rPr lang="ru-RU" dirty="0" smtClean="0">
                <a:solidFill>
                  <a:prstClr val="black"/>
                </a:solidFill>
              </a:rPr>
              <a:t> Е.А.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8414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836712"/>
            <a:ext cx="7704856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49580" algn="just"/>
            <a:r>
              <a:rPr lang="ru-RU" sz="3200" dirty="0">
                <a:solidFill>
                  <a:schemeClr val="accent5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  <a:t>Баян и </a:t>
            </a:r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  <a:latin typeface="Calibri"/>
                <a:ea typeface="Calibri"/>
                <a:cs typeface="Times New Roman"/>
              </a:rPr>
              <a:t>аккордеон </a:t>
            </a:r>
            <a:r>
              <a:rPr lang="ru-RU" sz="3200" dirty="0" smtClean="0">
                <a:latin typeface="Calibri"/>
                <a:ea typeface="Calibri"/>
                <a:cs typeface="Times New Roman"/>
              </a:rPr>
              <a:t>имеют один недостаток:</a:t>
            </a:r>
            <a:r>
              <a:rPr lang="ru-RU" sz="3200" dirty="0">
                <a:latin typeface="Calibri"/>
                <a:ea typeface="Calibri"/>
                <a:cs typeface="Times New Roman"/>
              </a:rPr>
              <a:t> </a:t>
            </a:r>
            <a:r>
              <a:rPr lang="ru-RU" sz="3200" dirty="0" smtClean="0">
                <a:ea typeface="Calibri"/>
                <a:cs typeface="Times New Roman"/>
              </a:rPr>
              <a:t>не</a:t>
            </a:r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  <a:ea typeface="Calibri"/>
                <a:cs typeface="Times New Roman"/>
              </a:rPr>
              <a:t> </a:t>
            </a:r>
            <a:r>
              <a:rPr lang="ru-RU" sz="3200" dirty="0" smtClean="0">
                <a:ea typeface="Calibri"/>
                <a:cs typeface="Times New Roman"/>
              </a:rPr>
              <a:t>дают возможности интонирования многоголосия и </a:t>
            </a:r>
            <a:r>
              <a:rPr lang="ru-RU" sz="3200" dirty="0">
                <a:solidFill>
                  <a:srgbClr val="00B0F0"/>
                </a:solidFill>
                <a:ea typeface="Times New Roman"/>
              </a:rPr>
              <a:t>дифференцирования по громкости </a:t>
            </a:r>
            <a:r>
              <a:rPr lang="ru-RU" sz="3200" dirty="0">
                <a:ea typeface="Times New Roman"/>
              </a:rPr>
              <a:t>линеарных пластов звукового потока</a:t>
            </a:r>
            <a:r>
              <a:rPr lang="ru-RU" sz="3200" dirty="0" smtClean="0">
                <a:ea typeface="Times New Roman"/>
              </a:rPr>
              <a:t>.</a:t>
            </a:r>
          </a:p>
          <a:p>
            <a:pPr indent="449580" algn="just"/>
            <a:endParaRPr lang="ru-RU" sz="3200" dirty="0">
              <a:ea typeface="Times New Roman"/>
            </a:endParaRPr>
          </a:p>
          <a:p>
            <a:pPr indent="449580" algn="just"/>
            <a:r>
              <a:rPr lang="ru-RU" sz="3200" dirty="0">
                <a:latin typeface="Calibri"/>
                <a:ea typeface="Calibri"/>
                <a:cs typeface="Times New Roman"/>
              </a:rPr>
              <a:t>Критерий связности — раздельности является для баяна и аккордеона очень </a:t>
            </a:r>
            <a:r>
              <a:rPr lang="ru-RU" sz="3200" dirty="0" smtClean="0">
                <a:latin typeface="Calibri"/>
                <a:ea typeface="Calibri"/>
                <a:cs typeface="Times New Roman"/>
              </a:rPr>
              <a:t>важным</a:t>
            </a:r>
            <a:r>
              <a:rPr lang="ru-RU" sz="3200" dirty="0">
                <a:latin typeface="Calibri"/>
                <a:ea typeface="Calibri"/>
                <a:cs typeface="Times New Roman"/>
              </a:rPr>
              <a:t> </a:t>
            </a:r>
            <a:r>
              <a:rPr lang="ru-RU" sz="3200" dirty="0" smtClean="0">
                <a:latin typeface="Calibri"/>
                <a:ea typeface="Calibri"/>
                <a:cs typeface="Times New Roman"/>
              </a:rPr>
              <a:t>средством </a:t>
            </a:r>
            <a:r>
              <a:rPr lang="ru-RU" sz="3200" dirty="0">
                <a:latin typeface="Calibri"/>
                <a:ea typeface="Calibri"/>
                <a:cs typeface="Times New Roman"/>
              </a:rPr>
              <a:t>регулирования масс звучности по вертикали и горизонтали </a:t>
            </a:r>
            <a:endParaRPr lang="ru-RU" sz="3200" dirty="0">
              <a:ea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6985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908720"/>
            <a:ext cx="777686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49580"/>
            <a:r>
              <a:rPr lang="ru-RU" sz="3200" dirty="0">
                <a:solidFill>
                  <a:srgbClr val="00B0F0"/>
                </a:solidFill>
                <a:latin typeface="Times New Roman"/>
                <a:ea typeface="Times New Roman"/>
              </a:rPr>
              <a:t>Технический аппарат следует развивать, опираясь на следующие </a:t>
            </a:r>
            <a:r>
              <a:rPr lang="ru-RU" sz="3200" dirty="0" smtClean="0">
                <a:solidFill>
                  <a:srgbClr val="00B0F0"/>
                </a:solidFill>
                <a:latin typeface="Times New Roman"/>
                <a:ea typeface="Times New Roman"/>
              </a:rPr>
              <a:t>принципы:</a:t>
            </a:r>
            <a:r>
              <a:rPr lang="ru-RU" dirty="0">
                <a:latin typeface="Times New Roman"/>
                <a:ea typeface="Times New Roman"/>
              </a:rPr>
              <a:t/>
            </a:r>
            <a:br>
              <a:rPr lang="ru-RU" dirty="0">
                <a:latin typeface="Times New Roman"/>
                <a:ea typeface="Times New Roman"/>
              </a:rPr>
            </a:br>
            <a:r>
              <a:rPr lang="ru-RU" sz="3200" dirty="0">
                <a:latin typeface="Times New Roman"/>
                <a:ea typeface="Times New Roman"/>
              </a:rPr>
              <a:t>1)гибкость и пластичность движений</a:t>
            </a:r>
            <a:br>
              <a:rPr lang="ru-RU" sz="3200" dirty="0">
                <a:latin typeface="Times New Roman"/>
                <a:ea typeface="Times New Roman"/>
              </a:rPr>
            </a:br>
            <a:r>
              <a:rPr lang="ru-RU" sz="3200" dirty="0">
                <a:latin typeface="Times New Roman"/>
                <a:ea typeface="Times New Roman"/>
              </a:rPr>
              <a:t>2)связь и взаимодействие всех участков исполнительского аппарата при ведущих живых пальцах</a:t>
            </a:r>
            <a:br>
              <a:rPr lang="ru-RU" sz="3200" dirty="0">
                <a:latin typeface="Times New Roman"/>
                <a:ea typeface="Times New Roman"/>
              </a:rPr>
            </a:br>
            <a:r>
              <a:rPr lang="ru-RU" sz="3200" dirty="0">
                <a:latin typeface="Times New Roman"/>
                <a:ea typeface="Times New Roman"/>
              </a:rPr>
              <a:t>3)целесообразность в экономии движений</a:t>
            </a:r>
            <a:br>
              <a:rPr lang="ru-RU" sz="3200" dirty="0">
                <a:latin typeface="Times New Roman"/>
                <a:ea typeface="Times New Roman"/>
              </a:rPr>
            </a:br>
            <a:r>
              <a:rPr lang="ru-RU" sz="3200" dirty="0">
                <a:latin typeface="Times New Roman"/>
                <a:ea typeface="Times New Roman"/>
              </a:rPr>
              <a:t>4)управляемость техническим процессом</a:t>
            </a:r>
            <a:br>
              <a:rPr lang="ru-RU" sz="3200" dirty="0">
                <a:latin typeface="Times New Roman"/>
                <a:ea typeface="Times New Roman"/>
              </a:rPr>
            </a:br>
            <a:r>
              <a:rPr lang="ru-RU" sz="3200" dirty="0">
                <a:latin typeface="Times New Roman"/>
                <a:ea typeface="Times New Roman"/>
              </a:rPr>
              <a:t>5)звуковой результат как итог работы</a:t>
            </a:r>
            <a:endParaRPr lang="ru-RU" sz="32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674680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1176" y="2967335"/>
            <a:ext cx="84016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reezing" dir="t"/>
            </a:scene3d>
            <a:sp3d extrusionH="57150" contourW="12700" prstMaterial="plastic">
              <a:extrusionClr>
                <a:schemeClr val="bg2">
                  <a:lumMod val="75000"/>
                </a:schemeClr>
              </a:extrusionClr>
              <a:contourClr>
                <a:schemeClr val="bg2">
                  <a:lumMod val="25000"/>
                </a:schemeClr>
              </a:contourClr>
            </a:sp3d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Спасибо за внимание!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10876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Интонация</a:t>
            </a:r>
            <a:r>
              <a:rPr lang="ru-RU" dirty="0"/>
              <a:t> — многозначное понятие, выражающее звуковое воплощение музыкальной мысли, которая трактуется как проявление социально и исторически </a:t>
            </a:r>
            <a:r>
              <a:rPr lang="ru-RU" dirty="0" smtClean="0"/>
              <a:t>обусловленного человеческого </a:t>
            </a:r>
            <a:r>
              <a:rPr lang="ru-RU" dirty="0"/>
              <a:t>сознания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115616" y="2967335"/>
            <a:ext cx="734481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err="1">
                <a:solidFill>
                  <a:srgbClr val="FF0000"/>
                </a:solidFill>
              </a:rPr>
              <a:t>Интона́ция</a:t>
            </a:r>
            <a:r>
              <a:rPr lang="ru-RU" sz="2800" dirty="0">
                <a:solidFill>
                  <a:srgbClr val="FF0000"/>
                </a:solidFill>
              </a:rPr>
              <a:t> </a:t>
            </a:r>
            <a:r>
              <a:rPr lang="ru-RU" sz="2800" dirty="0" smtClean="0"/>
              <a:t>в лингвистике(лат</a:t>
            </a:r>
            <a:r>
              <a:rPr lang="ru-RU" sz="2800" dirty="0"/>
              <a:t>. </a:t>
            </a:r>
            <a:r>
              <a:rPr lang="ru-RU" sz="2800" dirty="0" err="1"/>
              <a:t>intonō</a:t>
            </a:r>
            <a:r>
              <a:rPr lang="ru-RU" sz="2800" dirty="0"/>
              <a:t> «громко произношу») — совокупность просодических характеристик предложения: тона (мелодики речи), громкости, темпа речи и её отдельных отрезков, ритмики, особенностей фонации. Вместе с ударением образует просодическую систему языка.</a:t>
            </a:r>
          </a:p>
        </p:txBody>
      </p:sp>
    </p:spTree>
    <p:extLst>
      <p:ext uri="{BB962C8B-B14F-4D97-AF65-F5344CB8AC3E}">
        <p14:creationId xmlns:p14="http://schemas.microsoft.com/office/powerpoint/2010/main" val="4272130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755576" y="731520"/>
            <a:ext cx="7920880" cy="3921616"/>
          </a:xfrm>
        </p:spPr>
        <p:txBody>
          <a:bodyPr>
            <a:normAutofit fontScale="62500" lnSpcReduction="20000"/>
          </a:bodyPr>
          <a:lstStyle/>
          <a:p>
            <a:pPr indent="449580" algn="just"/>
            <a:r>
              <a:rPr lang="ru-RU" sz="3600" b="1" dirty="0">
                <a:solidFill>
                  <a:schemeClr val="accent2">
                    <a:lumMod val="75000"/>
                  </a:schemeClr>
                </a:solidFill>
                <a:latin typeface="yandex-sans"/>
                <a:ea typeface="Times New Roman"/>
              </a:rPr>
              <a:t>Артикуляция</a:t>
            </a:r>
            <a:r>
              <a:rPr lang="ru-RU" sz="3600" dirty="0">
                <a:solidFill>
                  <a:srgbClr val="000000"/>
                </a:solidFill>
                <a:latin typeface="yandex-sans"/>
                <a:ea typeface="Times New Roman"/>
              </a:rPr>
              <a:t> — </a:t>
            </a:r>
            <a:r>
              <a:rPr lang="ru-RU" sz="3600" dirty="0">
                <a:solidFill>
                  <a:srgbClr val="000000"/>
                </a:solidFill>
                <a:ea typeface="Times New Roman"/>
              </a:rPr>
              <a:t>способ исполнения на инструменте или голосом последовательности звуков; определяется слитностью или расчлененностью последних; одно из средств, с помощью которых может быть осуществлена фразировка.</a:t>
            </a:r>
            <a:endParaRPr lang="ru-RU" sz="3600" dirty="0">
              <a:ea typeface="Times New Roman"/>
            </a:endParaRPr>
          </a:p>
          <a:p>
            <a:pPr marL="0" indent="0">
              <a:buNone/>
            </a:pPr>
            <a:endParaRPr lang="ru-RU" sz="3600" b="1" dirty="0" smtClean="0">
              <a:solidFill>
                <a:srgbClr val="222222"/>
              </a:solidFill>
              <a:latin typeface="Arial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3600" b="1" dirty="0" smtClean="0">
                <a:solidFill>
                  <a:srgbClr val="00B0F0"/>
                </a:solidFill>
                <a:latin typeface="Arial"/>
              </a:rPr>
              <a:t>Штрих</a:t>
            </a:r>
            <a:r>
              <a:rPr lang="ru-RU" sz="3600" dirty="0">
                <a:solidFill>
                  <a:srgbClr val="222222"/>
                </a:solidFill>
                <a:latin typeface="Arial"/>
              </a:rPr>
              <a:t> (</a:t>
            </a:r>
            <a:r>
              <a:rPr lang="ru-RU" sz="3600" dirty="0">
                <a:solidFill>
                  <a:srgbClr val="0B0080"/>
                </a:solidFill>
                <a:latin typeface="Arial"/>
                <a:hlinkClick r:id="rId2" tooltip="Немецкий язык"/>
              </a:rPr>
              <a:t>нем.</a:t>
            </a:r>
            <a:r>
              <a:rPr lang="ru-RU" sz="3600" dirty="0">
                <a:solidFill>
                  <a:srgbClr val="222222"/>
                </a:solidFill>
                <a:latin typeface="Arial"/>
              </a:rPr>
              <a:t> </a:t>
            </a:r>
            <a:r>
              <a:rPr lang="ru-RU" sz="3600" i="1" dirty="0" err="1">
                <a:solidFill>
                  <a:srgbClr val="222222"/>
                </a:solidFill>
                <a:latin typeface="Arial"/>
              </a:rPr>
              <a:t>Strich</a:t>
            </a:r>
            <a:r>
              <a:rPr lang="ru-RU" sz="3600" dirty="0">
                <a:solidFill>
                  <a:srgbClr val="222222"/>
                </a:solidFill>
                <a:latin typeface="Arial"/>
              </a:rPr>
              <a:t> — черта, линия) — способ (приём и метод) </a:t>
            </a:r>
            <a:r>
              <a:rPr lang="ru-RU" sz="3600" dirty="0" smtClean="0">
                <a:solidFill>
                  <a:srgbClr val="222222"/>
                </a:solidFill>
                <a:latin typeface="Arial"/>
              </a:rPr>
              <a:t>исполнения </a:t>
            </a:r>
            <a:r>
              <a:rPr lang="ru-RU" sz="3600" dirty="0">
                <a:solidFill>
                  <a:srgbClr val="222222"/>
                </a:solidFill>
                <a:latin typeface="Arial"/>
              </a:rPr>
              <a:t>нот, группы нот, образующих звук. Штрихи определяют характер,  тембр, </a:t>
            </a:r>
            <a:r>
              <a:rPr lang="ru-RU" sz="3600" dirty="0" smtClean="0">
                <a:solidFill>
                  <a:srgbClr val="222222"/>
                </a:solidFill>
                <a:latin typeface="Arial"/>
              </a:rPr>
              <a:t>атаку и </a:t>
            </a:r>
            <a:r>
              <a:rPr lang="ru-RU" sz="3600" dirty="0">
                <a:solidFill>
                  <a:srgbClr val="222222"/>
                </a:solidFill>
                <a:latin typeface="Arial"/>
              </a:rPr>
              <a:t>другие характеристики </a:t>
            </a:r>
            <a:r>
              <a:rPr lang="ru-RU" sz="3600" dirty="0" smtClean="0">
                <a:solidFill>
                  <a:srgbClr val="222222"/>
                </a:solidFill>
                <a:latin typeface="Arial"/>
              </a:rPr>
              <a:t>звучания.</a:t>
            </a:r>
          </a:p>
          <a:p>
            <a:pPr marL="0" indent="0">
              <a:buNone/>
            </a:pPr>
            <a:endParaRPr lang="ru-RU" dirty="0" smtClean="0">
              <a:solidFill>
                <a:srgbClr val="222222"/>
              </a:solidFill>
              <a:latin typeface="Arial"/>
            </a:endParaRPr>
          </a:p>
          <a:p>
            <a:pPr marL="0" indent="0">
              <a:buNone/>
            </a:pPr>
            <a:r>
              <a:rPr lang="ru-RU" sz="3300" dirty="0" smtClean="0">
                <a:solidFill>
                  <a:schemeClr val="tx1"/>
                </a:solidFill>
                <a:latin typeface="Arial"/>
              </a:rPr>
              <a:t>                         Штрих</a:t>
            </a:r>
            <a:r>
              <a:rPr lang="ru-RU" sz="3300" dirty="0">
                <a:solidFill>
                  <a:srgbClr val="222222"/>
                </a:solidFill>
                <a:latin typeface="Arial"/>
              </a:rPr>
              <a:t> в музыке — способ извлечения звука</a:t>
            </a:r>
            <a:endParaRPr lang="ru-RU" sz="3300" dirty="0"/>
          </a:p>
        </p:txBody>
      </p:sp>
    </p:spTree>
    <p:extLst>
      <p:ext uri="{BB962C8B-B14F-4D97-AF65-F5344CB8AC3E}">
        <p14:creationId xmlns:p14="http://schemas.microsoft.com/office/powerpoint/2010/main" val="2520487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32656"/>
            <a:ext cx="8268986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Термин «</a:t>
            </a:r>
            <a:r>
              <a:rPr lang="ru-RU" sz="2800" dirty="0">
                <a:solidFill>
                  <a:srgbClr val="FF0000"/>
                </a:solidFill>
              </a:rPr>
              <a:t>штрих</a:t>
            </a:r>
            <a:r>
              <a:rPr lang="ru-RU" sz="2800" dirty="0"/>
              <a:t>» в переводе с немецкого «</a:t>
            </a:r>
            <a:r>
              <a:rPr lang="ru-RU" sz="2800" dirty="0" err="1"/>
              <a:t>strich</a:t>
            </a:r>
            <a:r>
              <a:rPr lang="ru-RU" sz="2800" dirty="0"/>
              <a:t>» - </a:t>
            </a:r>
            <a:r>
              <a:rPr lang="ru-RU" sz="2800" dirty="0">
                <a:solidFill>
                  <a:srgbClr val="FF0000"/>
                </a:solidFill>
              </a:rPr>
              <a:t>это черта. </a:t>
            </a:r>
            <a:endParaRPr lang="ru-RU" sz="2800" dirty="0" smtClean="0">
              <a:solidFill>
                <a:srgbClr val="FF0000"/>
              </a:solidFill>
            </a:endParaRPr>
          </a:p>
          <a:p>
            <a:endParaRPr lang="ru-RU" sz="2400" dirty="0" smtClean="0"/>
          </a:p>
          <a:p>
            <a:pPr algn="ctr"/>
            <a:r>
              <a:rPr lang="ru-RU" sz="2400" dirty="0" smtClean="0"/>
              <a:t>В </a:t>
            </a:r>
            <a:r>
              <a:rPr lang="ru-RU" sz="2400" dirty="0"/>
              <a:t>баянной методике существует множество определений понятия «штрих</a:t>
            </a:r>
            <a:r>
              <a:rPr lang="ru-RU" sz="2400" dirty="0" smtClean="0"/>
              <a:t>»:</a:t>
            </a:r>
            <a:endParaRPr lang="ru-RU" sz="2800" dirty="0" smtClean="0"/>
          </a:p>
          <a:p>
            <a:r>
              <a:rPr lang="ru-RU" sz="2800" dirty="0" smtClean="0">
                <a:solidFill>
                  <a:srgbClr val="00B0F0"/>
                </a:solidFill>
              </a:rPr>
              <a:t>Ф</a:t>
            </a:r>
            <a:r>
              <a:rPr lang="ru-RU" sz="2800" dirty="0">
                <a:solidFill>
                  <a:srgbClr val="00B0F0"/>
                </a:solidFill>
              </a:rPr>
              <a:t>. </a:t>
            </a:r>
            <a:r>
              <a:rPr lang="ru-RU" sz="2800" dirty="0" err="1">
                <a:solidFill>
                  <a:srgbClr val="00B0F0"/>
                </a:solidFill>
              </a:rPr>
              <a:t>Липс</a:t>
            </a:r>
            <a:r>
              <a:rPr lang="ru-RU" sz="2800" dirty="0">
                <a:solidFill>
                  <a:srgbClr val="00B0F0"/>
                </a:solidFill>
              </a:rPr>
              <a:t> </a:t>
            </a:r>
            <a:r>
              <a:rPr lang="ru-RU" sz="2800" dirty="0"/>
              <a:t>предлагает такую формулировку</a:t>
            </a:r>
            <a:r>
              <a:rPr lang="ru-RU" sz="2800" dirty="0" smtClean="0"/>
              <a:t>: «Штрих </a:t>
            </a:r>
            <a:r>
              <a:rPr lang="ru-RU" sz="2800" dirty="0"/>
              <a:t>– обусловленный конкретным образным содержанием характер звучания, получаемый в результате определенной артикуляции».</a:t>
            </a:r>
          </a:p>
          <a:p>
            <a:endParaRPr lang="ru-RU" sz="2800" dirty="0" smtClean="0"/>
          </a:p>
          <a:p>
            <a:r>
              <a:rPr lang="ru-RU" sz="2800" dirty="0" smtClean="0">
                <a:solidFill>
                  <a:srgbClr val="00B0F0"/>
                </a:solidFill>
              </a:rPr>
              <a:t>М</a:t>
            </a:r>
            <a:r>
              <a:rPr lang="ru-RU" sz="2800" dirty="0">
                <a:solidFill>
                  <a:srgbClr val="00B0F0"/>
                </a:solidFill>
              </a:rPr>
              <a:t>. </a:t>
            </a:r>
            <a:r>
              <a:rPr lang="ru-RU" sz="2800" dirty="0" err="1">
                <a:solidFill>
                  <a:srgbClr val="00B0F0"/>
                </a:solidFill>
              </a:rPr>
              <a:t>Имханицкий</a:t>
            </a:r>
            <a:r>
              <a:rPr lang="ru-RU" sz="2800" dirty="0">
                <a:solidFill>
                  <a:srgbClr val="00B0F0"/>
                </a:solidFill>
              </a:rPr>
              <a:t> </a:t>
            </a:r>
            <a:r>
              <a:rPr lang="ru-RU" sz="2800" dirty="0"/>
              <a:t>считает, что «штрих – это характерная деталь артикуляции, определяющая в ней меру связности – раздельности и </a:t>
            </a:r>
            <a:r>
              <a:rPr lang="ru-RU" sz="2800" dirty="0" err="1"/>
              <a:t>акцентности</a:t>
            </a:r>
            <a:r>
              <a:rPr lang="ru-RU" sz="2800" dirty="0"/>
              <a:t> – </a:t>
            </a:r>
            <a:r>
              <a:rPr lang="ru-RU" sz="2800" dirty="0" err="1"/>
              <a:t>беакцентности</a:t>
            </a:r>
            <a:r>
              <a:rPr lang="ru-RU" sz="2800" dirty="0"/>
              <a:t> каждого из сопряженных между собой звуков».</a:t>
            </a:r>
          </a:p>
        </p:txBody>
      </p:sp>
    </p:spTree>
    <p:extLst>
      <p:ext uri="{BB962C8B-B14F-4D97-AF65-F5344CB8AC3E}">
        <p14:creationId xmlns:p14="http://schemas.microsoft.com/office/powerpoint/2010/main" val="15674436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269" y="836712"/>
            <a:ext cx="8856984" cy="1224136"/>
          </a:xfrm>
        </p:spPr>
        <p:txBody>
          <a:bodyPr/>
          <a:lstStyle/>
          <a:p>
            <a:pPr algn="l"/>
            <a:r>
              <a:rPr lang="ru-RU" sz="3600" dirty="0" smtClean="0">
                <a:solidFill>
                  <a:srgbClr val="000000"/>
                </a:solidFill>
                <a:effectLst/>
                <a:latin typeface="yandex-sans"/>
                <a:ea typeface="Calibri"/>
                <a:cs typeface="Times New Roman"/>
              </a:rPr>
              <a:t>Педагогическая модель базируется </a:t>
            </a:r>
            <a:r>
              <a:rPr lang="ru-RU" sz="3600" dirty="0">
                <a:solidFill>
                  <a:srgbClr val="000000"/>
                </a:solidFill>
                <a:effectLst/>
                <a:latin typeface="yandex-sans"/>
                <a:ea typeface="Calibri"/>
                <a:cs typeface="Times New Roman"/>
              </a:rPr>
              <a:t>на трех компонентах: </a:t>
            </a: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27584" y="2276872"/>
            <a:ext cx="7704856" cy="3166099"/>
          </a:xfrm>
        </p:spPr>
        <p:txBody>
          <a:bodyPr>
            <a:noAutofit/>
          </a:bodyPr>
          <a:lstStyle/>
          <a:p>
            <a:pPr indent="449580"/>
            <a:r>
              <a:rPr lang="ru-RU" sz="3200" dirty="0" smtClean="0">
                <a:solidFill>
                  <a:srgbClr val="FF0000"/>
                </a:solidFill>
                <a:latin typeface="yandex-sans"/>
                <a:ea typeface="Times New Roman"/>
              </a:rPr>
              <a:t>1.Теоретический </a:t>
            </a:r>
            <a:r>
              <a:rPr lang="ru-RU" sz="3200" dirty="0">
                <a:solidFill>
                  <a:srgbClr val="FF0000"/>
                </a:solidFill>
                <a:latin typeface="yandex-sans"/>
                <a:ea typeface="Times New Roman"/>
              </a:rPr>
              <a:t>компонент </a:t>
            </a:r>
            <a:r>
              <a:rPr lang="ru-RU" sz="3200" dirty="0">
                <a:solidFill>
                  <a:srgbClr val="000000"/>
                </a:solidFill>
                <a:latin typeface="yandex-sans"/>
                <a:ea typeface="Times New Roman"/>
              </a:rPr>
              <a:t>включает в себя необходимые теоретические </a:t>
            </a:r>
            <a:r>
              <a:rPr lang="ru-RU" sz="3200" dirty="0" smtClean="0">
                <a:solidFill>
                  <a:srgbClr val="000000"/>
                </a:solidFill>
                <a:latin typeface="yandex-sans"/>
                <a:ea typeface="Times New Roman"/>
              </a:rPr>
              <a:t>знания</a:t>
            </a:r>
          </a:p>
          <a:p>
            <a:pPr indent="449580"/>
            <a:r>
              <a:rPr lang="ru-RU" sz="3200" dirty="0" smtClean="0">
                <a:solidFill>
                  <a:srgbClr val="000000"/>
                </a:solidFill>
                <a:latin typeface="yandex-sans"/>
                <a:ea typeface="Times New Roman"/>
              </a:rPr>
              <a:t>(основные </a:t>
            </a:r>
            <a:r>
              <a:rPr lang="ru-RU" sz="3200" dirty="0">
                <a:solidFill>
                  <a:srgbClr val="000000"/>
                </a:solidFill>
                <a:latin typeface="yandex-sans"/>
                <a:ea typeface="Times New Roman"/>
              </a:rPr>
              <a:t>приемы </a:t>
            </a:r>
            <a:r>
              <a:rPr lang="ru-RU" sz="3200" dirty="0" err="1">
                <a:solidFill>
                  <a:srgbClr val="000000"/>
                </a:solidFill>
                <a:latin typeface="yandex-sans"/>
                <a:ea typeface="Times New Roman"/>
              </a:rPr>
              <a:t>звукоизвлечения</a:t>
            </a:r>
            <a:r>
              <a:rPr lang="ru-RU" sz="3200" dirty="0">
                <a:solidFill>
                  <a:srgbClr val="000000"/>
                </a:solidFill>
                <a:latin typeface="yandex-sans"/>
                <a:ea typeface="Times New Roman"/>
              </a:rPr>
              <a:t>, применение их на практике, </a:t>
            </a:r>
            <a:r>
              <a:rPr lang="ru-RU" sz="3200" dirty="0" smtClean="0">
                <a:solidFill>
                  <a:srgbClr val="000000"/>
                </a:solidFill>
                <a:latin typeface="yandex-sans"/>
                <a:ea typeface="Times New Roman"/>
              </a:rPr>
              <a:t>штрихи, динамика, исполнительская терминология</a:t>
            </a:r>
            <a:r>
              <a:rPr lang="ru-RU" sz="3200" dirty="0">
                <a:solidFill>
                  <a:srgbClr val="000000"/>
                </a:solidFill>
                <a:latin typeface="yandex-sans"/>
                <a:ea typeface="Times New Roman"/>
              </a:rPr>
              <a:t>); исполнительские образцы</a:t>
            </a:r>
            <a:r>
              <a:rPr lang="ru-RU" sz="3200" dirty="0" smtClean="0">
                <a:solidFill>
                  <a:srgbClr val="000000"/>
                </a:solidFill>
                <a:latin typeface="yandex-sans"/>
                <a:ea typeface="Times New Roman"/>
              </a:rPr>
              <a:t>.</a:t>
            </a:r>
            <a:endParaRPr lang="ru-RU" sz="3200" dirty="0"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183879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269" y="836712"/>
            <a:ext cx="8856984" cy="1224136"/>
          </a:xfrm>
        </p:spPr>
        <p:txBody>
          <a:bodyPr/>
          <a:lstStyle/>
          <a:p>
            <a:pPr algn="l"/>
            <a:r>
              <a:rPr lang="ru-RU" sz="3600" dirty="0" smtClean="0">
                <a:solidFill>
                  <a:srgbClr val="000000"/>
                </a:solidFill>
                <a:effectLst/>
                <a:latin typeface="yandex-sans"/>
                <a:ea typeface="Calibri"/>
                <a:cs typeface="Times New Roman"/>
              </a:rPr>
              <a:t>Педагогическая модель базируется </a:t>
            </a:r>
            <a:r>
              <a:rPr lang="ru-RU" sz="3600" dirty="0">
                <a:solidFill>
                  <a:srgbClr val="000000"/>
                </a:solidFill>
                <a:effectLst/>
                <a:latin typeface="yandex-sans"/>
                <a:ea typeface="Calibri"/>
                <a:cs typeface="Times New Roman"/>
              </a:rPr>
              <a:t>на трех компонентах: </a:t>
            </a: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2276872"/>
            <a:ext cx="7597396" cy="3166099"/>
          </a:xfrm>
        </p:spPr>
        <p:txBody>
          <a:bodyPr>
            <a:noAutofit/>
          </a:bodyPr>
          <a:lstStyle/>
          <a:p>
            <a:pPr indent="449580"/>
            <a:r>
              <a:rPr lang="ru-RU" sz="3200" dirty="0" smtClean="0">
                <a:solidFill>
                  <a:srgbClr val="FF0000"/>
                </a:solidFill>
                <a:latin typeface="yandex-sans"/>
                <a:ea typeface="Times New Roman"/>
              </a:rPr>
              <a:t>2.Технологический </a:t>
            </a:r>
            <a:r>
              <a:rPr lang="ru-RU" sz="3200" dirty="0">
                <a:solidFill>
                  <a:srgbClr val="FF0000"/>
                </a:solidFill>
                <a:latin typeface="yandex-sans"/>
                <a:ea typeface="Times New Roman"/>
              </a:rPr>
              <a:t>компонент </a:t>
            </a:r>
            <a:r>
              <a:rPr lang="ru-RU" sz="3200" dirty="0">
                <a:solidFill>
                  <a:srgbClr val="000000"/>
                </a:solidFill>
                <a:latin typeface="yandex-sans"/>
                <a:ea typeface="Times New Roman"/>
              </a:rPr>
              <a:t>включает в себя необходимые умения и навыки для воплощения композиторского замысла посредством исполнительского аппарата, а также самоконтроль. В его основе лежит моторная функция артикуляции</a:t>
            </a:r>
            <a:r>
              <a:rPr lang="ru-RU" sz="3200" dirty="0" smtClean="0">
                <a:solidFill>
                  <a:srgbClr val="000000"/>
                </a:solidFill>
                <a:latin typeface="yandex-sans"/>
                <a:ea typeface="Times New Roman"/>
              </a:rPr>
              <a:t>.</a:t>
            </a:r>
            <a:endParaRPr lang="ru-RU" sz="3200" dirty="0"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1838799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269" y="836712"/>
            <a:ext cx="8856984" cy="1224136"/>
          </a:xfrm>
        </p:spPr>
        <p:txBody>
          <a:bodyPr/>
          <a:lstStyle/>
          <a:p>
            <a:pPr algn="l"/>
            <a:r>
              <a:rPr lang="ru-RU" sz="3600" dirty="0" smtClean="0">
                <a:solidFill>
                  <a:srgbClr val="000000"/>
                </a:solidFill>
                <a:effectLst/>
                <a:latin typeface="yandex-sans"/>
                <a:ea typeface="Calibri"/>
                <a:cs typeface="Times New Roman"/>
              </a:rPr>
              <a:t>Педагогическая модель базируется </a:t>
            </a:r>
            <a:r>
              <a:rPr lang="ru-RU" sz="3600" dirty="0">
                <a:solidFill>
                  <a:srgbClr val="000000"/>
                </a:solidFill>
                <a:effectLst/>
                <a:latin typeface="yandex-sans"/>
                <a:ea typeface="Calibri"/>
                <a:cs typeface="Times New Roman"/>
              </a:rPr>
              <a:t>на трех компонентах: </a:t>
            </a: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2276872"/>
            <a:ext cx="7597396" cy="3166099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yandex-sans"/>
                <a:ea typeface="Times New Roman"/>
                <a:cs typeface="Times New Roman"/>
              </a:rPr>
              <a:t>3.Творческий </a:t>
            </a:r>
            <a:r>
              <a:rPr lang="ru-RU" sz="3200" dirty="0">
                <a:solidFill>
                  <a:srgbClr val="FF0000"/>
                </a:solidFill>
                <a:latin typeface="yandex-sans"/>
                <a:ea typeface="Times New Roman"/>
                <a:cs typeface="Times New Roman"/>
              </a:rPr>
              <a:t>компонент </a:t>
            </a:r>
            <a:r>
              <a:rPr lang="ru-RU" sz="3200" dirty="0">
                <a:solidFill>
                  <a:srgbClr val="000000"/>
                </a:solidFill>
                <a:latin typeface="yandex-sans"/>
                <a:ea typeface="Times New Roman"/>
                <a:cs typeface="Times New Roman"/>
              </a:rPr>
              <a:t>отражает проявление творческой активности учащегося как основы художественной деятельности, умение применять на практике полученные </a:t>
            </a:r>
            <a:r>
              <a:rPr lang="ru-RU" sz="3200" dirty="0" smtClean="0">
                <a:solidFill>
                  <a:srgbClr val="000000"/>
                </a:solidFill>
                <a:latin typeface="yandex-sans"/>
                <a:ea typeface="Times New Roman"/>
                <a:cs typeface="Times New Roman"/>
              </a:rPr>
              <a:t>знания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1838799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779069"/>
            <a:ext cx="8748464" cy="2423346"/>
          </a:xfrm>
        </p:spPr>
        <p:txBody>
          <a:bodyPr/>
          <a:lstStyle/>
          <a:p>
            <a:pPr algn="just"/>
            <a:r>
              <a:rPr lang="ru-RU" dirty="0"/>
              <a:t>Дж.Коломобо. Т.Мурена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dirty="0" smtClean="0">
                <a:solidFill>
                  <a:srgbClr val="FF0000"/>
                </a:solidFill>
              </a:rPr>
              <a:t>« </a:t>
            </a:r>
            <a:r>
              <a:rPr lang="en-US" dirty="0">
                <a:solidFill>
                  <a:srgbClr val="FF0000"/>
                </a:solidFill>
              </a:rPr>
              <a:t>Indifference</a:t>
            </a:r>
            <a:r>
              <a:rPr lang="en-US" dirty="0" smtClean="0">
                <a:solidFill>
                  <a:srgbClr val="FF0000"/>
                </a:solidFill>
              </a:rPr>
              <a:t>»(</a:t>
            </a:r>
            <a:r>
              <a:rPr lang="ru-RU" dirty="0" smtClean="0">
                <a:solidFill>
                  <a:srgbClr val="FF0000"/>
                </a:solidFill>
              </a:rPr>
              <a:t>Равнодушие)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Вальс-мюзет</a:t>
            </a:r>
            <a:r>
              <a:rPr lang="ru-RU" dirty="0">
                <a:solidFill>
                  <a:srgbClr val="FF0000"/>
                </a:solidFill>
              </a:rPr>
              <a:t>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Обр</a:t>
            </a:r>
            <a:r>
              <a:rPr lang="ru-RU" dirty="0"/>
              <a:t>. </a:t>
            </a:r>
            <a:r>
              <a:rPr lang="ru-RU" dirty="0" smtClean="0"/>
              <a:t>В. Семенова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123728" y="5351346"/>
            <a:ext cx="34208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Исп.Чжан</a:t>
            </a:r>
            <a:r>
              <a:rPr lang="ru-RU" dirty="0" smtClean="0"/>
              <a:t>-</a:t>
            </a:r>
            <a:r>
              <a:rPr lang="ru-RU" dirty="0" err="1" smtClean="0"/>
              <a:t>Ден</a:t>
            </a:r>
            <a:r>
              <a:rPr lang="ru-RU" dirty="0" smtClean="0"/>
              <a:t>-Шин Ефим,</a:t>
            </a:r>
            <a:r>
              <a:rPr lang="ru-RU" dirty="0"/>
              <a:t> 12 </a:t>
            </a:r>
            <a:r>
              <a:rPr lang="ru-RU" dirty="0" smtClean="0"/>
              <a:t>лет, 6 класс (аккордеон)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221088"/>
            <a:ext cx="2769096" cy="2187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33093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11560" y="620688"/>
            <a:ext cx="7992888" cy="5400600"/>
          </a:xfrm>
        </p:spPr>
        <p:txBody>
          <a:bodyPr>
            <a:normAutofit/>
          </a:bodyPr>
          <a:lstStyle/>
          <a:p>
            <a:r>
              <a:rPr lang="ru-RU" dirty="0"/>
              <a:t>Невозможно говорить о французском аккордеоне без упоминания того жанра, который известен как своей славой, так и своей дурной репутацией: Мюзет. Одни французы его обожают, другие — презирают. Этот жанр для многих иностранцев является синонимом Парижа, концентрированным выражением «парижского образа жизни».</a:t>
            </a:r>
          </a:p>
          <a:p>
            <a:endParaRPr lang="ru-RU" dirty="0"/>
          </a:p>
          <a:p>
            <a:r>
              <a:rPr lang="ru-RU" sz="2800" dirty="0">
                <a:solidFill>
                  <a:srgbClr val="FF0000"/>
                </a:solidFill>
              </a:rPr>
              <a:t>Слово «мюзет» </a:t>
            </a:r>
            <a:r>
              <a:rPr lang="ru-RU" dirty="0"/>
              <a:t>(от </a:t>
            </a:r>
            <a:r>
              <a:rPr lang="ru-RU" dirty="0" err="1"/>
              <a:t>старофранц</a:t>
            </a:r>
            <a:r>
              <a:rPr lang="ru-RU" dirty="0"/>
              <a:t>. </a:t>
            </a:r>
            <a:r>
              <a:rPr lang="ru-RU" dirty="0" err="1"/>
              <a:t>muse</a:t>
            </a:r>
            <a:r>
              <a:rPr lang="ru-RU" dirty="0"/>
              <a:t> —</a:t>
            </a:r>
            <a:r>
              <a:rPr lang="ru-RU" dirty="0">
                <a:solidFill>
                  <a:schemeClr val="bg2">
                    <a:lumMod val="75000"/>
                  </a:schemeClr>
                </a:solidFill>
              </a:rPr>
              <a:t> дудка</a:t>
            </a:r>
            <a:r>
              <a:rPr lang="ru-RU" dirty="0"/>
              <a:t>) происходит от названия инструмента, который олицетворяет традиционную французскую музыку. Его успех был настолько велик, что он дал название популярному танцу при дворе Людовика XIV и Людовика XV. </a:t>
            </a:r>
            <a:endParaRPr lang="ru-RU" dirty="0" smtClean="0"/>
          </a:p>
          <a:p>
            <a:pPr algn="just"/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Разновидность </a:t>
            </a:r>
            <a:r>
              <a:rPr lang="ru-RU" dirty="0">
                <a:solidFill>
                  <a:schemeClr val="bg2">
                    <a:lumMod val="75000"/>
                  </a:schemeClr>
                </a:solidFill>
              </a:rPr>
              <a:t>волынки</a:t>
            </a:r>
            <a:r>
              <a:rPr lang="ru-RU" dirty="0"/>
              <a:t>, инструмент состоял из нескольких труб и мешка, наполнявшегося воздухом с сильным звуком, и приводился в движение левой рукой исполнителя.</a:t>
            </a:r>
          </a:p>
        </p:txBody>
      </p:sp>
    </p:spTree>
    <p:extLst>
      <p:ext uri="{BB962C8B-B14F-4D97-AF65-F5344CB8AC3E}">
        <p14:creationId xmlns:p14="http://schemas.microsoft.com/office/powerpoint/2010/main" val="513612763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1389</TotalTime>
  <Words>642</Words>
  <Application>Microsoft Office PowerPoint</Application>
  <PresentationFormat>Экран (4:3)</PresentationFormat>
  <Paragraphs>45</Paragraphs>
  <Slides>16</Slides>
  <Notes>0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Воздушный поток</vt:lpstr>
      <vt:lpstr>Открытый урок</vt:lpstr>
      <vt:lpstr>Презентация PowerPoint</vt:lpstr>
      <vt:lpstr>Презентация PowerPoint</vt:lpstr>
      <vt:lpstr>Презентация PowerPoint</vt:lpstr>
      <vt:lpstr>Педагогическая модель базируется на трех компонентах: </vt:lpstr>
      <vt:lpstr>Педагогическая модель базируется на трех компонентах: </vt:lpstr>
      <vt:lpstr>Педагогическая модель базируется на трех компонентах: </vt:lpstr>
      <vt:lpstr>Дж.Коломобо. Т.Мурена. « Indifference»(Равнодушие) Вальс-мюзет.  Обр. В. Семенова </vt:lpstr>
      <vt:lpstr>Презентация PowerPoint</vt:lpstr>
      <vt:lpstr>Постепенно в ХХ веке мюзет (волынка) уступил свое место аккордеону.  Балы мюзет имели большой успех в «Безумные годы» (1900-1914), но уже к концу Первой мировой войны жанр мюзет приобрел ту форму, в которой известен и поныне. 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Открытый урок</dc:title>
  <dc:creator>1</dc:creator>
  <cp:lastModifiedBy>1</cp:lastModifiedBy>
  <cp:revision>16</cp:revision>
  <dcterms:created xsi:type="dcterms:W3CDTF">2018-02-16T03:01:03Z</dcterms:created>
  <dcterms:modified xsi:type="dcterms:W3CDTF">2018-04-08T03:40:50Z</dcterms:modified>
</cp:coreProperties>
</file>